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compatMode="1" saveSubsetFonts="1" autoCompressPictures="0">
  <p:sldMasterIdLst>
    <p:sldMasterId id="2147483648" r:id="rId1"/>
  </p:sldMasterIdLst>
  <p:notesMasterIdLst>
    <p:notesMasterId r:id="rId29"/>
  </p:notesMasterIdLst>
  <p:handoutMasterIdLst>
    <p:handoutMasterId r:id="rId30"/>
  </p:handoutMasterIdLst>
  <p:sldIdLst>
    <p:sldId id="256" r:id="rId2"/>
    <p:sldId id="376" r:id="rId3"/>
    <p:sldId id="342" r:id="rId4"/>
    <p:sldId id="329" r:id="rId5"/>
    <p:sldId id="457" r:id="rId6"/>
    <p:sldId id="458" r:id="rId7"/>
    <p:sldId id="377" r:id="rId8"/>
    <p:sldId id="356" r:id="rId9"/>
    <p:sldId id="357" r:id="rId10"/>
    <p:sldId id="358" r:id="rId11"/>
    <p:sldId id="359" r:id="rId12"/>
    <p:sldId id="360" r:id="rId13"/>
    <p:sldId id="364" r:id="rId14"/>
    <p:sldId id="361" r:id="rId15"/>
    <p:sldId id="362" r:id="rId16"/>
    <p:sldId id="363" r:id="rId17"/>
    <p:sldId id="365" r:id="rId18"/>
    <p:sldId id="368" r:id="rId19"/>
    <p:sldId id="366" r:id="rId20"/>
    <p:sldId id="367" r:id="rId21"/>
    <p:sldId id="369" r:id="rId22"/>
    <p:sldId id="375" r:id="rId23"/>
    <p:sldId id="370" r:id="rId24"/>
    <p:sldId id="371" r:id="rId25"/>
    <p:sldId id="372" r:id="rId26"/>
    <p:sldId id="373" r:id="rId27"/>
    <p:sldId id="374" r:id="rId28"/>
  </p:sldIdLst>
  <p:sldSz cx="9144000" cy="6858000" type="screen4x3"/>
  <p:notesSz cx="6858000" cy="9144000"/>
  <p:defaultTextStyle>
    <a:defPPr>
      <a:defRPr lang="it-IT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740"/>
  </p:normalViewPr>
  <p:slideViewPr>
    <p:cSldViewPr>
      <p:cViewPr varScale="1">
        <p:scale>
          <a:sx n="124" d="100"/>
          <a:sy n="124" d="100"/>
        </p:scale>
        <p:origin x="1824" y="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0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F85C118-167C-CA44-BD81-42A849702A9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96D79CA-C3AF-384B-8D67-DB49D1B05A6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2684844F-2C1A-FA4F-B4FF-CF1745146639}" type="datetime1">
              <a:rPr lang="it-IT" altLang="it-IT"/>
              <a:pPr>
                <a:defRPr/>
              </a:pPr>
              <a:t>09/09/23</a:t>
            </a:fld>
            <a:endParaRPr lang="it-IT" altLang="it-I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75DA8D4-2139-E641-A7A9-39FC14CD819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3500E2D-23A0-334E-A9C0-AEF12C5F1AB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53FBF359-6CE3-9543-B733-3DF09DE917F0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674B46BE-972B-6A4D-8128-8F36E4F1392B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7DDC0117-243E-524C-BFA3-38B207D71E7F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14340" name="Rectangle 4">
            <a:extLst>
              <a:ext uri="{FF2B5EF4-FFF2-40B4-BE49-F238E27FC236}">
                <a16:creationId xmlns:a16="http://schemas.microsoft.com/office/drawing/2014/main" id="{300DA9A2-43F5-F44A-98D7-352802636F8B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3" name="Rectangle 5">
            <a:extLst>
              <a:ext uri="{FF2B5EF4-FFF2-40B4-BE49-F238E27FC236}">
                <a16:creationId xmlns:a16="http://schemas.microsoft.com/office/drawing/2014/main" id="{FD1B3FFE-09EC-4144-A6B1-F266523D2FE9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noProof="0"/>
              <a:t>Fare clic per modificare gli stili del testo dello schema</a:t>
            </a:r>
          </a:p>
          <a:p>
            <a:pPr lvl="1"/>
            <a:r>
              <a:rPr lang="it-IT" altLang="it-IT" noProof="0"/>
              <a:t>Secondo livello</a:t>
            </a:r>
          </a:p>
          <a:p>
            <a:pPr lvl="2"/>
            <a:r>
              <a:rPr lang="it-IT" altLang="it-IT" noProof="0"/>
              <a:t>Terzo livello</a:t>
            </a:r>
          </a:p>
          <a:p>
            <a:pPr lvl="3"/>
            <a:r>
              <a:rPr lang="it-IT" altLang="it-IT" noProof="0"/>
              <a:t>Quarto livello</a:t>
            </a:r>
          </a:p>
          <a:p>
            <a:pPr lvl="4"/>
            <a:r>
              <a:rPr lang="it-IT" altLang="it-IT" noProof="0"/>
              <a:t>Quinto livello</a:t>
            </a:r>
          </a:p>
        </p:txBody>
      </p:sp>
      <p:sp>
        <p:nvSpPr>
          <p:cNvPr id="27654" name="Rectangle 6">
            <a:extLst>
              <a:ext uri="{FF2B5EF4-FFF2-40B4-BE49-F238E27FC236}">
                <a16:creationId xmlns:a16="http://schemas.microsoft.com/office/drawing/2014/main" id="{E055B1E5-52BA-564A-A1F2-17976D890AAE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27655" name="Rectangle 7">
            <a:extLst>
              <a:ext uri="{FF2B5EF4-FFF2-40B4-BE49-F238E27FC236}">
                <a16:creationId xmlns:a16="http://schemas.microsoft.com/office/drawing/2014/main" id="{20914FBB-DDC0-1742-8D22-B025436DEED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59B3B833-671B-1946-8917-EA65853EFF17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8" charset="0"/>
        <a:ea typeface="Arial" pitchFamily="-108" charset="0"/>
        <a:cs typeface="Arial" pitchFamily="-108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8" charset="0"/>
        <a:ea typeface="Arial" pitchFamily="-108" charset="0"/>
        <a:cs typeface="Arial" pitchFamily="-108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8" charset="0"/>
        <a:ea typeface="Arial" pitchFamily="-108" charset="0"/>
        <a:cs typeface="Arial" pitchFamily="-108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8" charset="0"/>
        <a:ea typeface="Arial" pitchFamily="-108" charset="0"/>
        <a:cs typeface="Arial" pitchFamily="-108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8" charset="0"/>
        <a:ea typeface="Arial" pitchFamily="-108" charset="0"/>
        <a:cs typeface="Arial" pitchFamily="-108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1106418-A25F-7D47-BF73-04CD5E5E3C4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E4C260D-798C-B142-80A0-4BFC686EA01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2020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2FA8333-5E6E-E443-8851-8AFA79D1D42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7BED0F-C66C-8A4A-AE68-E9AB0021BE97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9939288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F98918B-941F-2F43-B866-27EF56FC5E9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F41485E-99DD-D04E-8012-D9F2F08B478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2020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5C3D85D-A683-7B44-9C79-3E4E18709BD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078051-60AC-E445-A079-20EB115C2EAD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529422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9DD5A0F-F586-DB44-A17F-5ED91FF5203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388D7EB-D159-EA46-BBA2-72F5961900A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2020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C1774B6-CC43-B849-8A6B-DB804BD5B1F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A6C66B-C26B-3840-9199-ACE88E3DDB9C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8952109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D9FCB85-7F96-4C40-A29E-A5E2B04DFCC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199E5A1-E7E0-2244-9506-6D728B79FD0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2020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43CCF8F-5793-C14F-B522-0440DBDDC89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8642EE-A24D-C748-93BD-C25D72F48B95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6996088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F541FB4D-11AB-E642-B6B0-A9A97C12368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1938F607-018B-A544-963F-EB95A5FADF0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2020</a:t>
            </a: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B5D10C32-F8E8-F245-B60B-CB1C51E0122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54AB54-9DB2-A747-B114-C88F9335FFD2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4233772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C6BCFFAE-C645-D042-BD43-D0034423942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23933398-A074-2E4D-9A4B-B1AC1E206EA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2020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BD6008C2-3B3B-144C-9744-24D02A32B42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CA28B5-DA32-7D4C-97FD-6415A702468A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8937328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DCD83940-BA71-444F-9754-866602FB828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058BA055-D694-6C42-8E0C-9C48E3939F9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2020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A9CFE6E0-E544-F84C-807E-AC7AD61328C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5F73D2-1DE6-9442-8420-99F7F103D17D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1747964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F0AEFC8-F8A9-E34A-929B-54E5CDE44A6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49653B6-A544-034B-A7C6-7040731C6B2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2020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5AE4859-7318-0640-98EE-19478576938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493768-8437-6C44-A35F-F5290E35328C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4507381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54CD4AE-A54F-EE41-B726-7C97720C628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CA4C80C-4C58-174E-936C-A720F585DF5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2020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EF4EF27-4CA5-7649-B91B-C179C97D359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3EC53B-467C-B647-97E6-2AE2B30B7486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2409899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4BC3878-3691-3340-9CB6-12EC06EB3E3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CE0FB85-5CA4-FC42-8AFA-3AE0E242A4B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2020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5E9A85A-BED9-CD4D-8BF8-0885C886BA6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681ACC-70CF-5746-857E-796BD67C3FF3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6139766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0E90700-EF13-BE42-8792-9A86C3A4547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88A36A1-72D4-2344-A237-5155F3F9CB2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2020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360B3FD-5310-FE4F-BDE0-52CA083847D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B0AC37-6AB2-9D42-822C-4BEB93CFE28B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1452470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C8C9F12-F801-EF4D-8D8B-9FB65BC3E6C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239C9CB-51BE-4642-A739-7B0B493D4EB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2020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1E1F1FC-FB6A-B549-9EBD-B8C88CCD7A2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5A2431-6B07-2D40-9543-D1FFE618FC43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1996988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FF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ED42B727-F60D-934C-A8BF-6B96A7D6C17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lo stile del titolo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1CE62C68-42D6-CA49-9797-DF230C72352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gli stili del testo dello schema</a:t>
            </a:r>
          </a:p>
          <a:p>
            <a:pPr lvl="1"/>
            <a:r>
              <a:rPr lang="it-IT" altLang="it-IT"/>
              <a:t>Secondo livello</a:t>
            </a:r>
          </a:p>
          <a:p>
            <a:pPr lvl="2"/>
            <a:r>
              <a:rPr lang="it-IT" altLang="it-IT"/>
              <a:t>Terzo livello</a:t>
            </a:r>
          </a:p>
          <a:p>
            <a:pPr lvl="3"/>
            <a:r>
              <a:rPr lang="it-IT" altLang="it-IT"/>
              <a:t>Quarto livello</a:t>
            </a:r>
          </a:p>
          <a:p>
            <a:pPr lvl="4"/>
            <a:r>
              <a:rPr lang="it-IT" altLang="it-IT"/>
              <a:t>Quinto livello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41F20D67-8AC1-EB4C-91D8-18D3637C709C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0E7B1E9F-EE2A-0B4D-81E7-51664F898A99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r>
              <a:rPr lang="it-IT" altLang="it-IT"/>
              <a:t>Daniela Valenti, 2020</a:t>
            </a:r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9C2E6F68-E683-EA42-B225-46D2DC9CC506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6EF6AF6F-ADCB-F44D-945B-7D17DE8C5A3F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8" charset="0"/>
          <a:ea typeface="Arial" pitchFamily="-108" charset="0"/>
          <a:cs typeface="Arial" pitchFamily="-10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8" charset="0"/>
          <a:ea typeface="Arial" pitchFamily="-108" charset="0"/>
          <a:cs typeface="Arial" pitchFamily="-10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8" charset="0"/>
          <a:ea typeface="Arial" pitchFamily="-108" charset="0"/>
          <a:cs typeface="Arial" pitchFamily="-10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8" charset="0"/>
          <a:ea typeface="Arial" pitchFamily="-108" charset="0"/>
          <a:cs typeface="Arial" pitchFamily="-10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8" charset="0"/>
          <a:ea typeface="Arial" pitchFamily="-108" charset="0"/>
          <a:cs typeface="Arial" pitchFamily="-10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8" charset="0"/>
          <a:ea typeface="Arial" pitchFamily="-108" charset="0"/>
          <a:cs typeface="Arial" pitchFamily="-10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8" charset="0"/>
          <a:ea typeface="Arial" pitchFamily="-108" charset="0"/>
          <a:cs typeface="Arial" pitchFamily="-10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8" charset="0"/>
          <a:ea typeface="Arial" pitchFamily="-108" charset="0"/>
          <a:cs typeface="Arial" pitchFamily="-10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oleObject" Target="../embeddings/oleObject1.bin"/><Relationship Id="rId7" Type="http://schemas.openxmlformats.org/officeDocument/2006/relationships/image" Target="../media/image53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2.png"/><Relationship Id="rId5" Type="http://schemas.openxmlformats.org/officeDocument/2006/relationships/image" Target="../media/image51.jpeg"/><Relationship Id="rId4" Type="http://schemas.openxmlformats.org/officeDocument/2006/relationships/image" Target="../media/image5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Slide Number Placeholder 5">
            <a:extLst>
              <a:ext uri="{FF2B5EF4-FFF2-40B4-BE49-F238E27FC236}">
                <a16:creationId xmlns:a16="http://schemas.microsoft.com/office/drawing/2014/main" id="{F0B4C436-069A-E248-AF36-21FB77B052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A59EED2-5379-9F46-90BB-1EAE0991212A}" type="slidenum">
              <a:rPr lang="it-IT" altLang="it-IT" sz="1400" smtClean="0"/>
              <a:pPr>
                <a:spcBef>
                  <a:spcPct val="0"/>
                </a:spcBef>
                <a:buFontTx/>
                <a:buNone/>
              </a:pPr>
              <a:t>1</a:t>
            </a:fld>
            <a:endParaRPr lang="it-IT" altLang="it-IT" sz="1400"/>
          </a:p>
        </p:txBody>
      </p:sp>
      <p:sp>
        <p:nvSpPr>
          <p:cNvPr id="16386" name="Footer Placeholder 5">
            <a:extLst>
              <a:ext uri="{FF2B5EF4-FFF2-40B4-BE49-F238E27FC236}">
                <a16:creationId xmlns:a16="http://schemas.microsoft.com/office/drawing/2014/main" id="{E0A1476B-EFB3-D243-AC9C-5E6EB14F32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81750"/>
            <a:ext cx="3276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/>
              <a:t>Daniela Valenti, 2020</a:t>
            </a:r>
          </a:p>
        </p:txBody>
      </p:sp>
      <p:sp>
        <p:nvSpPr>
          <p:cNvPr id="16387" name="Title 5">
            <a:extLst>
              <a:ext uri="{FF2B5EF4-FFF2-40B4-BE49-F238E27FC236}">
                <a16:creationId xmlns:a16="http://schemas.microsoft.com/office/drawing/2014/main" id="{0EC7989D-5EBF-C441-9A21-F44301F8BDC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04800" y="1828800"/>
            <a:ext cx="8686800" cy="1470025"/>
          </a:xfrm>
        </p:spPr>
        <p:txBody>
          <a:bodyPr/>
          <a:lstStyle/>
          <a:p>
            <a:r>
              <a:rPr lang="it-IT" altLang="it-IT" b="1">
                <a:solidFill>
                  <a:srgbClr val="FF0000"/>
                </a:solidFill>
              </a:rPr>
              <a:t>Costruire e classificare funzioni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lide Number Placeholder 5">
            <a:extLst>
              <a:ext uri="{FF2B5EF4-FFF2-40B4-BE49-F238E27FC236}">
                <a16:creationId xmlns:a16="http://schemas.microsoft.com/office/drawing/2014/main" id="{F2CF59C6-D0FA-EE4C-9511-A0C0E8564E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230735D-1ED8-9F47-9956-85309EFF8AB3}" type="slidenum">
              <a:rPr lang="it-IT" altLang="it-IT" sz="1400" smtClean="0"/>
              <a:pPr>
                <a:spcBef>
                  <a:spcPct val="0"/>
                </a:spcBef>
                <a:buFontTx/>
                <a:buNone/>
              </a:pPr>
              <a:t>2</a:t>
            </a:fld>
            <a:endParaRPr lang="it-IT" altLang="it-IT" sz="1400"/>
          </a:p>
        </p:txBody>
      </p:sp>
      <p:sp>
        <p:nvSpPr>
          <p:cNvPr id="17410" name="Footer Placeholder 5">
            <a:extLst>
              <a:ext uri="{FF2B5EF4-FFF2-40B4-BE49-F238E27FC236}">
                <a16:creationId xmlns:a16="http://schemas.microsoft.com/office/drawing/2014/main" id="{2A00D358-27B8-A740-9750-29AD7179CD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81750"/>
            <a:ext cx="3276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/>
              <a:t>Daniela Valenti, 2020</a:t>
            </a:r>
          </a:p>
        </p:txBody>
      </p:sp>
      <p:sp>
        <p:nvSpPr>
          <p:cNvPr id="17411" name="Title 5">
            <a:extLst>
              <a:ext uri="{FF2B5EF4-FFF2-40B4-BE49-F238E27FC236}">
                <a16:creationId xmlns:a16="http://schemas.microsoft.com/office/drawing/2014/main" id="{3B35B033-8A46-2447-98DF-DAA6330D93B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533400" y="533400"/>
            <a:ext cx="8382000" cy="838200"/>
          </a:xfrm>
        </p:spPr>
        <p:txBody>
          <a:bodyPr anchor="t"/>
          <a:lstStyle/>
          <a:p>
            <a:r>
              <a:rPr lang="it-IT" altLang="it-IT" b="1">
                <a:solidFill>
                  <a:srgbClr val="FF0000"/>
                </a:solidFill>
              </a:rPr>
              <a:t>Le 4 operazioni con i numeri</a:t>
            </a:r>
          </a:p>
        </p:txBody>
      </p:sp>
      <p:sp>
        <p:nvSpPr>
          <p:cNvPr id="17412" name="TextBox 4">
            <a:extLst>
              <a:ext uri="{FF2B5EF4-FFF2-40B4-BE49-F238E27FC236}">
                <a16:creationId xmlns:a16="http://schemas.microsoft.com/office/drawing/2014/main" id="{5935A503-9A98-2547-8794-DBB8529FFB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447800"/>
            <a:ext cx="8229600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/>
              <a:t>I</a:t>
            </a:r>
            <a:r>
              <a:rPr lang="it-IT" altLang="it-IT" sz="2400" b="1"/>
              <a:t> primi passi nella matematica portano a ‘inventare’ i numeri e le quattro operazioni: addizione e sottrazione, moltiplicazione e divisione.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/>
              <a:t>Sono passi suggeriti dalla realtà: contare, misurare, pagare merci, ...</a:t>
            </a:r>
            <a:endParaRPr lang="it-IT" altLang="it-IT" sz="2400"/>
          </a:p>
        </p:txBody>
      </p:sp>
      <p:pic>
        <p:nvPicPr>
          <p:cNvPr id="17413" name="Picture 6" descr="operazioni1.jpg">
            <a:extLst>
              <a:ext uri="{FF2B5EF4-FFF2-40B4-BE49-F238E27FC236}">
                <a16:creationId xmlns:a16="http://schemas.microsoft.com/office/drawing/2014/main" id="{B7DF703A-2A1D-1541-888E-EFD5CA065F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3429000"/>
            <a:ext cx="2740025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4" name="Picture 8" descr="numbers1.jpg">
            <a:extLst>
              <a:ext uri="{FF2B5EF4-FFF2-40B4-BE49-F238E27FC236}">
                <a16:creationId xmlns:a16="http://schemas.microsoft.com/office/drawing/2014/main" id="{E9E03388-AA5E-3441-BC74-4D3459D5B7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3429000"/>
            <a:ext cx="2670175" cy="25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Slide Number Placeholder 5">
            <a:extLst>
              <a:ext uri="{FF2B5EF4-FFF2-40B4-BE49-F238E27FC236}">
                <a16:creationId xmlns:a16="http://schemas.microsoft.com/office/drawing/2014/main" id="{DDB817CB-6A55-104F-9BFF-C18BC3D35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800F9C6-B74C-D84B-8302-47EEC13C3843}" type="slidenum">
              <a:rPr lang="it-IT" altLang="it-IT" sz="1400" smtClean="0"/>
              <a:pPr>
                <a:spcBef>
                  <a:spcPct val="0"/>
                </a:spcBef>
                <a:buFontTx/>
                <a:buNone/>
              </a:pPr>
              <a:t>3</a:t>
            </a:fld>
            <a:endParaRPr lang="it-IT" altLang="it-IT" sz="1400"/>
          </a:p>
        </p:txBody>
      </p:sp>
      <p:sp>
        <p:nvSpPr>
          <p:cNvPr id="18434" name="Footer Placeholder 5">
            <a:extLst>
              <a:ext uri="{FF2B5EF4-FFF2-40B4-BE49-F238E27FC236}">
                <a16:creationId xmlns:a16="http://schemas.microsoft.com/office/drawing/2014/main" id="{7FDA870A-2C34-8941-8BBF-F9A47E9356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81750"/>
            <a:ext cx="3276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/>
              <a:t>Daniela Valenti, 2020</a:t>
            </a:r>
          </a:p>
        </p:txBody>
      </p:sp>
      <p:sp>
        <p:nvSpPr>
          <p:cNvPr id="18435" name="Title 5">
            <a:extLst>
              <a:ext uri="{FF2B5EF4-FFF2-40B4-BE49-F238E27FC236}">
                <a16:creationId xmlns:a16="http://schemas.microsoft.com/office/drawing/2014/main" id="{938789B0-6932-FA44-A2EB-BAB834ABA66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57200" y="990600"/>
            <a:ext cx="8382000" cy="914400"/>
          </a:xfrm>
        </p:spPr>
        <p:txBody>
          <a:bodyPr anchor="t"/>
          <a:lstStyle/>
          <a:p>
            <a:r>
              <a:rPr lang="it-IT" altLang="it-IT" b="1">
                <a:solidFill>
                  <a:srgbClr val="FF0000"/>
                </a:solidFill>
              </a:rPr>
              <a:t>Somma di funzioni nella realtà</a:t>
            </a:r>
          </a:p>
        </p:txBody>
      </p:sp>
      <p:sp>
        <p:nvSpPr>
          <p:cNvPr id="18436" name="TextBox 4">
            <a:extLst>
              <a:ext uri="{FF2B5EF4-FFF2-40B4-BE49-F238E27FC236}">
                <a16:creationId xmlns:a16="http://schemas.microsoft.com/office/drawing/2014/main" id="{D57EBF17-90C8-894E-A649-C5A6E9435E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2514600"/>
            <a:ext cx="8077200" cy="267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b="1"/>
              <a:t>La realtà suggerisce di applicare le quattro operazioni anche alle funzioni.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800" b="1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b="1"/>
              <a:t>Ad esempio, incontro una somma di funzioni ogni volta che ascolto due suoni emessi contemporaneamente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Slide Number Placeholder 6">
            <a:extLst>
              <a:ext uri="{FF2B5EF4-FFF2-40B4-BE49-F238E27FC236}">
                <a16:creationId xmlns:a16="http://schemas.microsoft.com/office/drawing/2014/main" id="{14607E32-E5AB-3540-91BD-80D2D00061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10400" y="6553200"/>
            <a:ext cx="2133600" cy="30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9D4A21A-074A-B740-BF25-EBFD46C04B23}" type="slidenum">
              <a:rPr lang="it-IT" altLang="it-IT" sz="1400" smtClean="0"/>
              <a:pPr>
                <a:spcBef>
                  <a:spcPct val="0"/>
                </a:spcBef>
                <a:buFontTx/>
                <a:buNone/>
              </a:pPr>
              <a:t>4</a:t>
            </a:fld>
            <a:endParaRPr lang="it-IT" altLang="it-IT" sz="1400"/>
          </a:p>
        </p:txBody>
      </p:sp>
      <p:sp>
        <p:nvSpPr>
          <p:cNvPr id="19458" name="Footer Placeholder 6">
            <a:extLst>
              <a:ext uri="{FF2B5EF4-FFF2-40B4-BE49-F238E27FC236}">
                <a16:creationId xmlns:a16="http://schemas.microsoft.com/office/drawing/2014/main" id="{7DD19E14-5CE7-D842-8621-D18DB4E569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-457200" y="6477000"/>
            <a:ext cx="3810000" cy="381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/>
              <a:t>Daniela Valenti, 2020</a:t>
            </a:r>
          </a:p>
        </p:txBody>
      </p:sp>
      <p:sp>
        <p:nvSpPr>
          <p:cNvPr id="19459" name="Rectangle 2">
            <a:extLst>
              <a:ext uri="{FF2B5EF4-FFF2-40B4-BE49-F238E27FC236}">
                <a16:creationId xmlns:a16="http://schemas.microsoft.com/office/drawing/2014/main" id="{0F4FCF06-CAAA-FA44-892E-8A75FE07C7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0200" y="609600"/>
            <a:ext cx="3581400" cy="457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2800" b="1">
                <a:solidFill>
                  <a:srgbClr val="0000FF"/>
                </a:solidFill>
                <a:latin typeface="Arial Narrow" panose="020B0604020202020204" pitchFamily="34" charset="0"/>
              </a:rPr>
              <a:t>Sintesi additiva di suoni</a:t>
            </a:r>
          </a:p>
        </p:txBody>
      </p:sp>
      <p:sp>
        <p:nvSpPr>
          <p:cNvPr id="19460" name="Rectangle 20">
            <a:extLst>
              <a:ext uri="{FF2B5EF4-FFF2-40B4-BE49-F238E27FC236}">
                <a16:creationId xmlns:a16="http://schemas.microsoft.com/office/drawing/2014/main" id="{755D117E-3D47-B142-9743-439EA8DD33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590800"/>
            <a:ext cx="2133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600" b="1">
              <a:solidFill>
                <a:srgbClr val="FF0000"/>
              </a:solidFill>
              <a:latin typeface="Arial Narrow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600" b="1">
              <a:solidFill>
                <a:srgbClr val="FF0000"/>
              </a:solidFill>
              <a:latin typeface="Arial Narrow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600" b="1">
              <a:latin typeface="Arial Narrow" panose="020B0604020202020204" pitchFamily="34" charset="0"/>
            </a:endParaRPr>
          </a:p>
        </p:txBody>
      </p:sp>
      <p:pic>
        <p:nvPicPr>
          <p:cNvPr id="19461" name="Picture 27" descr="Schermata 2014-04-22 a 12.25.45.png">
            <a:extLst>
              <a:ext uri="{FF2B5EF4-FFF2-40B4-BE49-F238E27FC236}">
                <a16:creationId xmlns:a16="http://schemas.microsoft.com/office/drawing/2014/main" id="{9D2B2191-5E91-244A-BCA6-031E7498F2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1219200"/>
            <a:ext cx="3505200" cy="147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Down Arrow 11">
            <a:extLst>
              <a:ext uri="{FF2B5EF4-FFF2-40B4-BE49-F238E27FC236}">
                <a16:creationId xmlns:a16="http://schemas.microsoft.com/office/drawing/2014/main" id="{3DC8F0C3-DC2D-9C4F-9BEC-B821A090BE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1200" y="2667000"/>
            <a:ext cx="457200" cy="7620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3366FF"/>
          </a:solidFill>
          <a:ln w="9525">
            <a:solidFill>
              <a:srgbClr val="0000FF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endParaRPr lang="it-IT" altLang="it-IT" sz="1800">
              <a:solidFill>
                <a:srgbClr val="FFFFFF"/>
              </a:solidFill>
            </a:endParaRPr>
          </a:p>
        </p:txBody>
      </p:sp>
      <p:pic>
        <p:nvPicPr>
          <p:cNvPr id="19463" name="Picture 12" descr="Schermata 2014-04-22 a 12.25.55.png">
            <a:extLst>
              <a:ext uri="{FF2B5EF4-FFF2-40B4-BE49-F238E27FC236}">
                <a16:creationId xmlns:a16="http://schemas.microsoft.com/office/drawing/2014/main" id="{78C8504B-EF89-284B-A279-37C052BD81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3429000"/>
            <a:ext cx="3657600" cy="1503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Down Arrow 14">
            <a:extLst>
              <a:ext uri="{FF2B5EF4-FFF2-40B4-BE49-F238E27FC236}">
                <a16:creationId xmlns:a16="http://schemas.microsoft.com/office/drawing/2014/main" id="{A6570558-0DFB-A546-8BAC-CCE80CE95A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19400" y="2667000"/>
            <a:ext cx="457200" cy="7620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endParaRPr lang="it-IT" altLang="it-IT" sz="1800">
              <a:solidFill>
                <a:srgbClr val="FFFFFF"/>
              </a:solidFill>
            </a:endParaRPr>
          </a:p>
        </p:txBody>
      </p:sp>
      <p:sp>
        <p:nvSpPr>
          <p:cNvPr id="19465" name="TextBox 17">
            <a:extLst>
              <a:ext uri="{FF2B5EF4-FFF2-40B4-BE49-F238E27FC236}">
                <a16:creationId xmlns:a16="http://schemas.microsoft.com/office/drawing/2014/main" id="{03E42F62-6B78-AF41-AE2F-8E40946081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3429000"/>
            <a:ext cx="25908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000" b="1">
                <a:latin typeface="Arial Narrow" panose="020B0604020202020204" pitchFamily="34" charset="0"/>
              </a:rPr>
              <a:t>Una funzione periodica</a:t>
            </a:r>
          </a:p>
        </p:txBody>
      </p:sp>
      <p:sp>
        <p:nvSpPr>
          <p:cNvPr id="19466" name="TextBox 19">
            <a:extLst>
              <a:ext uri="{FF2B5EF4-FFF2-40B4-BE49-F238E27FC236}">
                <a16:creationId xmlns:a16="http://schemas.microsoft.com/office/drawing/2014/main" id="{B0078188-12FD-C24B-94B8-84F839342A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2895600"/>
            <a:ext cx="10668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000" b="1">
                <a:latin typeface="Arial Narrow" panose="020B0604020202020204" pitchFamily="34" charset="0"/>
              </a:rPr>
              <a:t>Ottengo</a:t>
            </a:r>
            <a:r>
              <a:rPr lang="it-IT" altLang="it-IT" sz="1800" b="1">
                <a:latin typeface="Arial Narrow" panose="020B0604020202020204" pitchFamily="34" charset="0"/>
              </a:rPr>
              <a:t> </a:t>
            </a:r>
          </a:p>
        </p:txBody>
      </p:sp>
      <p:sp>
        <p:nvSpPr>
          <p:cNvPr id="19467" name="TextBox 21">
            <a:extLst>
              <a:ext uri="{FF2B5EF4-FFF2-40B4-BE49-F238E27FC236}">
                <a16:creationId xmlns:a16="http://schemas.microsoft.com/office/drawing/2014/main" id="{16E47748-3E43-444C-8217-D70360608B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1219200"/>
            <a:ext cx="25908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000" b="1">
                <a:solidFill>
                  <a:srgbClr val="FF0000"/>
                </a:solidFill>
                <a:latin typeface="Arial Narrow" panose="020B0604020202020204" pitchFamily="34" charset="0"/>
              </a:rPr>
              <a:t>Addiziono funzioni sinusoidali, </a:t>
            </a:r>
            <a:r>
              <a:rPr lang="it-IT" altLang="it-IT" sz="2000" b="1">
                <a:latin typeface="Arial Narrow" panose="020B0604020202020204" pitchFamily="34" charset="0"/>
              </a:rPr>
              <a:t>con periodo e ampiezza opportuni.</a:t>
            </a:r>
          </a:p>
        </p:txBody>
      </p:sp>
      <p:sp>
        <p:nvSpPr>
          <p:cNvPr id="19468" name="TextBox 22">
            <a:extLst>
              <a:ext uri="{FF2B5EF4-FFF2-40B4-BE49-F238E27FC236}">
                <a16:creationId xmlns:a16="http://schemas.microsoft.com/office/drawing/2014/main" id="{0F274F89-9CB0-AF4D-B247-8A098B7AA8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7000" y="3276600"/>
            <a:ext cx="26670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000" b="1">
                <a:latin typeface="Arial Narrow" panose="020B0604020202020204" pitchFamily="34" charset="0"/>
              </a:rPr>
              <a:t>Un suono che imita uno strumento musicale.</a:t>
            </a:r>
          </a:p>
        </p:txBody>
      </p:sp>
      <p:sp>
        <p:nvSpPr>
          <p:cNvPr id="19469" name="TextBox 23">
            <a:extLst>
              <a:ext uri="{FF2B5EF4-FFF2-40B4-BE49-F238E27FC236}">
                <a16:creationId xmlns:a16="http://schemas.microsoft.com/office/drawing/2014/main" id="{C1D2ED8E-7916-5A46-8AA7-6B63B16602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62800" y="2819400"/>
            <a:ext cx="1143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000" b="1">
                <a:latin typeface="Arial Narrow" panose="020B0604020202020204" pitchFamily="34" charset="0"/>
              </a:rPr>
              <a:t>Ottengo</a:t>
            </a:r>
          </a:p>
        </p:txBody>
      </p:sp>
      <p:sp>
        <p:nvSpPr>
          <p:cNvPr id="19470" name="TextBox 26">
            <a:extLst>
              <a:ext uri="{FF2B5EF4-FFF2-40B4-BE49-F238E27FC236}">
                <a16:creationId xmlns:a16="http://schemas.microsoft.com/office/drawing/2014/main" id="{3E7EDF0C-099E-9A4B-A1C9-D2CD645AC7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29400" y="1143000"/>
            <a:ext cx="236220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000" b="1">
                <a:solidFill>
                  <a:srgbClr val="0000FF"/>
                </a:solidFill>
                <a:latin typeface="Arial Narrow" panose="020B0604020202020204" pitchFamily="34" charset="0"/>
              </a:rPr>
              <a:t>Emetto, nello stesso momento, più suoni sinusoidali </a:t>
            </a:r>
            <a:r>
              <a:rPr lang="it-IT" altLang="it-IT" sz="2000" b="1">
                <a:latin typeface="Arial Narrow" panose="020B0604020202020204" pitchFamily="34" charset="0"/>
              </a:rPr>
              <a:t>di periodo e ampiezza opportuni</a:t>
            </a:r>
          </a:p>
        </p:txBody>
      </p:sp>
      <p:sp>
        <p:nvSpPr>
          <p:cNvPr id="19471" name="TextBox 24">
            <a:extLst>
              <a:ext uri="{FF2B5EF4-FFF2-40B4-BE49-F238E27FC236}">
                <a16:creationId xmlns:a16="http://schemas.microsoft.com/office/drawing/2014/main" id="{BD4AC154-3323-3140-8E40-BBD46329FD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4876800"/>
            <a:ext cx="58674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000" b="1"/>
              <a:t>A partire dal 1930 elettricità ed elettronica per generare segnali sinusoidali  </a:t>
            </a:r>
          </a:p>
        </p:txBody>
      </p:sp>
      <p:sp>
        <p:nvSpPr>
          <p:cNvPr id="26" name="Right Arrow 25">
            <a:extLst>
              <a:ext uri="{FF2B5EF4-FFF2-40B4-BE49-F238E27FC236}">
                <a16:creationId xmlns:a16="http://schemas.microsoft.com/office/drawing/2014/main" id="{B49983FD-D8A9-114B-B3DA-A388270C3302}"/>
              </a:ext>
            </a:extLst>
          </p:cNvPr>
          <p:cNvSpPr>
            <a:spLocks noChangeArrowheads="1"/>
          </p:cNvSpPr>
          <p:nvPr/>
        </p:nvSpPr>
        <p:spPr bwMode="auto">
          <a:xfrm rot="972601" flipV="1">
            <a:off x="1730375" y="5754688"/>
            <a:ext cx="2030413" cy="257175"/>
          </a:xfrm>
          <a:prstGeom prst="rightArrow">
            <a:avLst>
              <a:gd name="adj1" fmla="val 50000"/>
              <a:gd name="adj2" fmla="val 47699"/>
            </a:avLst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endParaRPr lang="it-IT" altLang="it-IT" sz="1800">
              <a:solidFill>
                <a:srgbClr val="FFFFFF"/>
              </a:solidFill>
            </a:endParaRPr>
          </a:p>
        </p:txBody>
      </p:sp>
      <p:sp>
        <p:nvSpPr>
          <p:cNvPr id="19473" name="Rectangle 29">
            <a:extLst>
              <a:ext uri="{FF2B5EF4-FFF2-40B4-BE49-F238E27FC236}">
                <a16:creationId xmlns:a16="http://schemas.microsoft.com/office/drawing/2014/main" id="{112F6DC3-0B0C-A845-B591-1F1FB6266C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3800" y="5791200"/>
            <a:ext cx="27622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800" b="1">
                <a:solidFill>
                  <a:srgbClr val="661115"/>
                </a:solidFill>
              </a:rPr>
              <a:t>Organi Hammond,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800" b="1">
                <a:solidFill>
                  <a:srgbClr val="661115"/>
                </a:solidFill>
              </a:rPr>
              <a:t>strumenti elettronici, …</a:t>
            </a:r>
          </a:p>
        </p:txBody>
      </p:sp>
      <p:pic>
        <p:nvPicPr>
          <p:cNvPr id="19474" name="Picture 9">
            <a:extLst>
              <a:ext uri="{FF2B5EF4-FFF2-40B4-BE49-F238E27FC236}">
                <a16:creationId xmlns:a16="http://schemas.microsoft.com/office/drawing/2014/main" id="{1A490DB8-B798-E94D-B1D2-8788284EDA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4221163"/>
            <a:ext cx="2460625" cy="2636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75" name="Rectangle 2">
            <a:extLst>
              <a:ext uri="{FF2B5EF4-FFF2-40B4-BE49-F238E27FC236}">
                <a16:creationId xmlns:a16="http://schemas.microsoft.com/office/drawing/2014/main" id="{628DDB02-B007-1841-A318-4622308BCB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609600"/>
            <a:ext cx="2895600" cy="457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2800" b="1">
                <a:solidFill>
                  <a:srgbClr val="FF0000"/>
                </a:solidFill>
                <a:latin typeface="Arial Narrow" panose="020B0604020202020204" pitchFamily="34" charset="0"/>
              </a:rPr>
              <a:t>Somma di funzioni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2">
            <a:extLst>
              <a:ext uri="{FF2B5EF4-FFF2-40B4-BE49-F238E27FC236}">
                <a16:creationId xmlns:a16="http://schemas.microsoft.com/office/drawing/2014/main" id="{E6965437-A292-2343-A429-2800B748A51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509588" y="425450"/>
            <a:ext cx="8077200" cy="1066800"/>
          </a:xfrm>
        </p:spPr>
        <p:txBody>
          <a:bodyPr anchor="t"/>
          <a:lstStyle/>
          <a:p>
            <a:pPr marL="9525" indent="-9525" eaLnBrk="1" hangingPunct="1"/>
            <a:r>
              <a:rPr lang="it-IT" altLang="it-IT" sz="3600" b="1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Un procedimento ‘storico’ per disegnare la somma di due funzioni</a:t>
            </a:r>
          </a:p>
        </p:txBody>
      </p:sp>
      <p:sp>
        <p:nvSpPr>
          <p:cNvPr id="41986" name="Footer Placeholder 4">
            <a:extLst>
              <a:ext uri="{FF2B5EF4-FFF2-40B4-BE49-F238E27FC236}">
                <a16:creationId xmlns:a16="http://schemas.microsoft.com/office/drawing/2014/main" id="{6AE3D5C8-A533-634E-8FE7-636D4B4705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81750"/>
            <a:ext cx="3059113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 i="1">
                <a:ea typeface="ＭＳ Ｐゴシック" panose="020B0600070205080204" pitchFamily="34" charset="-128"/>
              </a:rPr>
              <a:t>Daniela Valenti, 2020</a:t>
            </a:r>
          </a:p>
        </p:txBody>
      </p:sp>
      <p:sp>
        <p:nvSpPr>
          <p:cNvPr id="41987" name="Slide Number Placeholder 3">
            <a:extLst>
              <a:ext uri="{FF2B5EF4-FFF2-40B4-BE49-F238E27FC236}">
                <a16:creationId xmlns:a16="http://schemas.microsoft.com/office/drawing/2014/main" id="{6F6186C9-AA71-8046-9C8A-605701F22F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229600" y="6245225"/>
            <a:ext cx="4572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854A990-4C38-1F47-8B6B-D401A64F5D96}" type="slidenum">
              <a:rPr lang="it-IT" altLang="it-IT" sz="1400" smtClean="0">
                <a:ea typeface="ＭＳ Ｐゴシック" panose="020B0600070205080204" pitchFamily="34" charset="-128"/>
              </a:rPr>
              <a:pPr>
                <a:spcBef>
                  <a:spcPct val="0"/>
                </a:spcBef>
                <a:buFontTx/>
                <a:buNone/>
              </a:pPr>
              <a:t>5</a:t>
            </a:fld>
            <a:endParaRPr lang="it-IT" altLang="it-IT" sz="1400">
              <a:ea typeface="ＭＳ Ｐゴシック" panose="020B0600070205080204" pitchFamily="34" charset="-128"/>
            </a:endParaRPr>
          </a:p>
        </p:txBody>
      </p:sp>
      <p:sp>
        <p:nvSpPr>
          <p:cNvPr id="41988" name="Rectangle 12">
            <a:extLst>
              <a:ext uri="{FF2B5EF4-FFF2-40B4-BE49-F238E27FC236}">
                <a16:creationId xmlns:a16="http://schemas.microsoft.com/office/drawing/2014/main" id="{D77703FE-777C-8140-A8F0-2A3542E945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7688" y="1700213"/>
            <a:ext cx="8147050" cy="283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800" b="1">
                <a:solidFill>
                  <a:srgbClr val="00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Fino agli anni ‘80 del secolo scorso, non erano diffusi personal computer e calcolatrici grafiche. Perciò si usava un metodo per tracciare ‘a mano’ il grafico della somma di due funzioni.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000" b="1">
              <a:solidFill>
                <a:srgbClr val="000000"/>
              </a:solidFill>
              <a:latin typeface="Arial Narrow" panose="020B0604020202020204" pitchFamily="34" charset="0"/>
              <a:ea typeface="ＭＳ Ｐゴシック" panose="020B0600070205080204" pitchFamily="34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800" b="1">
                <a:solidFill>
                  <a:srgbClr val="00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Il video seguente illustra, a partire da un esempio, il procedimento all’epoca spesso utilizzato.</a:t>
            </a:r>
            <a:endParaRPr lang="it-IT" altLang="it-IT" sz="2800">
              <a:solidFill>
                <a:srgbClr val="000000"/>
              </a:solidFill>
              <a:ea typeface="ＭＳ Ｐゴシック" panose="020B0600070205080204" pitchFamily="34" charset="-128"/>
            </a:endParaRPr>
          </a:p>
        </p:txBody>
      </p:sp>
      <p:pic>
        <p:nvPicPr>
          <p:cNvPr id="41989" name="Immagine 2">
            <a:extLst>
              <a:ext uri="{FF2B5EF4-FFF2-40B4-BE49-F238E27FC236}">
                <a16:creationId xmlns:a16="http://schemas.microsoft.com/office/drawing/2014/main" id="{5D753CA7-FACD-2847-B40C-1B88A27922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445"/>
          <a:stretch>
            <a:fillRect/>
          </a:stretch>
        </p:blipFill>
        <p:spPr bwMode="auto">
          <a:xfrm>
            <a:off x="3348038" y="4529138"/>
            <a:ext cx="3024187" cy="216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Footer Placeholder 4">
            <a:extLst>
              <a:ext uri="{FF2B5EF4-FFF2-40B4-BE49-F238E27FC236}">
                <a16:creationId xmlns:a16="http://schemas.microsoft.com/office/drawing/2014/main" id="{C7DEDFC3-05F1-124D-89A3-86F6EFBC18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81750"/>
            <a:ext cx="3059113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 i="1">
                <a:ea typeface="ＭＳ Ｐゴシック" panose="020B0600070205080204" pitchFamily="34" charset="-128"/>
              </a:rPr>
              <a:t>Daniela Valenti, 2020</a:t>
            </a:r>
          </a:p>
        </p:txBody>
      </p:sp>
      <p:sp>
        <p:nvSpPr>
          <p:cNvPr id="43010" name="Slide Number Placeholder 3">
            <a:extLst>
              <a:ext uri="{FF2B5EF4-FFF2-40B4-BE49-F238E27FC236}">
                <a16:creationId xmlns:a16="http://schemas.microsoft.com/office/drawing/2014/main" id="{90413AEA-3AE5-CF4A-8C4D-80FA19ACDD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229600" y="6245225"/>
            <a:ext cx="4572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136B013-30B6-374E-B3DF-91FD4BD4411C}" type="slidenum">
              <a:rPr lang="it-IT" altLang="it-IT" sz="1400" smtClean="0">
                <a:ea typeface="ＭＳ Ｐゴシック" panose="020B0600070205080204" pitchFamily="34" charset="-128"/>
              </a:rPr>
              <a:pPr>
                <a:spcBef>
                  <a:spcPct val="0"/>
                </a:spcBef>
                <a:buFontTx/>
                <a:buNone/>
              </a:pPr>
              <a:t>6</a:t>
            </a:fld>
            <a:endParaRPr lang="it-IT" altLang="it-IT" sz="1400">
              <a:ea typeface="ＭＳ Ｐゴシック" panose="020B0600070205080204" pitchFamily="34" charset="-128"/>
            </a:endParaRPr>
          </a:p>
        </p:txBody>
      </p:sp>
      <p:pic>
        <p:nvPicPr>
          <p:cNvPr id="2" name="1a.Somma_grafica.mp4">
            <a:hlinkClick r:id="" action="ppaction://media"/>
            <a:extLst>
              <a:ext uri="{FF2B5EF4-FFF2-40B4-BE49-F238E27FC236}">
                <a16:creationId xmlns:a16="http://schemas.microsoft.com/office/drawing/2014/main" id="{FF3B7E6F-1D93-9D45-89B8-CF61347B4B3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744538"/>
            <a:ext cx="9144000" cy="53689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0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Slide Number Placeholder 5">
            <a:extLst>
              <a:ext uri="{FF2B5EF4-FFF2-40B4-BE49-F238E27FC236}">
                <a16:creationId xmlns:a16="http://schemas.microsoft.com/office/drawing/2014/main" id="{D073C277-056B-2F46-A277-7FE7E2B7A8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97996B1-681A-9648-8614-B1CA3F241268}" type="slidenum">
              <a:rPr lang="it-IT" altLang="it-IT" sz="1400" smtClean="0"/>
              <a:pPr>
                <a:spcBef>
                  <a:spcPct val="0"/>
                </a:spcBef>
                <a:buFontTx/>
                <a:buNone/>
              </a:pPr>
              <a:t>7</a:t>
            </a:fld>
            <a:endParaRPr lang="it-IT" altLang="it-IT" sz="1400"/>
          </a:p>
        </p:txBody>
      </p:sp>
      <p:sp>
        <p:nvSpPr>
          <p:cNvPr id="20482" name="Footer Placeholder 5">
            <a:extLst>
              <a:ext uri="{FF2B5EF4-FFF2-40B4-BE49-F238E27FC236}">
                <a16:creationId xmlns:a16="http://schemas.microsoft.com/office/drawing/2014/main" id="{23378335-E3D0-CF43-BCD9-6E8390753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81750"/>
            <a:ext cx="3276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/>
              <a:t>Daniela Valenti, 2020</a:t>
            </a:r>
          </a:p>
        </p:txBody>
      </p:sp>
      <p:sp>
        <p:nvSpPr>
          <p:cNvPr id="20483" name="Title 5">
            <a:extLst>
              <a:ext uri="{FF2B5EF4-FFF2-40B4-BE49-F238E27FC236}">
                <a16:creationId xmlns:a16="http://schemas.microsoft.com/office/drawing/2014/main" id="{4E9F9218-A92A-0140-BC4F-21738D58E7F0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533400" y="533400"/>
            <a:ext cx="8382000" cy="838200"/>
          </a:xfrm>
        </p:spPr>
        <p:txBody>
          <a:bodyPr anchor="t"/>
          <a:lstStyle/>
          <a:p>
            <a:r>
              <a:rPr lang="it-IT" altLang="it-IT" b="1">
                <a:solidFill>
                  <a:srgbClr val="FF0000"/>
                </a:solidFill>
              </a:rPr>
              <a:t>Le 4 operazioni con le funzioni</a:t>
            </a:r>
          </a:p>
        </p:txBody>
      </p:sp>
      <p:sp>
        <p:nvSpPr>
          <p:cNvPr id="20484" name="TextBox 4">
            <a:extLst>
              <a:ext uri="{FF2B5EF4-FFF2-40B4-BE49-F238E27FC236}">
                <a16:creationId xmlns:a16="http://schemas.microsoft.com/office/drawing/2014/main" id="{7F4E9C37-B5AB-FD45-B0C2-D3B78FF09D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524000"/>
            <a:ext cx="7620000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800" b="1"/>
              <a:t>Ecco l’idea: applicare le quattro operazioni per costruire funzioni.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800" b="1"/>
              <a:t>Così la matematica continua a crescere ...  </a:t>
            </a:r>
            <a:endParaRPr lang="it-IT" altLang="it-IT" sz="2800"/>
          </a:p>
        </p:txBody>
      </p:sp>
      <p:pic>
        <p:nvPicPr>
          <p:cNvPr id="20485" name="Picture 7" descr="operazioni1.jpg">
            <a:extLst>
              <a:ext uri="{FF2B5EF4-FFF2-40B4-BE49-F238E27FC236}">
                <a16:creationId xmlns:a16="http://schemas.microsoft.com/office/drawing/2014/main" id="{630D932D-8CDD-CE4B-97FC-EE920388F8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3429000"/>
            <a:ext cx="2740025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6" name="Picture 9" descr="Schermata 2016-03-26 alle 12.13.40.png">
            <a:extLst>
              <a:ext uri="{FF2B5EF4-FFF2-40B4-BE49-F238E27FC236}">
                <a16:creationId xmlns:a16="http://schemas.microsoft.com/office/drawing/2014/main" id="{C34FAB2C-3F57-664B-8FD8-0CDC5235F0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3505200"/>
            <a:ext cx="3733800" cy="236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Slide Number Placeholder 5">
            <a:extLst>
              <a:ext uri="{FF2B5EF4-FFF2-40B4-BE49-F238E27FC236}">
                <a16:creationId xmlns:a16="http://schemas.microsoft.com/office/drawing/2014/main" id="{17AC866E-8B02-0141-87F6-CF1AEB9C89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10400" y="6381750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AF5E344-4E88-3C45-9572-533544480F0F}" type="slidenum">
              <a:rPr lang="it-IT" altLang="it-IT" sz="1400" smtClean="0"/>
              <a:pPr>
                <a:spcBef>
                  <a:spcPct val="0"/>
                </a:spcBef>
                <a:buFontTx/>
                <a:buNone/>
              </a:pPr>
              <a:t>8</a:t>
            </a:fld>
            <a:endParaRPr lang="it-IT" altLang="it-IT" sz="1400"/>
          </a:p>
        </p:txBody>
      </p:sp>
      <p:sp>
        <p:nvSpPr>
          <p:cNvPr id="21506" name="Footer Placeholder 5">
            <a:extLst>
              <a:ext uri="{FF2B5EF4-FFF2-40B4-BE49-F238E27FC236}">
                <a16:creationId xmlns:a16="http://schemas.microsoft.com/office/drawing/2014/main" id="{2A96367D-4DA7-4D4A-BA71-D6ADFF4743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81750"/>
            <a:ext cx="3348038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/>
              <a:t>Daniela Valenti, 2020</a:t>
            </a:r>
          </a:p>
        </p:txBody>
      </p:sp>
      <p:sp>
        <p:nvSpPr>
          <p:cNvPr id="21507" name="Title 5">
            <a:extLst>
              <a:ext uri="{FF2B5EF4-FFF2-40B4-BE49-F238E27FC236}">
                <a16:creationId xmlns:a16="http://schemas.microsoft.com/office/drawing/2014/main" id="{272609C1-A810-0B48-94F2-68E9B7B52AC7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533400" y="228600"/>
            <a:ext cx="6835775" cy="838200"/>
          </a:xfrm>
        </p:spPr>
        <p:txBody>
          <a:bodyPr anchor="t"/>
          <a:lstStyle/>
          <a:p>
            <a:r>
              <a:rPr lang="it-IT" altLang="it-IT" b="1">
                <a:solidFill>
                  <a:srgbClr val="FF0000"/>
                </a:solidFill>
              </a:rPr>
              <a:t>Costruire funzioni </a:t>
            </a:r>
          </a:p>
        </p:txBody>
      </p:sp>
      <p:sp>
        <p:nvSpPr>
          <p:cNvPr id="21508" name="TextBox 4">
            <a:extLst>
              <a:ext uri="{FF2B5EF4-FFF2-40B4-BE49-F238E27FC236}">
                <a16:creationId xmlns:a16="http://schemas.microsoft.com/office/drawing/2014/main" id="{7A669DC0-07CA-4348-B23C-3CDC3454E9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990600"/>
            <a:ext cx="7696200" cy="2246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800" b="1">
                <a:latin typeface="Arial Narrow" panose="020B0604020202020204" pitchFamily="34" charset="0"/>
              </a:rPr>
              <a:t>Posso costruire moltissime funzioni anche con pochi ‘mattoni elementari’.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800" b="1">
                <a:latin typeface="Arial Narrow" panose="020B0604020202020204" pitchFamily="34" charset="0"/>
              </a:rPr>
              <a:t>Comincio con due soli tipi di ‘mattoni’: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it-IT" altLang="it-IT" sz="2800" b="1">
                <a:latin typeface="Arial Narrow" panose="020B0604020202020204" pitchFamily="34" charset="0"/>
              </a:rPr>
              <a:t> le funzioni del tipo y = k (con k numero reale):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it-IT" altLang="it-IT" sz="2800" b="1">
                <a:latin typeface="Arial Narrow" panose="020B0604020202020204" pitchFamily="34" charset="0"/>
              </a:rPr>
              <a:t> la funzione y = x. </a:t>
            </a:r>
          </a:p>
        </p:txBody>
      </p:sp>
      <p:pic>
        <p:nvPicPr>
          <p:cNvPr id="21509" name="Picture 8" descr="Schermata 2016-03-28 alle 18.32.36.png">
            <a:extLst>
              <a:ext uri="{FF2B5EF4-FFF2-40B4-BE49-F238E27FC236}">
                <a16:creationId xmlns:a16="http://schemas.microsoft.com/office/drawing/2014/main" id="{E6D42133-5CEF-834D-9F24-6A8F37E242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375" y="3236913"/>
            <a:ext cx="3733800" cy="2944812"/>
          </a:xfrm>
          <a:prstGeom prst="rect">
            <a:avLst/>
          </a:prstGeom>
          <a:noFill/>
          <a:ln w="2540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Slide Number Placeholder 5">
            <a:extLst>
              <a:ext uri="{FF2B5EF4-FFF2-40B4-BE49-F238E27FC236}">
                <a16:creationId xmlns:a16="http://schemas.microsoft.com/office/drawing/2014/main" id="{9A519B2B-6BD7-DF43-A12A-B8B82A91AE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599531F-4690-6042-B613-108B976BA08E}" type="slidenum">
              <a:rPr lang="it-IT" altLang="it-IT" sz="1400" smtClean="0"/>
              <a:pPr>
                <a:spcBef>
                  <a:spcPct val="0"/>
                </a:spcBef>
                <a:buFontTx/>
                <a:buNone/>
              </a:pPr>
              <a:t>9</a:t>
            </a:fld>
            <a:endParaRPr lang="it-IT" altLang="it-IT" sz="1400"/>
          </a:p>
        </p:txBody>
      </p:sp>
      <p:sp>
        <p:nvSpPr>
          <p:cNvPr id="22530" name="Footer Placeholder 5">
            <a:extLst>
              <a:ext uri="{FF2B5EF4-FFF2-40B4-BE49-F238E27FC236}">
                <a16:creationId xmlns:a16="http://schemas.microsoft.com/office/drawing/2014/main" id="{5AA27441-DAD6-C741-AE16-DEE06B8171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81750"/>
            <a:ext cx="3276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/>
              <a:t>Daniela Valenti, 2020</a:t>
            </a:r>
          </a:p>
        </p:txBody>
      </p:sp>
      <p:sp>
        <p:nvSpPr>
          <p:cNvPr id="22531" name="Title 5">
            <a:extLst>
              <a:ext uri="{FF2B5EF4-FFF2-40B4-BE49-F238E27FC236}">
                <a16:creationId xmlns:a16="http://schemas.microsoft.com/office/drawing/2014/main" id="{7B73EEC3-F2EF-1A46-98EF-EA984B8574B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81000" y="685800"/>
            <a:ext cx="8382000" cy="838200"/>
          </a:xfrm>
        </p:spPr>
        <p:txBody>
          <a:bodyPr anchor="t"/>
          <a:lstStyle/>
          <a:p>
            <a:r>
              <a:rPr lang="it-IT" altLang="it-IT" sz="4000" b="1">
                <a:solidFill>
                  <a:srgbClr val="FF0000"/>
                </a:solidFill>
              </a:rPr>
              <a:t>Costruire funzioni con l’addizione </a:t>
            </a:r>
          </a:p>
        </p:txBody>
      </p:sp>
      <p:pic>
        <p:nvPicPr>
          <p:cNvPr id="22532" name="Picture 7" descr="Schermata 2016-03-29 alle 10.31.03.png">
            <a:extLst>
              <a:ext uri="{FF2B5EF4-FFF2-40B4-BE49-F238E27FC236}">
                <a16:creationId xmlns:a16="http://schemas.microsoft.com/office/drawing/2014/main" id="{07C84D7A-08C2-EB44-8882-E85418DF0D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600200"/>
            <a:ext cx="14097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3" name="Picture 8" descr="Schermata 2016-03-29 alle 10.31.32.png">
            <a:extLst>
              <a:ext uri="{FF2B5EF4-FFF2-40B4-BE49-F238E27FC236}">
                <a16:creationId xmlns:a16="http://schemas.microsoft.com/office/drawing/2014/main" id="{494E5616-937C-1C42-B40F-9C4497E0E1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1600200"/>
            <a:ext cx="1422400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4" name="Rectangle 9">
            <a:extLst>
              <a:ext uri="{FF2B5EF4-FFF2-40B4-BE49-F238E27FC236}">
                <a16:creationId xmlns:a16="http://schemas.microsoft.com/office/drawing/2014/main" id="{2D32A810-438F-A048-BEEE-9366D2BE05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3600" y="1828800"/>
            <a:ext cx="53022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5400" b="1">
                <a:latin typeface="MS Gothic" panose="020B0609070205080204" pitchFamily="49" charset="-128"/>
              </a:rPr>
              <a:t>+</a:t>
            </a:r>
            <a:endParaRPr lang="it-IT" altLang="it-IT" sz="5400" b="1"/>
          </a:p>
        </p:txBody>
      </p:sp>
      <p:sp>
        <p:nvSpPr>
          <p:cNvPr id="11" name="Right Arrow 10">
            <a:extLst>
              <a:ext uri="{FF2B5EF4-FFF2-40B4-BE49-F238E27FC236}">
                <a16:creationId xmlns:a16="http://schemas.microsoft.com/office/drawing/2014/main" id="{98D776A2-46E1-AF4B-BA13-B78114971D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3400" y="2057400"/>
            <a:ext cx="1447800" cy="381000"/>
          </a:xfrm>
          <a:prstGeom prst="rightArrow">
            <a:avLst>
              <a:gd name="adj1" fmla="val 50000"/>
              <a:gd name="adj2" fmla="val 49998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endParaRPr lang="it-IT" altLang="it-IT" sz="1800">
              <a:solidFill>
                <a:srgbClr val="FFFFFF"/>
              </a:solidFill>
            </a:endParaRPr>
          </a:p>
        </p:txBody>
      </p:sp>
      <p:sp>
        <p:nvSpPr>
          <p:cNvPr id="22536" name="TextBox 11">
            <a:extLst>
              <a:ext uri="{FF2B5EF4-FFF2-40B4-BE49-F238E27FC236}">
                <a16:creationId xmlns:a16="http://schemas.microsoft.com/office/drawing/2014/main" id="{5C23E9F0-700A-6747-BACA-0A3D995F53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1752600"/>
            <a:ext cx="2057400" cy="708025"/>
          </a:xfrm>
          <a:prstGeom prst="rect">
            <a:avLst/>
          </a:prstGeom>
          <a:solidFill>
            <a:srgbClr val="EFEF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4000" b="1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it-IT" altLang="it-IT" sz="40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it-IT" altLang="it-IT" sz="4000" b="1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40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+ 3</a:t>
            </a:r>
          </a:p>
        </p:txBody>
      </p:sp>
      <p:pic>
        <p:nvPicPr>
          <p:cNvPr id="22537" name="Picture 12" descr="Schermata 2016-03-29 alle 10.31.03.png">
            <a:extLst>
              <a:ext uri="{FF2B5EF4-FFF2-40B4-BE49-F238E27FC236}">
                <a16:creationId xmlns:a16="http://schemas.microsoft.com/office/drawing/2014/main" id="{7D3ACDA2-5F30-E441-B7D7-046D4AC730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800600"/>
            <a:ext cx="14097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8" name="Rectangle 14">
            <a:extLst>
              <a:ext uri="{FF2B5EF4-FFF2-40B4-BE49-F238E27FC236}">
                <a16:creationId xmlns:a16="http://schemas.microsoft.com/office/drawing/2014/main" id="{074E223B-9FA1-764E-B4D4-3A6106C8CE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7400" y="5105400"/>
            <a:ext cx="53022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5400" b="1">
                <a:latin typeface="MS Gothic" panose="020B0609070205080204" pitchFamily="49" charset="-128"/>
              </a:rPr>
              <a:t>+</a:t>
            </a:r>
            <a:endParaRPr lang="it-IT" altLang="it-IT" sz="5400" b="1"/>
          </a:p>
        </p:txBody>
      </p:sp>
      <p:sp>
        <p:nvSpPr>
          <p:cNvPr id="16" name="Right Arrow 15">
            <a:extLst>
              <a:ext uri="{FF2B5EF4-FFF2-40B4-BE49-F238E27FC236}">
                <a16:creationId xmlns:a16="http://schemas.microsoft.com/office/drawing/2014/main" id="{63C1FF64-EEA8-BF4A-8A76-73F7CAAD5A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200" y="5334000"/>
            <a:ext cx="1447800" cy="381000"/>
          </a:xfrm>
          <a:prstGeom prst="rightArrow">
            <a:avLst>
              <a:gd name="adj1" fmla="val 50000"/>
              <a:gd name="adj2" fmla="val 49998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endParaRPr lang="it-IT" altLang="it-IT" sz="1800">
              <a:solidFill>
                <a:srgbClr val="FFFFFF"/>
              </a:solidFill>
            </a:endParaRPr>
          </a:p>
        </p:txBody>
      </p:sp>
      <p:sp>
        <p:nvSpPr>
          <p:cNvPr id="22540" name="TextBox 16">
            <a:extLst>
              <a:ext uri="{FF2B5EF4-FFF2-40B4-BE49-F238E27FC236}">
                <a16:creationId xmlns:a16="http://schemas.microsoft.com/office/drawing/2014/main" id="{C84D4B7E-E6F5-3142-857E-BD7114F945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3600" y="5257800"/>
            <a:ext cx="2057400" cy="708025"/>
          </a:xfrm>
          <a:prstGeom prst="rect">
            <a:avLst/>
          </a:prstGeom>
          <a:solidFill>
            <a:srgbClr val="EFEF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4000" b="1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it-IT" altLang="it-IT" sz="40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it-IT" altLang="it-IT" sz="4000" b="1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40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π</a:t>
            </a:r>
          </a:p>
        </p:txBody>
      </p:sp>
      <p:pic>
        <p:nvPicPr>
          <p:cNvPr id="22541" name="Picture 17" descr="Schermata 2016-03-29 alle 10.37.25.png">
            <a:extLst>
              <a:ext uri="{FF2B5EF4-FFF2-40B4-BE49-F238E27FC236}">
                <a16:creationId xmlns:a16="http://schemas.microsoft.com/office/drawing/2014/main" id="{3B773163-D4C9-7F4D-A2B3-C4AAF46D15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4724400"/>
            <a:ext cx="1447800" cy="142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42" name="Picture 18" descr="Schermata 2016-03-29 alle 10.31.03.png">
            <a:extLst>
              <a:ext uri="{FF2B5EF4-FFF2-40B4-BE49-F238E27FC236}">
                <a16:creationId xmlns:a16="http://schemas.microsoft.com/office/drawing/2014/main" id="{8146E188-5E42-F044-A943-F7A01A40DC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124200"/>
            <a:ext cx="14097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43" name="Rectangle 19">
            <a:extLst>
              <a:ext uri="{FF2B5EF4-FFF2-40B4-BE49-F238E27FC236}">
                <a16:creationId xmlns:a16="http://schemas.microsoft.com/office/drawing/2014/main" id="{4A543E74-1BBA-8342-8EA8-8CD09B6F66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3600" y="3429000"/>
            <a:ext cx="53022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5400" b="1">
                <a:latin typeface="MS Gothic" panose="020B0609070205080204" pitchFamily="49" charset="-128"/>
              </a:rPr>
              <a:t>+</a:t>
            </a:r>
            <a:endParaRPr lang="it-IT" altLang="it-IT" sz="5400" b="1"/>
          </a:p>
        </p:txBody>
      </p:sp>
      <p:sp>
        <p:nvSpPr>
          <p:cNvPr id="21" name="Right Arrow 20">
            <a:extLst>
              <a:ext uri="{FF2B5EF4-FFF2-40B4-BE49-F238E27FC236}">
                <a16:creationId xmlns:a16="http://schemas.microsoft.com/office/drawing/2014/main" id="{BF35099E-4A2C-C248-B6AE-D4BDD3A41E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3400" y="3657600"/>
            <a:ext cx="1447800" cy="381000"/>
          </a:xfrm>
          <a:prstGeom prst="rightArrow">
            <a:avLst>
              <a:gd name="adj1" fmla="val 50000"/>
              <a:gd name="adj2" fmla="val 49998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endParaRPr lang="it-IT" altLang="it-IT" sz="1800">
              <a:solidFill>
                <a:srgbClr val="FFFFFF"/>
              </a:solidFill>
            </a:endParaRPr>
          </a:p>
        </p:txBody>
      </p:sp>
      <p:sp>
        <p:nvSpPr>
          <p:cNvPr id="22545" name="TextBox 21">
            <a:extLst>
              <a:ext uri="{FF2B5EF4-FFF2-40B4-BE49-F238E27FC236}">
                <a16:creationId xmlns:a16="http://schemas.microsoft.com/office/drawing/2014/main" id="{4EFD3450-00DA-B441-B07D-145F6E3612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3505200"/>
            <a:ext cx="2057400" cy="708025"/>
          </a:xfrm>
          <a:prstGeom prst="rect">
            <a:avLst/>
          </a:prstGeom>
          <a:solidFill>
            <a:srgbClr val="EFEF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4000" b="1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it-IT" altLang="it-IT" sz="40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it-IT" altLang="it-IT" sz="4000" b="1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40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− 2</a:t>
            </a:r>
          </a:p>
        </p:txBody>
      </p:sp>
      <p:pic>
        <p:nvPicPr>
          <p:cNvPr id="22546" name="Picture 23" descr="Schermata 2016-03-29 alle 10.55.37.png">
            <a:extLst>
              <a:ext uri="{FF2B5EF4-FFF2-40B4-BE49-F238E27FC236}">
                <a16:creationId xmlns:a16="http://schemas.microsoft.com/office/drawing/2014/main" id="{D9316960-6E8F-C644-9EFF-073FAD37A27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3352800"/>
            <a:ext cx="1371600" cy="124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Slide Number Placeholder 5">
            <a:extLst>
              <a:ext uri="{FF2B5EF4-FFF2-40B4-BE49-F238E27FC236}">
                <a16:creationId xmlns:a16="http://schemas.microsoft.com/office/drawing/2014/main" id="{D6DAADB2-01EA-504F-B942-EBDB74E394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A1AA9F8-C3CC-F743-855A-EAE33A9FB062}" type="slidenum">
              <a:rPr lang="it-IT" altLang="it-IT" sz="1400" smtClean="0"/>
              <a:pPr>
                <a:spcBef>
                  <a:spcPct val="0"/>
                </a:spcBef>
                <a:buFontTx/>
                <a:buNone/>
              </a:pPr>
              <a:t>10</a:t>
            </a:fld>
            <a:endParaRPr lang="it-IT" altLang="it-IT" sz="1400"/>
          </a:p>
        </p:txBody>
      </p:sp>
      <p:sp>
        <p:nvSpPr>
          <p:cNvPr id="23554" name="Footer Placeholder 5">
            <a:extLst>
              <a:ext uri="{FF2B5EF4-FFF2-40B4-BE49-F238E27FC236}">
                <a16:creationId xmlns:a16="http://schemas.microsoft.com/office/drawing/2014/main" id="{D2B97E0E-00A8-F445-AD82-4E000FC3DF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81750"/>
            <a:ext cx="3276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/>
              <a:t>Daniela Valenti, 2020</a:t>
            </a:r>
          </a:p>
        </p:txBody>
      </p:sp>
      <p:sp>
        <p:nvSpPr>
          <p:cNvPr id="23555" name="Title 5">
            <a:extLst>
              <a:ext uri="{FF2B5EF4-FFF2-40B4-BE49-F238E27FC236}">
                <a16:creationId xmlns:a16="http://schemas.microsoft.com/office/drawing/2014/main" id="{5C66B6F9-9965-D448-A267-8981D04D456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52400" y="304800"/>
            <a:ext cx="8991600" cy="838200"/>
          </a:xfrm>
        </p:spPr>
        <p:txBody>
          <a:bodyPr anchor="t"/>
          <a:lstStyle/>
          <a:p>
            <a:r>
              <a:rPr lang="it-IT" altLang="it-IT" sz="3600" b="1">
                <a:solidFill>
                  <a:srgbClr val="FF0000"/>
                </a:solidFill>
              </a:rPr>
              <a:t>Costruire funzioni con la moltiplicazione </a:t>
            </a:r>
          </a:p>
        </p:txBody>
      </p:sp>
      <p:pic>
        <p:nvPicPr>
          <p:cNvPr id="23556" name="Picture 7" descr="Schermata 2016-03-29 alle 10.31.03.png">
            <a:extLst>
              <a:ext uri="{FF2B5EF4-FFF2-40B4-BE49-F238E27FC236}">
                <a16:creationId xmlns:a16="http://schemas.microsoft.com/office/drawing/2014/main" id="{8A09DDB8-4DA1-8448-82B8-437166C79C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295400"/>
            <a:ext cx="14097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7" name="Picture 8" descr="Schermata 2016-03-29 alle 10.31.32.png">
            <a:extLst>
              <a:ext uri="{FF2B5EF4-FFF2-40B4-BE49-F238E27FC236}">
                <a16:creationId xmlns:a16="http://schemas.microsoft.com/office/drawing/2014/main" id="{8759CCC5-FA7E-DA4C-A26A-BCCD6454CB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1295400"/>
            <a:ext cx="1422400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8" name="Rectangle 9">
            <a:extLst>
              <a:ext uri="{FF2B5EF4-FFF2-40B4-BE49-F238E27FC236}">
                <a16:creationId xmlns:a16="http://schemas.microsoft.com/office/drawing/2014/main" id="{EF5898B2-9BC1-0E47-B71F-7CCB62C14F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7400" y="1600200"/>
            <a:ext cx="6096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5400" b="1"/>
              <a:t>×</a:t>
            </a:r>
          </a:p>
        </p:txBody>
      </p:sp>
      <p:sp>
        <p:nvSpPr>
          <p:cNvPr id="11" name="Right Arrow 10">
            <a:extLst>
              <a:ext uri="{FF2B5EF4-FFF2-40B4-BE49-F238E27FC236}">
                <a16:creationId xmlns:a16="http://schemas.microsoft.com/office/drawing/2014/main" id="{F047EF90-FF06-5D41-B847-6900FE7B05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3400" y="1905000"/>
            <a:ext cx="1447800" cy="381000"/>
          </a:xfrm>
          <a:prstGeom prst="rightArrow">
            <a:avLst>
              <a:gd name="adj1" fmla="val 50000"/>
              <a:gd name="adj2" fmla="val 49998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endParaRPr lang="it-IT" altLang="it-IT" sz="1800">
              <a:solidFill>
                <a:srgbClr val="FFFFFF"/>
              </a:solidFill>
            </a:endParaRPr>
          </a:p>
        </p:txBody>
      </p:sp>
      <p:sp>
        <p:nvSpPr>
          <p:cNvPr id="23560" name="TextBox 11">
            <a:extLst>
              <a:ext uri="{FF2B5EF4-FFF2-40B4-BE49-F238E27FC236}">
                <a16:creationId xmlns:a16="http://schemas.microsoft.com/office/drawing/2014/main" id="{C0AB87A9-62C2-FB43-AFD8-77D27EC71A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3600" y="1676400"/>
            <a:ext cx="1524000" cy="708025"/>
          </a:xfrm>
          <a:prstGeom prst="rect">
            <a:avLst/>
          </a:prstGeom>
          <a:solidFill>
            <a:srgbClr val="EFEF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4000" b="1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it-IT" altLang="it-IT" sz="40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3</a:t>
            </a:r>
            <a:r>
              <a:rPr lang="it-IT" altLang="it-IT" sz="4000" b="1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it-IT" altLang="it-IT" sz="40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3561" name="Picture 12" descr="Schermata 2016-03-29 alle 10.31.03.png">
            <a:extLst>
              <a:ext uri="{FF2B5EF4-FFF2-40B4-BE49-F238E27FC236}">
                <a16:creationId xmlns:a16="http://schemas.microsoft.com/office/drawing/2014/main" id="{8F0C1485-BAF3-2444-AB81-E162076F07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895600"/>
            <a:ext cx="14097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ight Arrow 15">
            <a:extLst>
              <a:ext uri="{FF2B5EF4-FFF2-40B4-BE49-F238E27FC236}">
                <a16:creationId xmlns:a16="http://schemas.microsoft.com/office/drawing/2014/main" id="{C5DA646D-C4A5-2740-854F-F92835BCA5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19600" y="3276600"/>
            <a:ext cx="1447800" cy="381000"/>
          </a:xfrm>
          <a:prstGeom prst="rightArrow">
            <a:avLst>
              <a:gd name="adj1" fmla="val 50000"/>
              <a:gd name="adj2" fmla="val 49998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endParaRPr lang="it-IT" altLang="it-IT" sz="1800">
              <a:solidFill>
                <a:srgbClr val="FFFFFF"/>
              </a:solidFill>
            </a:endParaRPr>
          </a:p>
        </p:txBody>
      </p:sp>
      <p:sp>
        <p:nvSpPr>
          <p:cNvPr id="23563" name="TextBox 16">
            <a:extLst>
              <a:ext uri="{FF2B5EF4-FFF2-40B4-BE49-F238E27FC236}">
                <a16:creationId xmlns:a16="http://schemas.microsoft.com/office/drawing/2014/main" id="{437EA0DF-47C5-EE41-967B-FD47836730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0" y="3124200"/>
            <a:ext cx="1571625" cy="708025"/>
          </a:xfrm>
          <a:prstGeom prst="rect">
            <a:avLst/>
          </a:prstGeom>
          <a:solidFill>
            <a:srgbClr val="EFEFEF"/>
          </a:solidFill>
          <a:ln w="25400">
            <a:solidFill>
              <a:srgbClr val="FFE50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4000" b="1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it-IT" altLang="it-IT" sz="40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it-IT" altLang="it-IT" sz="4000" b="1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4000" b="1" baseline="30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it-IT" altLang="it-IT" sz="40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564" name="Rectangle 18">
            <a:extLst>
              <a:ext uri="{FF2B5EF4-FFF2-40B4-BE49-F238E27FC236}">
                <a16:creationId xmlns:a16="http://schemas.microsoft.com/office/drawing/2014/main" id="{9DEFEC21-0511-3F41-B976-4B23FD0C68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7400" y="3200400"/>
            <a:ext cx="6096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5400" b="1"/>
              <a:t>×</a:t>
            </a:r>
          </a:p>
        </p:txBody>
      </p:sp>
      <p:pic>
        <p:nvPicPr>
          <p:cNvPr id="23565" name="Picture 19" descr="Schermata 2016-03-29 alle 10.31.03.png">
            <a:extLst>
              <a:ext uri="{FF2B5EF4-FFF2-40B4-BE49-F238E27FC236}">
                <a16:creationId xmlns:a16="http://schemas.microsoft.com/office/drawing/2014/main" id="{600F31E2-26F3-964D-A9B8-1F317C4864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2895600"/>
            <a:ext cx="14097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Right Arrow 21">
            <a:extLst>
              <a:ext uri="{FF2B5EF4-FFF2-40B4-BE49-F238E27FC236}">
                <a16:creationId xmlns:a16="http://schemas.microsoft.com/office/drawing/2014/main" id="{79F7828A-E263-BD47-8428-BE40FEB067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5800" y="4953000"/>
            <a:ext cx="1447800" cy="381000"/>
          </a:xfrm>
          <a:prstGeom prst="rightArrow">
            <a:avLst>
              <a:gd name="adj1" fmla="val 50000"/>
              <a:gd name="adj2" fmla="val 49998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endParaRPr lang="it-IT" altLang="it-IT" sz="1800">
              <a:solidFill>
                <a:srgbClr val="FFFFFF"/>
              </a:solidFill>
            </a:endParaRPr>
          </a:p>
        </p:txBody>
      </p:sp>
      <p:sp>
        <p:nvSpPr>
          <p:cNvPr id="23567" name="TextBox 22">
            <a:extLst>
              <a:ext uri="{FF2B5EF4-FFF2-40B4-BE49-F238E27FC236}">
                <a16:creationId xmlns:a16="http://schemas.microsoft.com/office/drawing/2014/main" id="{FEDD3757-F9A7-BD4A-8C75-497DC3384A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2200" y="4800600"/>
            <a:ext cx="1639888" cy="708025"/>
          </a:xfrm>
          <a:prstGeom prst="rect">
            <a:avLst/>
          </a:prstGeom>
          <a:solidFill>
            <a:srgbClr val="EFEFEF"/>
          </a:solidFill>
          <a:ln w="25400">
            <a:solidFill>
              <a:srgbClr val="FFE50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4000" b="1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it-IT" altLang="it-IT" sz="40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it-IT" altLang="it-IT" sz="4000" b="1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4000" b="1" baseline="30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it-IT" altLang="it-IT" sz="40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568" name="Rectangle 23">
            <a:extLst>
              <a:ext uri="{FF2B5EF4-FFF2-40B4-BE49-F238E27FC236}">
                <a16:creationId xmlns:a16="http://schemas.microsoft.com/office/drawing/2014/main" id="{B6F5A82C-AB1F-174C-858E-9497E6CC90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3600" y="4876800"/>
            <a:ext cx="6096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5400" b="1"/>
              <a:t>×</a:t>
            </a:r>
          </a:p>
        </p:txBody>
      </p:sp>
      <p:pic>
        <p:nvPicPr>
          <p:cNvPr id="23569" name="Picture 24" descr="Schermata 2016-03-29 alle 10.31.03.png">
            <a:extLst>
              <a:ext uri="{FF2B5EF4-FFF2-40B4-BE49-F238E27FC236}">
                <a16:creationId xmlns:a16="http://schemas.microsoft.com/office/drawing/2014/main" id="{F960E9A9-B3A3-6A46-A0B8-8CB6958BB6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4572000"/>
            <a:ext cx="14097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70" name="Picture 26" descr="Schermata 2016-03-29 alle 10.47.30.png">
            <a:extLst>
              <a:ext uri="{FF2B5EF4-FFF2-40B4-BE49-F238E27FC236}">
                <a16:creationId xmlns:a16="http://schemas.microsoft.com/office/drawing/2014/main" id="{FE46FD89-530B-9E40-B123-2B6AB11FF0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4724400"/>
            <a:ext cx="1620838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71" name="TextBox 27">
            <a:extLst>
              <a:ext uri="{FF2B5EF4-FFF2-40B4-BE49-F238E27FC236}">
                <a16:creationId xmlns:a16="http://schemas.microsoft.com/office/drawing/2014/main" id="{F5095208-D552-1242-815A-4F4D010045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5867400"/>
            <a:ext cx="76962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800" b="1"/>
              <a:t>...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Slide Number Placeholder 5">
            <a:extLst>
              <a:ext uri="{FF2B5EF4-FFF2-40B4-BE49-F238E27FC236}">
                <a16:creationId xmlns:a16="http://schemas.microsoft.com/office/drawing/2014/main" id="{AEE3B440-E5F2-A94C-B4F6-D08466B7B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084637D-94EE-CA45-B188-B03A16C47821}" type="slidenum">
              <a:rPr lang="it-IT" altLang="it-IT" sz="1400" smtClean="0"/>
              <a:pPr>
                <a:spcBef>
                  <a:spcPct val="0"/>
                </a:spcBef>
                <a:buFontTx/>
                <a:buNone/>
              </a:pPr>
              <a:t>11</a:t>
            </a:fld>
            <a:endParaRPr lang="it-IT" altLang="it-IT" sz="1400"/>
          </a:p>
        </p:txBody>
      </p:sp>
      <p:sp>
        <p:nvSpPr>
          <p:cNvPr id="24578" name="Footer Placeholder 5">
            <a:extLst>
              <a:ext uri="{FF2B5EF4-FFF2-40B4-BE49-F238E27FC236}">
                <a16:creationId xmlns:a16="http://schemas.microsoft.com/office/drawing/2014/main" id="{6E845B9D-AB3F-0449-BCB1-ED8D3BF352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81750"/>
            <a:ext cx="3276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/>
              <a:t>Daniela Valenti, 2020</a:t>
            </a:r>
          </a:p>
        </p:txBody>
      </p:sp>
      <p:sp>
        <p:nvSpPr>
          <p:cNvPr id="24579" name="Title 5">
            <a:extLst>
              <a:ext uri="{FF2B5EF4-FFF2-40B4-BE49-F238E27FC236}">
                <a16:creationId xmlns:a16="http://schemas.microsoft.com/office/drawing/2014/main" id="{1803E739-15F3-AD49-9D6E-E2EDAB95EE61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143000" y="152400"/>
            <a:ext cx="7239000" cy="838200"/>
          </a:xfrm>
        </p:spPr>
        <p:txBody>
          <a:bodyPr anchor="t"/>
          <a:lstStyle/>
          <a:p>
            <a:r>
              <a:rPr lang="it-IT" altLang="it-IT" sz="3600" b="1">
                <a:solidFill>
                  <a:srgbClr val="FF0000"/>
                </a:solidFill>
              </a:rPr>
              <a:t>Costruire funzioni con addizione e  moltiplicazione </a:t>
            </a:r>
          </a:p>
        </p:txBody>
      </p:sp>
      <p:pic>
        <p:nvPicPr>
          <p:cNvPr id="24580" name="Picture 8" descr="Schermata 2016-03-29 alle 10.31.32.png">
            <a:extLst>
              <a:ext uri="{FF2B5EF4-FFF2-40B4-BE49-F238E27FC236}">
                <a16:creationId xmlns:a16="http://schemas.microsoft.com/office/drawing/2014/main" id="{0CDC3F69-4550-E84D-9779-6359CF6FC2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1371600"/>
            <a:ext cx="12192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1" name="Rectangle 9">
            <a:extLst>
              <a:ext uri="{FF2B5EF4-FFF2-40B4-BE49-F238E27FC236}">
                <a16:creationId xmlns:a16="http://schemas.microsoft.com/office/drawing/2014/main" id="{D45B3635-BEC1-1245-8BC8-27DBBE4A6E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7400" y="1676400"/>
            <a:ext cx="6096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5400" b="1"/>
              <a:t>×</a:t>
            </a:r>
          </a:p>
        </p:txBody>
      </p:sp>
      <p:sp>
        <p:nvSpPr>
          <p:cNvPr id="11" name="Right Arrow 10">
            <a:extLst>
              <a:ext uri="{FF2B5EF4-FFF2-40B4-BE49-F238E27FC236}">
                <a16:creationId xmlns:a16="http://schemas.microsoft.com/office/drawing/2014/main" id="{47F123AF-5396-DB43-8108-32366B68FB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3400" y="1981200"/>
            <a:ext cx="1447800" cy="381000"/>
          </a:xfrm>
          <a:prstGeom prst="rightArrow">
            <a:avLst>
              <a:gd name="adj1" fmla="val 50000"/>
              <a:gd name="adj2" fmla="val 49998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endParaRPr lang="it-IT" altLang="it-IT" sz="1800">
              <a:solidFill>
                <a:srgbClr val="FFFFFF"/>
              </a:solidFill>
            </a:endParaRPr>
          </a:p>
        </p:txBody>
      </p:sp>
      <p:sp>
        <p:nvSpPr>
          <p:cNvPr id="24583" name="TextBox 11">
            <a:extLst>
              <a:ext uri="{FF2B5EF4-FFF2-40B4-BE49-F238E27FC236}">
                <a16:creationId xmlns:a16="http://schemas.microsoft.com/office/drawing/2014/main" id="{8293AD49-0FDF-364D-B730-F26C56E415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3600" y="1752600"/>
            <a:ext cx="1676400" cy="708025"/>
          </a:xfrm>
          <a:prstGeom prst="rect">
            <a:avLst/>
          </a:prstGeom>
          <a:solidFill>
            <a:srgbClr val="EFEF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4000" b="1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it-IT" altLang="it-IT" sz="40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3</a:t>
            </a:r>
            <a:r>
              <a:rPr lang="it-IT" altLang="it-IT" sz="4000" b="1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4000" b="1" baseline="30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it-IT" altLang="it-IT" sz="40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Right Arrow 15">
            <a:extLst>
              <a:ext uri="{FF2B5EF4-FFF2-40B4-BE49-F238E27FC236}">
                <a16:creationId xmlns:a16="http://schemas.microsoft.com/office/drawing/2014/main" id="{37F4EB32-03C3-2A4C-B733-76FE8D01D6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5800" y="3429000"/>
            <a:ext cx="1447800" cy="381000"/>
          </a:xfrm>
          <a:prstGeom prst="rightArrow">
            <a:avLst>
              <a:gd name="adj1" fmla="val 50000"/>
              <a:gd name="adj2" fmla="val 49998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endParaRPr lang="it-IT" altLang="it-IT" sz="1800">
              <a:solidFill>
                <a:srgbClr val="FFFFFF"/>
              </a:solidFill>
            </a:endParaRPr>
          </a:p>
        </p:txBody>
      </p:sp>
      <p:sp>
        <p:nvSpPr>
          <p:cNvPr id="24585" name="TextBox 16">
            <a:extLst>
              <a:ext uri="{FF2B5EF4-FFF2-40B4-BE49-F238E27FC236}">
                <a16:creationId xmlns:a16="http://schemas.microsoft.com/office/drawing/2014/main" id="{2AF462E7-8585-724F-B2EB-8E15FB1572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3276600"/>
            <a:ext cx="2895600" cy="615950"/>
          </a:xfrm>
          <a:prstGeom prst="rect">
            <a:avLst/>
          </a:prstGeom>
          <a:solidFill>
            <a:srgbClr val="EFEFEF"/>
          </a:solidFill>
          <a:ln w="25400">
            <a:solidFill>
              <a:srgbClr val="FFE50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3400" b="1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it-IT" altLang="it-IT" sz="3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3</a:t>
            </a:r>
            <a:r>
              <a:rPr lang="it-IT" altLang="it-IT" sz="3400" b="1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3400" b="1" baseline="30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it-IT" altLang="it-IT" sz="3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it-IT" altLang="it-IT" sz="3400" b="1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 − </a:t>
            </a:r>
            <a:r>
              <a:rPr lang="it-IT" altLang="it-IT" sz="3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24586" name="Rectangle 18">
            <a:extLst>
              <a:ext uri="{FF2B5EF4-FFF2-40B4-BE49-F238E27FC236}">
                <a16:creationId xmlns:a16="http://schemas.microsoft.com/office/drawing/2014/main" id="{CD22657B-9AB5-5C49-9FD6-7BF6EC786F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1200" y="3276600"/>
            <a:ext cx="6096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5400" b="1"/>
              <a:t>+</a:t>
            </a:r>
          </a:p>
        </p:txBody>
      </p:sp>
      <p:sp>
        <p:nvSpPr>
          <p:cNvPr id="24587" name="TextBox 22">
            <a:extLst>
              <a:ext uri="{FF2B5EF4-FFF2-40B4-BE49-F238E27FC236}">
                <a16:creationId xmlns:a16="http://schemas.microsoft.com/office/drawing/2014/main" id="{CC044CF7-ACF9-A74C-8217-FC52B05DF7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6600" y="5486400"/>
            <a:ext cx="3429000" cy="584200"/>
          </a:xfrm>
          <a:prstGeom prst="rect">
            <a:avLst/>
          </a:prstGeom>
          <a:solidFill>
            <a:srgbClr val="EFEFEF"/>
          </a:solidFill>
          <a:ln w="25400">
            <a:solidFill>
              <a:srgbClr val="FFE50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b="1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it-IT" altLang="it-IT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it-IT" altLang="it-IT" b="1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b="1" baseline="30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it-IT" altLang="it-IT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it-IT" altLang="it-IT" b="1" baseline="30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altLang="it-IT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it-IT" altLang="it-IT" b="1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b="1" baseline="30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it-IT" altLang="it-IT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it-IT" altLang="it-IT" b="1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 − </a:t>
            </a:r>
            <a:r>
              <a:rPr lang="it-IT" altLang="it-IT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24588" name="Rectangle 23">
            <a:extLst>
              <a:ext uri="{FF2B5EF4-FFF2-40B4-BE49-F238E27FC236}">
                <a16:creationId xmlns:a16="http://schemas.microsoft.com/office/drawing/2014/main" id="{C1090B2F-32B2-5A42-B4DB-EB2AC558DB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0600" y="4267200"/>
            <a:ext cx="6096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5400" b="1"/>
              <a:t>+</a:t>
            </a:r>
          </a:p>
        </p:txBody>
      </p:sp>
      <p:pic>
        <p:nvPicPr>
          <p:cNvPr id="24589" name="Picture 20" descr="Schermata 2016-03-29 alle 10.47.30.png">
            <a:extLst>
              <a:ext uri="{FF2B5EF4-FFF2-40B4-BE49-F238E27FC236}">
                <a16:creationId xmlns:a16="http://schemas.microsoft.com/office/drawing/2014/main" id="{B8071F8A-639A-8948-A952-B87D19C36F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447800"/>
            <a:ext cx="1417638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90" name="Picture 25" descr="Schermata 2016-03-29 alle 10.51.09.png">
            <a:extLst>
              <a:ext uri="{FF2B5EF4-FFF2-40B4-BE49-F238E27FC236}">
                <a16:creationId xmlns:a16="http://schemas.microsoft.com/office/drawing/2014/main" id="{A69FF406-24EE-F741-ADFE-BBE0BEA44E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971800"/>
            <a:ext cx="1676400" cy="1073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91" name="Picture 29" descr="Schermata 2016-03-29 alle 10.58.14.png">
            <a:extLst>
              <a:ext uri="{FF2B5EF4-FFF2-40B4-BE49-F238E27FC236}">
                <a16:creationId xmlns:a16="http://schemas.microsoft.com/office/drawing/2014/main" id="{CAAC69D6-CF57-4447-852F-B31A6CFE6E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3048000"/>
            <a:ext cx="1930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92" name="Picture 30" descr="Schermata 2016-03-29 alle 11.00.30.png">
            <a:extLst>
              <a:ext uri="{FF2B5EF4-FFF2-40B4-BE49-F238E27FC236}">
                <a16:creationId xmlns:a16="http://schemas.microsoft.com/office/drawing/2014/main" id="{97B5798D-8CFA-264D-B4B2-4647D7D91B1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4267200"/>
            <a:ext cx="1409700" cy="109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93" name="Picture 33" descr="Schermata 2016-03-29 alle 11.01.16.png">
            <a:extLst>
              <a:ext uri="{FF2B5EF4-FFF2-40B4-BE49-F238E27FC236}">
                <a16:creationId xmlns:a16="http://schemas.microsoft.com/office/drawing/2014/main" id="{4747B19B-ECEC-C647-B204-721E4FFEB4B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4343400"/>
            <a:ext cx="30099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AA34AB1D-C10D-A54A-B274-C01A55EEAAE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191000" y="5181600"/>
            <a:ext cx="533400" cy="228600"/>
          </a:xfrm>
          <a:prstGeom prst="straightConnector1">
            <a:avLst/>
          </a:prstGeom>
          <a:noFill/>
          <a:ln w="50800">
            <a:solidFill>
              <a:srgbClr val="FF0000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D825ABEE-CC59-D343-B855-50882EFAA4AD}"/>
              </a:ext>
            </a:extLst>
          </p:cNvPr>
          <p:cNvCxnSpPr>
            <a:cxnSpLocks noChangeShapeType="1"/>
          </p:cNvCxnSpPr>
          <p:nvPr/>
        </p:nvCxnSpPr>
        <p:spPr bwMode="auto">
          <a:xfrm rot="10800000" flipV="1">
            <a:off x="5410200" y="5029200"/>
            <a:ext cx="609600" cy="381000"/>
          </a:xfrm>
          <a:prstGeom prst="straightConnector1">
            <a:avLst/>
          </a:prstGeom>
          <a:noFill/>
          <a:ln w="50800">
            <a:solidFill>
              <a:srgbClr val="FF0000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4596" name="TextBox 46">
            <a:extLst>
              <a:ext uri="{FF2B5EF4-FFF2-40B4-BE49-F238E27FC236}">
                <a16:creationId xmlns:a16="http://schemas.microsoft.com/office/drawing/2014/main" id="{F874A2A8-8768-A24A-AD8A-39D3939359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0" y="6172200"/>
            <a:ext cx="2209800" cy="461963"/>
          </a:xfrm>
          <a:prstGeom prst="rect">
            <a:avLst/>
          </a:prstGeom>
          <a:solidFill>
            <a:schemeClr val="bg1"/>
          </a:solidFill>
          <a:ln w="31750">
            <a:solidFill>
              <a:srgbClr val="FFE50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>
                <a:solidFill>
                  <a:schemeClr val="accent2"/>
                </a:solidFill>
                <a:latin typeface="Arial Black" panose="020B0604020202020204" pitchFamily="34" charset="0"/>
              </a:rPr>
              <a:t>POLINOMIO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Slide Number Placeholder 5">
            <a:extLst>
              <a:ext uri="{FF2B5EF4-FFF2-40B4-BE49-F238E27FC236}">
                <a16:creationId xmlns:a16="http://schemas.microsoft.com/office/drawing/2014/main" id="{6089D0EF-3BE0-CD4E-9B00-09F87A676C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D7C0734-BBBE-5141-906E-2BAD97E213C3}" type="slidenum">
              <a:rPr lang="it-IT" altLang="it-IT" sz="1400" smtClean="0"/>
              <a:pPr>
                <a:spcBef>
                  <a:spcPct val="0"/>
                </a:spcBef>
                <a:buFontTx/>
                <a:buNone/>
              </a:pPr>
              <a:t>12</a:t>
            </a:fld>
            <a:endParaRPr lang="it-IT" altLang="it-IT" sz="1400"/>
          </a:p>
        </p:txBody>
      </p:sp>
      <p:sp>
        <p:nvSpPr>
          <p:cNvPr id="25602" name="Footer Placeholder 5">
            <a:extLst>
              <a:ext uri="{FF2B5EF4-FFF2-40B4-BE49-F238E27FC236}">
                <a16:creationId xmlns:a16="http://schemas.microsoft.com/office/drawing/2014/main" id="{BD093F66-F901-8842-8E96-BAF5036DEF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81750"/>
            <a:ext cx="3276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/>
              <a:t>Daniela Valenti, 2020</a:t>
            </a:r>
          </a:p>
        </p:txBody>
      </p:sp>
      <p:sp>
        <p:nvSpPr>
          <p:cNvPr id="25603" name="Title 5">
            <a:extLst>
              <a:ext uri="{FF2B5EF4-FFF2-40B4-BE49-F238E27FC236}">
                <a16:creationId xmlns:a16="http://schemas.microsoft.com/office/drawing/2014/main" id="{D50546EC-A126-ED47-9F46-21786758BCCC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143000" y="152400"/>
            <a:ext cx="7239000" cy="609600"/>
          </a:xfrm>
        </p:spPr>
        <p:txBody>
          <a:bodyPr anchor="t"/>
          <a:lstStyle/>
          <a:p>
            <a:r>
              <a:rPr lang="it-IT" altLang="it-IT" sz="3600" b="1">
                <a:solidFill>
                  <a:srgbClr val="FF0000"/>
                </a:solidFill>
              </a:rPr>
              <a:t>Funzioni polinomiali</a:t>
            </a:r>
          </a:p>
        </p:txBody>
      </p:sp>
      <p:sp>
        <p:nvSpPr>
          <p:cNvPr id="25604" name="TextBox 26">
            <a:extLst>
              <a:ext uri="{FF2B5EF4-FFF2-40B4-BE49-F238E27FC236}">
                <a16:creationId xmlns:a16="http://schemas.microsoft.com/office/drawing/2014/main" id="{4B56D1C1-A0D0-0C4F-9669-38FE5FF4A3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838200"/>
            <a:ext cx="86106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800" b="1"/>
              <a:t>Si costruiscono a partire dalle funzioni </a:t>
            </a:r>
            <a:r>
              <a:rPr lang="it-IT" altLang="it-IT" sz="28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it-IT" altLang="it-IT" sz="1000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altLang="it-IT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it-IT" altLang="it-IT" sz="1000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altLang="it-IT" sz="28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it-IT" altLang="it-IT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altLang="it-IT" sz="2800" b="1"/>
              <a:t>e </a:t>
            </a:r>
            <a:r>
              <a:rPr lang="it-IT" altLang="it-IT" sz="28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it-IT" altLang="it-IT" sz="1000" b="1"/>
              <a:t> </a:t>
            </a:r>
            <a:r>
              <a:rPr lang="it-IT" altLang="it-IT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it-IT" altLang="it-IT" sz="1000" b="1"/>
              <a:t> </a:t>
            </a:r>
            <a:r>
              <a:rPr lang="it-IT" altLang="it-IT" sz="28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2800" b="1"/>
              <a:t> solo con ripetute addizioni e moltiplicazioni.</a:t>
            </a:r>
          </a:p>
        </p:txBody>
      </p:sp>
      <p:sp>
        <p:nvSpPr>
          <p:cNvPr id="25605" name="TextBox 27">
            <a:extLst>
              <a:ext uri="{FF2B5EF4-FFF2-40B4-BE49-F238E27FC236}">
                <a16:creationId xmlns:a16="http://schemas.microsoft.com/office/drawing/2014/main" id="{7E79476C-DC0D-9244-93B6-8D43B2DAF4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1676400"/>
            <a:ext cx="86106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800" b="1"/>
              <a:t>Sono tutte scritte con formule del tipo seguente: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it-IT" altLang="it-IT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606" name="TextBox 28">
            <a:extLst>
              <a:ext uri="{FF2B5EF4-FFF2-40B4-BE49-F238E27FC236}">
                <a16:creationId xmlns:a16="http://schemas.microsoft.com/office/drawing/2014/main" id="{B89E3437-7728-464A-A32F-837912880A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2362200"/>
            <a:ext cx="6096000" cy="523875"/>
          </a:xfrm>
          <a:prstGeom prst="rect">
            <a:avLst/>
          </a:prstGeom>
          <a:solidFill>
            <a:srgbClr val="FFF8EB"/>
          </a:solidFill>
          <a:ln w="31750">
            <a:solidFill>
              <a:srgbClr val="FF0000">
                <a:alpha val="98822"/>
              </a:srgbClr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8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it-IT" altLang="it-IT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it-IT" altLang="it-IT" sz="28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it-IT" altLang="it-IT" sz="2800" b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it-IT" altLang="it-IT" sz="28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2800" b="1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it-IT" altLang="it-IT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it-IT" altLang="it-IT" sz="28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it-IT" altLang="it-IT" sz="2800" b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n−1</a:t>
            </a:r>
            <a:r>
              <a:rPr lang="it-IT" altLang="it-IT" sz="2800" b="1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altLang="it-IT" sz="28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2800" b="1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n−1 </a:t>
            </a:r>
            <a:r>
              <a:rPr lang="it-IT" altLang="it-IT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+ ... + </a:t>
            </a:r>
            <a:r>
              <a:rPr lang="it-IT" altLang="it-IT" sz="28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it-IT" altLang="it-IT" sz="2800" b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it-IT" altLang="it-IT" sz="28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2800" b="1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it-IT" altLang="it-IT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it-IT" altLang="it-IT" sz="28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it-IT" altLang="it-IT" sz="2800" b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it-IT" altLang="it-IT" sz="28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it-IT" altLang="it-IT" sz="28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it-IT" altLang="it-IT" sz="2800" b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it-IT" altLang="it-IT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25607" name="TextBox 31">
            <a:extLst>
              <a:ext uri="{FF2B5EF4-FFF2-40B4-BE49-F238E27FC236}">
                <a16:creationId xmlns:a16="http://schemas.microsoft.com/office/drawing/2014/main" id="{8527D5B8-86C7-C84F-918F-F5786851D8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2895600"/>
            <a:ext cx="8763000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800" b="1">
                <a:latin typeface="Arial Narrow" panose="020B0604020202020204" pitchFamily="34" charset="0"/>
              </a:rPr>
              <a:t>dove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8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it-IT" altLang="it-IT" sz="2800" b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it-IT" altLang="it-IT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 , </a:t>
            </a:r>
            <a:r>
              <a:rPr lang="it-IT" altLang="it-IT" sz="28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it-IT" altLang="it-IT" sz="2800" b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n−1  </a:t>
            </a:r>
            <a:r>
              <a:rPr lang="it-IT" altLang="it-IT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, ... , </a:t>
            </a:r>
            <a:r>
              <a:rPr lang="it-IT" altLang="it-IT" sz="28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it-IT" altLang="it-IT" sz="2800" b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it-IT" altLang="it-IT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  , </a:t>
            </a:r>
            <a:r>
              <a:rPr lang="it-IT" altLang="it-IT" sz="28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it-IT" altLang="it-IT" sz="2800" b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it-IT" altLang="it-IT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 , </a:t>
            </a:r>
            <a:r>
              <a:rPr lang="it-IT" altLang="it-IT" sz="28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it-IT" altLang="it-IT" sz="2800" b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it-IT" altLang="it-IT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altLang="it-IT" sz="2800" b="1">
                <a:latin typeface="Arial Narrow" panose="020B0604020202020204" pitchFamily="34" charset="0"/>
              </a:rPr>
              <a:t>sono numeri reali detti </a:t>
            </a:r>
            <a:r>
              <a:rPr lang="it-IT" altLang="it-IT" sz="2800" b="1" i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coefficienti</a:t>
            </a:r>
            <a:r>
              <a:rPr lang="it-IT" altLang="it-IT" sz="2800" b="1" i="1">
                <a:solidFill>
                  <a:srgbClr val="0000FF"/>
                </a:solidFill>
                <a:latin typeface="Arial Narrow" panose="020B0604020202020204" pitchFamily="34" charset="0"/>
              </a:rPr>
              <a:t>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8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n </a:t>
            </a:r>
            <a:r>
              <a:rPr lang="it-IT" altLang="it-IT" sz="2800" b="1">
                <a:latin typeface="Arial Narrow" panose="020B0604020202020204" pitchFamily="34" charset="0"/>
              </a:rPr>
              <a:t>è un numero naturale detto</a:t>
            </a:r>
            <a:r>
              <a:rPr lang="it-IT" altLang="it-IT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altLang="it-IT" sz="2800" b="1" i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grado del polinomio. </a:t>
            </a:r>
            <a:r>
              <a:rPr lang="it-IT" altLang="it-IT" sz="2800" b="1" i="1">
                <a:solidFill>
                  <a:srgbClr val="0000FF"/>
                </a:solidFill>
                <a:latin typeface="Arial Narrow" panose="020B0604020202020204" pitchFamily="34" charset="0"/>
              </a:rPr>
              <a:t> 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2800" b="1"/>
          </a:p>
        </p:txBody>
      </p:sp>
      <p:sp>
        <p:nvSpPr>
          <p:cNvPr id="25608" name="TextBox 13">
            <a:extLst>
              <a:ext uri="{FF2B5EF4-FFF2-40B4-BE49-F238E27FC236}">
                <a16:creationId xmlns:a16="http://schemas.microsoft.com/office/drawing/2014/main" id="{ACED5C99-7072-5A48-B18E-6ECD9A2500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4267200"/>
            <a:ext cx="79248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>
                <a:solidFill>
                  <a:srgbClr val="FF0000"/>
                </a:solidFill>
              </a:rPr>
              <a:t>Un’osservazione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>
                <a:solidFill>
                  <a:srgbClr val="595959"/>
                </a:solidFill>
              </a:rPr>
              <a:t>Posso sempre eseguire addizione e moltiplicazione fra numeri reali, perciò</a:t>
            </a:r>
          </a:p>
        </p:txBody>
      </p:sp>
      <p:sp>
        <p:nvSpPr>
          <p:cNvPr id="25609" name="Rectangle 14">
            <a:extLst>
              <a:ext uri="{FF2B5EF4-FFF2-40B4-BE49-F238E27FC236}">
                <a16:creationId xmlns:a16="http://schemas.microsoft.com/office/drawing/2014/main" id="{8385C885-564C-6F48-9B44-D7F6B4F511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0" y="5486400"/>
            <a:ext cx="5410200" cy="830263"/>
          </a:xfrm>
          <a:prstGeom prst="rect">
            <a:avLst/>
          </a:prstGeom>
          <a:solidFill>
            <a:schemeClr val="bg1"/>
          </a:solidFill>
          <a:ln w="25400">
            <a:solidFill>
              <a:srgbClr val="008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>
                <a:solidFill>
                  <a:srgbClr val="008000"/>
                </a:solidFill>
              </a:rPr>
              <a:t>Il dominio delle funzioni polinomiali è l’insieme R dei numeri reali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Slide Number Placeholder 5">
            <a:extLst>
              <a:ext uri="{FF2B5EF4-FFF2-40B4-BE49-F238E27FC236}">
                <a16:creationId xmlns:a16="http://schemas.microsoft.com/office/drawing/2014/main" id="{CE83C2D3-1F4A-B245-A55B-3DF7626D5C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D5EAF83-BCB7-0F4C-B5DB-629A583CD2D1}" type="slidenum">
              <a:rPr lang="it-IT" altLang="it-IT" sz="1400" smtClean="0"/>
              <a:pPr>
                <a:spcBef>
                  <a:spcPct val="0"/>
                </a:spcBef>
                <a:buFontTx/>
                <a:buNone/>
              </a:pPr>
              <a:t>13</a:t>
            </a:fld>
            <a:endParaRPr lang="it-IT" altLang="it-IT" sz="1400"/>
          </a:p>
        </p:txBody>
      </p:sp>
      <p:sp>
        <p:nvSpPr>
          <p:cNvPr id="26626" name="Footer Placeholder 5">
            <a:extLst>
              <a:ext uri="{FF2B5EF4-FFF2-40B4-BE49-F238E27FC236}">
                <a16:creationId xmlns:a16="http://schemas.microsoft.com/office/drawing/2014/main" id="{9E756E83-86EF-8B43-952E-86E2B4F470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81750"/>
            <a:ext cx="3276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/>
              <a:t>Daniela Valenti, 2020</a:t>
            </a:r>
          </a:p>
        </p:txBody>
      </p:sp>
      <p:sp>
        <p:nvSpPr>
          <p:cNvPr id="26627" name="Title 5">
            <a:extLst>
              <a:ext uri="{FF2B5EF4-FFF2-40B4-BE49-F238E27FC236}">
                <a16:creationId xmlns:a16="http://schemas.microsoft.com/office/drawing/2014/main" id="{8D04AA07-CE08-D74D-AAB5-DF38249ABEE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143000" y="152400"/>
            <a:ext cx="7239000" cy="609600"/>
          </a:xfrm>
        </p:spPr>
        <p:txBody>
          <a:bodyPr anchor="t"/>
          <a:lstStyle/>
          <a:p>
            <a:r>
              <a:rPr lang="it-IT" altLang="it-IT" sz="3600" b="1">
                <a:solidFill>
                  <a:srgbClr val="FF0000"/>
                </a:solidFill>
              </a:rPr>
              <a:t>Esempi di funzioni polinomiali</a:t>
            </a:r>
          </a:p>
        </p:txBody>
      </p:sp>
      <p:sp>
        <p:nvSpPr>
          <p:cNvPr id="26628" name="TextBox 22">
            <a:extLst>
              <a:ext uri="{FF2B5EF4-FFF2-40B4-BE49-F238E27FC236}">
                <a16:creationId xmlns:a16="http://schemas.microsoft.com/office/drawing/2014/main" id="{1D972A74-DAD8-F445-AD4E-64B33D5DC5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2209800"/>
            <a:ext cx="3429000" cy="584200"/>
          </a:xfrm>
          <a:prstGeom prst="rect">
            <a:avLst/>
          </a:prstGeom>
          <a:solidFill>
            <a:srgbClr val="EFEFEF"/>
          </a:solidFill>
          <a:ln w="25400">
            <a:solidFill>
              <a:srgbClr val="FFE50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b="1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it-IT" altLang="it-IT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it-IT" altLang="it-IT" b="1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b="1" baseline="30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it-IT" altLang="it-IT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it-IT" altLang="it-IT" b="1" baseline="30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altLang="it-IT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it-IT" altLang="it-IT" b="1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b="1" baseline="30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it-IT" altLang="it-IT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it-IT" altLang="it-IT" b="1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 − </a:t>
            </a:r>
            <a:r>
              <a:rPr lang="it-IT" altLang="it-IT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26629" name="TextBox 28">
            <a:extLst>
              <a:ext uri="{FF2B5EF4-FFF2-40B4-BE49-F238E27FC236}">
                <a16:creationId xmlns:a16="http://schemas.microsoft.com/office/drawing/2014/main" id="{B62B5CF8-6CC1-E742-8C4F-37DCAABC35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1143000"/>
            <a:ext cx="6096000" cy="523875"/>
          </a:xfrm>
          <a:prstGeom prst="rect">
            <a:avLst/>
          </a:prstGeom>
          <a:solidFill>
            <a:srgbClr val="FFF8EB"/>
          </a:solidFill>
          <a:ln w="31750">
            <a:solidFill>
              <a:srgbClr val="FF0000">
                <a:alpha val="98822"/>
              </a:srgbClr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8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it-IT" altLang="it-IT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it-IT" altLang="it-IT" sz="28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it-IT" altLang="it-IT" sz="2800" b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it-IT" altLang="it-IT" sz="28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2800" b="1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it-IT" altLang="it-IT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it-IT" altLang="it-IT" sz="28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it-IT" altLang="it-IT" sz="2800" b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n−1</a:t>
            </a:r>
            <a:r>
              <a:rPr lang="it-IT" altLang="it-IT" sz="2800" b="1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altLang="it-IT" sz="28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2800" b="1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n−1 </a:t>
            </a:r>
            <a:r>
              <a:rPr lang="it-IT" altLang="it-IT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+ ... + </a:t>
            </a:r>
            <a:r>
              <a:rPr lang="it-IT" altLang="it-IT" sz="28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it-IT" altLang="it-IT" sz="2800" b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it-IT" altLang="it-IT" sz="28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2800" b="1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it-IT" altLang="it-IT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it-IT" altLang="it-IT" sz="28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it-IT" altLang="it-IT" sz="2800" b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it-IT" altLang="it-IT" sz="28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it-IT" altLang="it-IT" sz="28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it-IT" altLang="it-IT" sz="2800" b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it-IT" altLang="it-IT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800"/>
          </a:p>
        </p:txBody>
      </p:sp>
      <p:sp>
        <p:nvSpPr>
          <p:cNvPr id="26630" name="TextBox 34">
            <a:extLst>
              <a:ext uri="{FF2B5EF4-FFF2-40B4-BE49-F238E27FC236}">
                <a16:creationId xmlns:a16="http://schemas.microsoft.com/office/drawing/2014/main" id="{A1E9365B-8B0A-584B-B584-F7AA60596A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9600" y="1905000"/>
            <a:ext cx="4343400" cy="1354138"/>
          </a:xfrm>
          <a:prstGeom prst="rect">
            <a:avLst/>
          </a:prstGeom>
          <a:solidFill>
            <a:schemeClr val="bg1"/>
          </a:solidFill>
          <a:ln w="25400">
            <a:solidFill>
              <a:srgbClr val="0000F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24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Grado: n</a:t>
            </a:r>
            <a:r>
              <a:rPr lang="it-IT" altLang="it-IT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altLang="it-IT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= 3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it-IT" altLang="it-IT" sz="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24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Coefficienti: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it-IT" altLang="it-IT" sz="2400" b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it-IT" altLang="it-IT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altLang="it-IT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= 1</a:t>
            </a:r>
            <a:r>
              <a:rPr lang="it-IT" altLang="it-IT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, </a:t>
            </a:r>
            <a:r>
              <a:rPr lang="it-IT" altLang="it-IT" sz="24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it-IT" altLang="it-IT" sz="2400" b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it-IT" altLang="it-IT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altLang="it-IT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= 3</a:t>
            </a:r>
            <a:r>
              <a:rPr lang="it-IT" altLang="it-IT" sz="2400">
                <a:latin typeface="Times New Roman" panose="02020603050405020304" pitchFamily="18" charset="0"/>
                <a:cs typeface="Times New Roman" panose="02020603050405020304" pitchFamily="18" charset="0"/>
              </a:rPr>
              <a:t>  , </a:t>
            </a:r>
            <a:r>
              <a:rPr lang="it-IT" altLang="it-IT" sz="24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it-IT" altLang="it-IT" sz="2400" b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it-IT" altLang="it-IT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altLang="it-IT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= 1</a:t>
            </a:r>
            <a:r>
              <a:rPr lang="it-IT" altLang="it-IT" sz="2400">
                <a:latin typeface="Times New Roman" panose="02020603050405020304" pitchFamily="18" charset="0"/>
                <a:cs typeface="Times New Roman" panose="02020603050405020304" pitchFamily="18" charset="0"/>
              </a:rPr>
              <a:t> , </a:t>
            </a:r>
            <a:r>
              <a:rPr lang="it-IT" altLang="it-IT" sz="24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it-IT" altLang="it-IT" sz="2400" b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it-IT" altLang="it-IT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altLang="it-IT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= − 2     </a:t>
            </a:r>
            <a:r>
              <a:rPr lang="it-IT" altLang="it-IT" sz="2400" b="1">
                <a:latin typeface="Arial Narrow" panose="020B0604020202020204" pitchFamily="34" charset="0"/>
              </a:rPr>
              <a:t> </a:t>
            </a: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BD793DDD-6993-F84C-BD34-7FB3B3D236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2286000"/>
            <a:ext cx="228600" cy="304800"/>
          </a:xfrm>
          <a:prstGeom prst="ellips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endParaRPr lang="it-IT" altLang="it-IT" sz="1800">
              <a:solidFill>
                <a:srgbClr val="FFFFFF"/>
              </a:solidFill>
            </a:endParaRPr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6FDC46FD-2ACF-E640-8751-85D8C7B756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00" y="1981200"/>
            <a:ext cx="838200" cy="381000"/>
          </a:xfrm>
          <a:prstGeom prst="ellips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endParaRPr lang="it-IT" altLang="it-IT" sz="1800">
              <a:solidFill>
                <a:srgbClr val="FFFFFF"/>
              </a:solidFill>
            </a:endParaRPr>
          </a:p>
        </p:txBody>
      </p:sp>
      <p:sp>
        <p:nvSpPr>
          <p:cNvPr id="26633" name="TextBox 13">
            <a:extLst>
              <a:ext uri="{FF2B5EF4-FFF2-40B4-BE49-F238E27FC236}">
                <a16:creationId xmlns:a16="http://schemas.microsoft.com/office/drawing/2014/main" id="{711100C1-569C-F641-ABEB-B2DC0F424F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3581400"/>
            <a:ext cx="1981200" cy="584200"/>
          </a:xfrm>
          <a:prstGeom prst="rect">
            <a:avLst/>
          </a:prstGeom>
          <a:solidFill>
            <a:srgbClr val="EFEFEF"/>
          </a:solidFill>
          <a:ln w="25400">
            <a:solidFill>
              <a:srgbClr val="FFE50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b="1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it-IT" altLang="it-IT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3</a:t>
            </a:r>
            <a:r>
              <a:rPr lang="it-IT" altLang="it-IT" b="1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 − </a:t>
            </a:r>
            <a:r>
              <a:rPr lang="it-IT" altLang="it-IT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26634" name="TextBox 14">
            <a:extLst>
              <a:ext uri="{FF2B5EF4-FFF2-40B4-BE49-F238E27FC236}">
                <a16:creationId xmlns:a16="http://schemas.microsoft.com/office/drawing/2014/main" id="{BC42C2E9-DEDD-914D-99D6-5DAA937B0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5800" y="3581400"/>
            <a:ext cx="4343400" cy="954088"/>
          </a:xfrm>
          <a:prstGeom prst="rect">
            <a:avLst/>
          </a:prstGeom>
          <a:solidFill>
            <a:schemeClr val="bg1"/>
          </a:solidFill>
          <a:ln w="25400">
            <a:solidFill>
              <a:srgbClr val="0000F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24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Grado: n</a:t>
            </a:r>
            <a:r>
              <a:rPr lang="it-IT" altLang="it-IT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altLang="it-IT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= 1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it-IT" altLang="it-IT" sz="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24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Coefficienti: a</a:t>
            </a:r>
            <a:r>
              <a:rPr lang="it-IT" altLang="it-IT" sz="2400" b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it-IT" altLang="it-IT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altLang="it-IT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= 3</a:t>
            </a:r>
            <a:r>
              <a:rPr lang="it-IT" altLang="it-IT" sz="2400">
                <a:latin typeface="Times New Roman" panose="02020603050405020304" pitchFamily="18" charset="0"/>
                <a:cs typeface="Times New Roman" panose="02020603050405020304" pitchFamily="18" charset="0"/>
              </a:rPr>
              <a:t> , </a:t>
            </a:r>
            <a:r>
              <a:rPr lang="it-IT" altLang="it-IT" sz="24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it-IT" altLang="it-IT" sz="2400" b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it-IT" altLang="it-IT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altLang="it-IT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= − 2     </a:t>
            </a:r>
            <a:r>
              <a:rPr lang="it-IT" altLang="it-IT" sz="2400" b="1">
                <a:latin typeface="Arial Narrow" panose="020B0604020202020204" pitchFamily="34" charset="0"/>
              </a:rPr>
              <a:t> </a:t>
            </a:r>
          </a:p>
        </p:txBody>
      </p:sp>
      <p:sp>
        <p:nvSpPr>
          <p:cNvPr id="26635" name="TextBox 17">
            <a:extLst>
              <a:ext uri="{FF2B5EF4-FFF2-40B4-BE49-F238E27FC236}">
                <a16:creationId xmlns:a16="http://schemas.microsoft.com/office/drawing/2014/main" id="{5522FA95-CE89-0F4D-A02F-C926B07EC3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4267200"/>
            <a:ext cx="2362200" cy="4619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>
                <a:latin typeface="Arial Narrow" panose="020B0604020202020204" pitchFamily="34" charset="0"/>
              </a:rPr>
              <a:t>Funzione lineare</a:t>
            </a:r>
          </a:p>
        </p:txBody>
      </p:sp>
      <p:sp>
        <p:nvSpPr>
          <p:cNvPr id="26636" name="TextBox 18">
            <a:extLst>
              <a:ext uri="{FF2B5EF4-FFF2-40B4-BE49-F238E27FC236}">
                <a16:creationId xmlns:a16="http://schemas.microsoft.com/office/drawing/2014/main" id="{C5BB3005-DC9A-954A-B745-1925557532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4953000"/>
            <a:ext cx="2590800" cy="584200"/>
          </a:xfrm>
          <a:prstGeom prst="rect">
            <a:avLst/>
          </a:prstGeom>
          <a:solidFill>
            <a:srgbClr val="EFEFEF"/>
          </a:solidFill>
          <a:ln w="25400">
            <a:solidFill>
              <a:srgbClr val="FFE50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b="1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it-IT" altLang="it-IT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it-IT" altLang="it-IT" b="1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b="1" baseline="30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it-IT" altLang="it-IT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+3</a:t>
            </a:r>
            <a:r>
              <a:rPr lang="it-IT" altLang="it-IT" b="1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 − </a:t>
            </a:r>
            <a:r>
              <a:rPr lang="it-IT" altLang="it-IT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26637" name="TextBox 19">
            <a:extLst>
              <a:ext uri="{FF2B5EF4-FFF2-40B4-BE49-F238E27FC236}">
                <a16:creationId xmlns:a16="http://schemas.microsoft.com/office/drawing/2014/main" id="{18858F04-D076-6E4A-BB48-1F9F51771D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8600" y="4953000"/>
            <a:ext cx="4876800" cy="954088"/>
          </a:xfrm>
          <a:prstGeom prst="rect">
            <a:avLst/>
          </a:prstGeom>
          <a:solidFill>
            <a:schemeClr val="bg1"/>
          </a:solidFill>
          <a:ln w="25400">
            <a:solidFill>
              <a:srgbClr val="0000F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24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Grado: n</a:t>
            </a:r>
            <a:r>
              <a:rPr lang="it-IT" altLang="it-IT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altLang="it-IT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= 2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it-IT" altLang="it-IT" sz="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24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Coefficienti: a</a:t>
            </a:r>
            <a:r>
              <a:rPr lang="it-IT" altLang="it-IT" sz="2400" b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it-IT" altLang="it-IT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altLang="it-IT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= 1</a:t>
            </a:r>
            <a:r>
              <a:rPr lang="it-IT" altLang="it-IT" sz="2400">
                <a:latin typeface="Times New Roman" panose="02020603050405020304" pitchFamily="18" charset="0"/>
                <a:cs typeface="Times New Roman" panose="02020603050405020304" pitchFamily="18" charset="0"/>
              </a:rPr>
              <a:t> , </a:t>
            </a:r>
            <a:r>
              <a:rPr lang="it-IT" altLang="it-IT" sz="24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it-IT" altLang="it-IT" sz="2400" b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it-IT" altLang="it-IT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altLang="it-IT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= 3</a:t>
            </a:r>
            <a:r>
              <a:rPr lang="it-IT" altLang="it-IT" sz="2400">
                <a:latin typeface="Times New Roman" panose="02020603050405020304" pitchFamily="18" charset="0"/>
                <a:cs typeface="Times New Roman" panose="02020603050405020304" pitchFamily="18" charset="0"/>
              </a:rPr>
              <a:t> , </a:t>
            </a:r>
            <a:r>
              <a:rPr lang="it-IT" altLang="it-IT" sz="24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it-IT" altLang="it-IT" sz="2400" b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it-IT" altLang="it-IT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altLang="it-IT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= − 2     </a:t>
            </a:r>
            <a:r>
              <a:rPr lang="it-IT" altLang="it-IT" sz="2400" b="1">
                <a:latin typeface="Arial Narrow" panose="020B0604020202020204" pitchFamily="34" charset="0"/>
              </a:rPr>
              <a:t> </a:t>
            </a:r>
          </a:p>
        </p:txBody>
      </p:sp>
      <p:sp>
        <p:nvSpPr>
          <p:cNvPr id="26638" name="TextBox 20">
            <a:extLst>
              <a:ext uri="{FF2B5EF4-FFF2-40B4-BE49-F238E27FC236}">
                <a16:creationId xmlns:a16="http://schemas.microsoft.com/office/drawing/2014/main" id="{5D3E4253-69C0-7A4D-B2DB-95BA85072F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638800"/>
            <a:ext cx="2819400" cy="4619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>
                <a:latin typeface="Arial Narrow" panose="020B0604020202020204" pitchFamily="34" charset="0"/>
              </a:rPr>
              <a:t>Funzione quadratica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Slide Number Placeholder 5">
            <a:extLst>
              <a:ext uri="{FF2B5EF4-FFF2-40B4-BE49-F238E27FC236}">
                <a16:creationId xmlns:a16="http://schemas.microsoft.com/office/drawing/2014/main" id="{A80B5FB6-A48C-DA45-98CB-88BA88BB7A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B77C39C-3C7B-8946-8E64-ED30B284EC0F}" type="slidenum">
              <a:rPr lang="it-IT" altLang="it-IT" sz="1400" smtClean="0"/>
              <a:pPr>
                <a:spcBef>
                  <a:spcPct val="0"/>
                </a:spcBef>
                <a:buFontTx/>
                <a:buNone/>
              </a:pPr>
              <a:t>14</a:t>
            </a:fld>
            <a:endParaRPr lang="it-IT" altLang="it-IT" sz="1400"/>
          </a:p>
        </p:txBody>
      </p:sp>
      <p:sp>
        <p:nvSpPr>
          <p:cNvPr id="27650" name="Footer Placeholder 5">
            <a:extLst>
              <a:ext uri="{FF2B5EF4-FFF2-40B4-BE49-F238E27FC236}">
                <a16:creationId xmlns:a16="http://schemas.microsoft.com/office/drawing/2014/main" id="{1F55214A-D05D-4146-B285-F982397950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81750"/>
            <a:ext cx="3276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/>
              <a:t>Daniela Valenti, 2020</a:t>
            </a:r>
          </a:p>
        </p:txBody>
      </p:sp>
      <p:sp>
        <p:nvSpPr>
          <p:cNvPr id="27651" name="Title 5">
            <a:extLst>
              <a:ext uri="{FF2B5EF4-FFF2-40B4-BE49-F238E27FC236}">
                <a16:creationId xmlns:a16="http://schemas.microsoft.com/office/drawing/2014/main" id="{F90DEF11-3F0A-A343-AF2F-134EF5B7B78B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0" y="304800"/>
            <a:ext cx="8686800" cy="609600"/>
          </a:xfrm>
        </p:spPr>
        <p:txBody>
          <a:bodyPr anchor="t"/>
          <a:lstStyle/>
          <a:p>
            <a:r>
              <a:rPr lang="it-IT" altLang="it-IT" sz="4000" b="1">
                <a:solidFill>
                  <a:srgbClr val="FF0000"/>
                </a:solidFill>
                <a:latin typeface="Arial Narrow" panose="020B0604020202020204" pitchFamily="34" charset="0"/>
              </a:rPr>
              <a:t>Costruire funzioni anche con la divisione</a:t>
            </a:r>
          </a:p>
        </p:txBody>
      </p:sp>
      <p:sp>
        <p:nvSpPr>
          <p:cNvPr id="27652" name="TextBox 26">
            <a:extLst>
              <a:ext uri="{FF2B5EF4-FFF2-40B4-BE49-F238E27FC236}">
                <a16:creationId xmlns:a16="http://schemas.microsoft.com/office/drawing/2014/main" id="{C88BB1DD-FAAC-FD4E-95D1-DBE7F5E7D3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990600"/>
            <a:ext cx="8610600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800" b="1"/>
              <a:t>Ora parto dai polinomi e opero la divisione; ottengo </a:t>
            </a:r>
            <a:r>
              <a:rPr lang="it-IT" altLang="it-IT" sz="2800" b="1" i="1">
                <a:solidFill>
                  <a:srgbClr val="0000FF"/>
                </a:solidFill>
              </a:rPr>
              <a:t>quozienti di polinomi</a:t>
            </a:r>
            <a:r>
              <a:rPr lang="it-IT" altLang="it-IT" sz="2800" b="1"/>
              <a:t>, cioè funzioni tutte scritte con formule del tipo seguente: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2800" b="1"/>
          </a:p>
        </p:txBody>
      </p:sp>
      <p:sp>
        <p:nvSpPr>
          <p:cNvPr id="27653" name="TextBox 31">
            <a:extLst>
              <a:ext uri="{FF2B5EF4-FFF2-40B4-BE49-F238E27FC236}">
                <a16:creationId xmlns:a16="http://schemas.microsoft.com/office/drawing/2014/main" id="{03DDD8E7-9282-E749-8B35-E257ED81D5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3733800"/>
            <a:ext cx="8305800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800" b="1">
                <a:latin typeface="Arial Narrow" panose="020B0604020202020204" pitchFamily="34" charset="0"/>
              </a:rPr>
              <a:t>dove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8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it-IT" altLang="it-IT" sz="2800" b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it-IT" altLang="it-IT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 , </a:t>
            </a:r>
            <a:r>
              <a:rPr lang="it-IT" altLang="it-IT" sz="28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it-IT" altLang="it-IT" sz="2800" b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n−1  </a:t>
            </a:r>
            <a:r>
              <a:rPr lang="it-IT" altLang="it-IT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, ... , </a:t>
            </a:r>
            <a:r>
              <a:rPr lang="it-IT" altLang="it-IT" sz="28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it-IT" altLang="it-IT" sz="2800" b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it-IT" altLang="it-IT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  , </a:t>
            </a:r>
            <a:r>
              <a:rPr lang="it-IT" altLang="it-IT" sz="28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it-IT" altLang="it-IT" sz="2800" b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it-IT" altLang="it-IT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 , </a:t>
            </a:r>
            <a:r>
              <a:rPr lang="it-IT" altLang="it-IT" sz="28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it-IT" altLang="it-IT" sz="2800" b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0  </a:t>
            </a:r>
            <a:r>
              <a:rPr lang="it-IT" altLang="it-IT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   e   </a:t>
            </a:r>
            <a:r>
              <a:rPr lang="it-IT" altLang="it-IT" sz="28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it-IT" altLang="it-IT" sz="2800" b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it-IT" altLang="it-IT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 , </a:t>
            </a:r>
            <a:r>
              <a:rPr lang="it-IT" altLang="it-IT" sz="28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it-IT" altLang="it-IT" sz="2800" b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m−1  </a:t>
            </a:r>
            <a:r>
              <a:rPr lang="it-IT" altLang="it-IT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, ... , </a:t>
            </a:r>
            <a:r>
              <a:rPr lang="it-IT" altLang="it-IT" sz="28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it-IT" altLang="it-IT" sz="2800" b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it-IT" altLang="it-IT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  , </a:t>
            </a:r>
            <a:r>
              <a:rPr lang="it-IT" altLang="it-IT" sz="28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it-IT" altLang="it-IT" sz="2800" b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it-IT" altLang="it-IT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 , </a:t>
            </a:r>
            <a:r>
              <a:rPr lang="it-IT" altLang="it-IT" sz="28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it-IT" altLang="it-IT" sz="2800" b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it-IT" altLang="it-IT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800" b="1">
                <a:latin typeface="Arial Narrow" panose="020B0604020202020204" pitchFamily="34" charset="0"/>
              </a:rPr>
              <a:t>sono numeri reali detti </a:t>
            </a:r>
            <a:r>
              <a:rPr lang="it-IT" altLang="it-IT" sz="2800" b="1" i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coefficienti</a:t>
            </a:r>
            <a:r>
              <a:rPr lang="it-IT" altLang="it-IT" sz="2800" b="1" i="1">
                <a:solidFill>
                  <a:srgbClr val="0000FF"/>
                </a:solidFill>
                <a:latin typeface="Arial Narrow" panose="020B0604020202020204" pitchFamily="34" charset="0"/>
              </a:rPr>
              <a:t>. 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2800" b="1"/>
          </a:p>
        </p:txBody>
      </p:sp>
      <p:pic>
        <p:nvPicPr>
          <p:cNvPr id="27654" name="Picture 11" descr="Schermata 2016-03-29 alle 13.07.46.png">
            <a:extLst>
              <a:ext uri="{FF2B5EF4-FFF2-40B4-BE49-F238E27FC236}">
                <a16:creationId xmlns:a16="http://schemas.microsoft.com/office/drawing/2014/main" id="{72222451-B730-CC40-B290-AC360792C5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2514600"/>
            <a:ext cx="6565900" cy="1193800"/>
          </a:xfrm>
          <a:prstGeom prst="rect">
            <a:avLst/>
          </a:prstGeom>
          <a:noFill/>
          <a:ln w="25400">
            <a:solidFill>
              <a:srgbClr val="3366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655" name="TextBox 12">
            <a:extLst>
              <a:ext uri="{FF2B5EF4-FFF2-40B4-BE49-F238E27FC236}">
                <a16:creationId xmlns:a16="http://schemas.microsoft.com/office/drawing/2014/main" id="{F55AE2EA-72BC-9448-9BD4-A19F31E1A5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5181600"/>
            <a:ext cx="6934200" cy="954088"/>
          </a:xfrm>
          <a:prstGeom prst="rect">
            <a:avLst/>
          </a:prstGeom>
          <a:solidFill>
            <a:schemeClr val="bg1"/>
          </a:solidFill>
          <a:ln w="25400">
            <a:solidFill>
              <a:srgbClr val="0000F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800" b="1"/>
              <a:t>I quozienti di polinomi prendono anche il nome di </a:t>
            </a:r>
            <a:r>
              <a:rPr lang="it-IT" altLang="it-IT" sz="2800" b="1" i="1">
                <a:solidFill>
                  <a:srgbClr val="0000FF"/>
                </a:solidFill>
              </a:rPr>
              <a:t>funzioni razionali fratte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Slide Number Placeholder 5">
            <a:extLst>
              <a:ext uri="{FF2B5EF4-FFF2-40B4-BE49-F238E27FC236}">
                <a16:creationId xmlns:a16="http://schemas.microsoft.com/office/drawing/2014/main" id="{7C521F7C-669E-A94C-957D-8BE87B876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68E6D97-A7B5-4C43-A9DE-F7B9716D39AD}" type="slidenum">
              <a:rPr lang="it-IT" altLang="it-IT" sz="1400" smtClean="0"/>
              <a:pPr>
                <a:spcBef>
                  <a:spcPct val="0"/>
                </a:spcBef>
                <a:buFontTx/>
                <a:buNone/>
              </a:pPr>
              <a:t>15</a:t>
            </a:fld>
            <a:endParaRPr lang="it-IT" altLang="it-IT" sz="1400"/>
          </a:p>
        </p:txBody>
      </p:sp>
      <p:sp>
        <p:nvSpPr>
          <p:cNvPr id="28674" name="Footer Placeholder 5">
            <a:extLst>
              <a:ext uri="{FF2B5EF4-FFF2-40B4-BE49-F238E27FC236}">
                <a16:creationId xmlns:a16="http://schemas.microsoft.com/office/drawing/2014/main" id="{DE8B9C61-3411-C743-AF6F-42026C1CB7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81750"/>
            <a:ext cx="3276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/>
              <a:t>Daniela Valenti, 2020</a:t>
            </a:r>
          </a:p>
        </p:txBody>
      </p:sp>
      <p:sp>
        <p:nvSpPr>
          <p:cNvPr id="28675" name="Title 5">
            <a:extLst>
              <a:ext uri="{FF2B5EF4-FFF2-40B4-BE49-F238E27FC236}">
                <a16:creationId xmlns:a16="http://schemas.microsoft.com/office/drawing/2014/main" id="{19353F16-FBF7-4F41-8FC1-C734FD1396D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0" y="152400"/>
            <a:ext cx="8686800" cy="609600"/>
          </a:xfrm>
        </p:spPr>
        <p:txBody>
          <a:bodyPr anchor="t"/>
          <a:lstStyle/>
          <a:p>
            <a:r>
              <a:rPr lang="it-IT" altLang="it-IT" sz="4000" b="1">
                <a:solidFill>
                  <a:srgbClr val="FF0000"/>
                </a:solidFill>
                <a:latin typeface="Arial Narrow" panose="020B0604020202020204" pitchFamily="34" charset="0"/>
              </a:rPr>
              <a:t>Esempi di funzioni razionali fratte</a:t>
            </a:r>
          </a:p>
        </p:txBody>
      </p:sp>
      <p:pic>
        <p:nvPicPr>
          <p:cNvPr id="28676" name="Picture 7" descr="Schermata 2016-03-29 alle 13.07.46.png">
            <a:extLst>
              <a:ext uri="{FF2B5EF4-FFF2-40B4-BE49-F238E27FC236}">
                <a16:creationId xmlns:a16="http://schemas.microsoft.com/office/drawing/2014/main" id="{0FB09B07-A4E4-8E48-8FD9-FE157AD3BB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914400"/>
            <a:ext cx="6565900" cy="1193800"/>
          </a:xfrm>
          <a:prstGeom prst="rect">
            <a:avLst/>
          </a:prstGeom>
          <a:noFill/>
          <a:ln w="25400">
            <a:solidFill>
              <a:srgbClr val="3366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677" name="Picture 10" descr="Schermata 2016-03-29 alle 14.09.42.png">
            <a:extLst>
              <a:ext uri="{FF2B5EF4-FFF2-40B4-BE49-F238E27FC236}">
                <a16:creationId xmlns:a16="http://schemas.microsoft.com/office/drawing/2014/main" id="{06635854-8645-C049-AC37-CD9A857795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5105400"/>
            <a:ext cx="1057275" cy="879475"/>
          </a:xfrm>
          <a:prstGeom prst="rect">
            <a:avLst/>
          </a:prstGeom>
          <a:noFill/>
          <a:ln w="25400">
            <a:solidFill>
              <a:srgbClr val="FFE50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678" name="Picture 12" descr="Schermata 2016-03-29 alle 14.09.47.png">
            <a:extLst>
              <a:ext uri="{FF2B5EF4-FFF2-40B4-BE49-F238E27FC236}">
                <a16:creationId xmlns:a16="http://schemas.microsoft.com/office/drawing/2014/main" id="{8E614E7F-E4D9-3949-8F37-B40BDC6B6A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5105400"/>
            <a:ext cx="1190625" cy="942975"/>
          </a:xfrm>
          <a:prstGeom prst="rect">
            <a:avLst/>
          </a:prstGeom>
          <a:noFill/>
          <a:ln w="25400">
            <a:solidFill>
              <a:srgbClr val="FFE50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679" name="TextBox 14">
            <a:extLst>
              <a:ext uri="{FF2B5EF4-FFF2-40B4-BE49-F238E27FC236}">
                <a16:creationId xmlns:a16="http://schemas.microsoft.com/office/drawing/2014/main" id="{7AB1D960-9B3A-3242-A11A-81F6A705B8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7600" y="2514600"/>
            <a:ext cx="4572000" cy="830263"/>
          </a:xfrm>
          <a:prstGeom prst="rect">
            <a:avLst/>
          </a:prstGeom>
          <a:solidFill>
            <a:schemeClr val="bg1"/>
          </a:solidFill>
          <a:ln w="25400">
            <a:solidFill>
              <a:schemeClr val="bg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a</a:t>
            </a:r>
            <a:r>
              <a:rPr lang="it-IT" altLang="it-IT" sz="2400" b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it-IT" altLang="it-IT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 = 4 ,  </a:t>
            </a:r>
            <a:r>
              <a:rPr lang="it-IT" altLang="it-IT" sz="24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it-IT" altLang="it-IT" sz="2400" b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it-IT" altLang="it-IT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 = −2    ,  </a:t>
            </a:r>
            <a:r>
              <a:rPr lang="it-IT" altLang="it-IT" sz="24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it-IT" altLang="it-IT" sz="2400" b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it-IT" altLang="it-IT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 = 5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it-IT" altLang="it-IT" sz="2400" b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it-IT" altLang="it-IT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 = 1 ,  </a:t>
            </a:r>
            <a:r>
              <a:rPr lang="it-IT" altLang="it-IT" sz="24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it-IT" altLang="it-IT" sz="2400" b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it-IT" altLang="it-IT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 = 0 ,  </a:t>
            </a:r>
            <a:r>
              <a:rPr lang="it-IT" altLang="it-IT" sz="24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it-IT" altLang="it-IT" sz="2400" b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it-IT" altLang="it-IT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 = −9   ,   </a:t>
            </a:r>
            <a:r>
              <a:rPr lang="it-IT" altLang="it-IT" sz="24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it-IT" altLang="it-IT" sz="2400" b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it-IT" altLang="it-IT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 = 0</a:t>
            </a:r>
          </a:p>
        </p:txBody>
      </p:sp>
      <p:sp>
        <p:nvSpPr>
          <p:cNvPr id="28680" name="TextBox 15">
            <a:extLst>
              <a:ext uri="{FF2B5EF4-FFF2-40B4-BE49-F238E27FC236}">
                <a16:creationId xmlns:a16="http://schemas.microsoft.com/office/drawing/2014/main" id="{041292C2-5630-1E46-AF7C-5635F69798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0" y="5181600"/>
            <a:ext cx="2286000" cy="830263"/>
          </a:xfrm>
          <a:prstGeom prst="rect">
            <a:avLst/>
          </a:prstGeom>
          <a:solidFill>
            <a:schemeClr val="bg1"/>
          </a:solidFill>
          <a:ln w="25400">
            <a:solidFill>
              <a:schemeClr val="bg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a</a:t>
            </a:r>
            <a:r>
              <a:rPr lang="it-IT" altLang="it-IT" sz="2400" b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it-IT" altLang="it-IT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 = − 3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it-IT" altLang="it-IT" sz="2400" b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it-IT" altLang="it-IT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 = 1 ,   </a:t>
            </a:r>
            <a:r>
              <a:rPr lang="it-IT" altLang="it-IT" sz="24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it-IT" altLang="it-IT" sz="2400" b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it-IT" altLang="it-IT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 = 0</a:t>
            </a:r>
          </a:p>
        </p:txBody>
      </p:sp>
      <p:sp>
        <p:nvSpPr>
          <p:cNvPr id="28681" name="TextBox 16">
            <a:extLst>
              <a:ext uri="{FF2B5EF4-FFF2-40B4-BE49-F238E27FC236}">
                <a16:creationId xmlns:a16="http://schemas.microsoft.com/office/drawing/2014/main" id="{6E5C24CD-BF60-F34C-91E9-7310001476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2200" y="5105400"/>
            <a:ext cx="2590800" cy="830263"/>
          </a:xfrm>
          <a:prstGeom prst="rect">
            <a:avLst/>
          </a:prstGeom>
          <a:solidFill>
            <a:schemeClr val="bg1"/>
          </a:solidFill>
          <a:ln w="25400">
            <a:solidFill>
              <a:schemeClr val="bg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a</a:t>
            </a:r>
            <a:r>
              <a:rPr lang="it-IT" altLang="it-IT" sz="2400" b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it-IT" altLang="it-IT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 = 4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it-IT" altLang="it-IT" sz="2400" b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it-IT" altLang="it-IT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 = 3 ,   </a:t>
            </a:r>
            <a:r>
              <a:rPr lang="it-IT" altLang="it-IT" sz="24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it-IT" altLang="it-IT" sz="2400" b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it-IT" altLang="it-IT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it-IT" altLang="it-IT" sz="2400" b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altLang="it-IT" sz="24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it-IT" altLang="it-IT" sz="2400" b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it-IT" altLang="it-IT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 = 0</a:t>
            </a:r>
          </a:p>
        </p:txBody>
      </p:sp>
      <p:pic>
        <p:nvPicPr>
          <p:cNvPr id="28682" name="Picture 17" descr="Schermata 2016-03-29 alle 14.36.48.png">
            <a:extLst>
              <a:ext uri="{FF2B5EF4-FFF2-40B4-BE49-F238E27FC236}">
                <a16:creationId xmlns:a16="http://schemas.microsoft.com/office/drawing/2014/main" id="{D5BA14D6-8DCB-3941-94EB-654A294B2EA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733800"/>
            <a:ext cx="2089150" cy="915988"/>
          </a:xfrm>
          <a:prstGeom prst="rect">
            <a:avLst/>
          </a:prstGeom>
          <a:noFill/>
          <a:ln w="25400">
            <a:solidFill>
              <a:srgbClr val="FFE50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683" name="TextBox 18">
            <a:extLst>
              <a:ext uri="{FF2B5EF4-FFF2-40B4-BE49-F238E27FC236}">
                <a16:creationId xmlns:a16="http://schemas.microsoft.com/office/drawing/2014/main" id="{24AB1D6F-0AFB-7240-A9E1-B9AE318F2A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1400" y="3733800"/>
            <a:ext cx="4572000" cy="830263"/>
          </a:xfrm>
          <a:prstGeom prst="rect">
            <a:avLst/>
          </a:prstGeom>
          <a:solidFill>
            <a:schemeClr val="bg1"/>
          </a:solidFill>
          <a:ln w="25400">
            <a:solidFill>
              <a:schemeClr val="bg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it-IT" altLang="it-IT" sz="2400" b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it-IT" altLang="it-IT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 = 1 , </a:t>
            </a:r>
            <a:r>
              <a:rPr lang="it-IT" altLang="it-IT" sz="24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it-IT" altLang="it-IT" sz="2400" b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it-IT" altLang="it-IT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 = 0 , </a:t>
            </a:r>
            <a:r>
              <a:rPr lang="it-IT" altLang="it-IT" sz="24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it-IT" altLang="it-IT" sz="2400" b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it-IT" altLang="it-IT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 = 3  , </a:t>
            </a:r>
            <a:r>
              <a:rPr lang="it-IT" altLang="it-IT" sz="24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it-IT" altLang="it-IT" sz="2400" b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it-IT" altLang="it-IT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 = −1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b</a:t>
            </a:r>
            <a:r>
              <a:rPr lang="it-IT" altLang="it-IT" sz="2400" b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it-IT" altLang="it-IT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 = 2  ,  </a:t>
            </a:r>
            <a:r>
              <a:rPr lang="it-IT" altLang="it-IT" sz="24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it-IT" altLang="it-IT" sz="2400" b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it-IT" altLang="it-IT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 = −4</a:t>
            </a:r>
          </a:p>
        </p:txBody>
      </p:sp>
      <p:pic>
        <p:nvPicPr>
          <p:cNvPr id="28684" name="Picture 19" descr="Schermata 2016-03-29 alle 17.47.30.png">
            <a:extLst>
              <a:ext uri="{FF2B5EF4-FFF2-40B4-BE49-F238E27FC236}">
                <a16:creationId xmlns:a16="http://schemas.microsoft.com/office/drawing/2014/main" id="{5C6B9FBB-F82B-8A44-8CE8-8886EDF9E3C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438400"/>
            <a:ext cx="2355850" cy="942975"/>
          </a:xfrm>
          <a:prstGeom prst="rect">
            <a:avLst/>
          </a:prstGeom>
          <a:noFill/>
          <a:ln w="25400">
            <a:solidFill>
              <a:srgbClr val="FFE50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Slide Number Placeholder 5">
            <a:extLst>
              <a:ext uri="{FF2B5EF4-FFF2-40B4-BE49-F238E27FC236}">
                <a16:creationId xmlns:a16="http://schemas.microsoft.com/office/drawing/2014/main" id="{EEB6EAD9-01EF-6044-A600-BB7BE3C0F5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1AE79DE-C909-E546-9634-000D1506DEA6}" type="slidenum">
              <a:rPr lang="it-IT" altLang="it-IT" sz="1400" smtClean="0"/>
              <a:pPr>
                <a:spcBef>
                  <a:spcPct val="0"/>
                </a:spcBef>
                <a:buFontTx/>
                <a:buNone/>
              </a:pPr>
              <a:t>16</a:t>
            </a:fld>
            <a:endParaRPr lang="it-IT" altLang="it-IT" sz="1400"/>
          </a:p>
        </p:txBody>
      </p:sp>
      <p:sp>
        <p:nvSpPr>
          <p:cNvPr id="29698" name="Footer Placeholder 5">
            <a:extLst>
              <a:ext uri="{FF2B5EF4-FFF2-40B4-BE49-F238E27FC236}">
                <a16:creationId xmlns:a16="http://schemas.microsoft.com/office/drawing/2014/main" id="{EEA06C13-A213-E848-8A45-CDFAF6641A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81750"/>
            <a:ext cx="3276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/>
              <a:t>Daniela Valenti, 2020</a:t>
            </a:r>
          </a:p>
        </p:txBody>
      </p:sp>
      <p:sp>
        <p:nvSpPr>
          <p:cNvPr id="29699" name="Title 5">
            <a:extLst>
              <a:ext uri="{FF2B5EF4-FFF2-40B4-BE49-F238E27FC236}">
                <a16:creationId xmlns:a16="http://schemas.microsoft.com/office/drawing/2014/main" id="{C7A09B7A-D3B9-C645-9D87-6C6BDAC89A8E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0" y="152400"/>
            <a:ext cx="8686800" cy="609600"/>
          </a:xfrm>
        </p:spPr>
        <p:txBody>
          <a:bodyPr anchor="t"/>
          <a:lstStyle/>
          <a:p>
            <a:r>
              <a:rPr lang="it-IT" altLang="it-IT" sz="4000" b="1">
                <a:solidFill>
                  <a:srgbClr val="FF0000"/>
                </a:solidFill>
                <a:latin typeface="Arial Narrow" panose="020B0604020202020204" pitchFamily="34" charset="0"/>
              </a:rPr>
              <a:t>Dominio di una funzione razionale fratta</a:t>
            </a:r>
          </a:p>
        </p:txBody>
      </p:sp>
      <p:sp>
        <p:nvSpPr>
          <p:cNvPr id="29700" name="TextBox 13">
            <a:extLst>
              <a:ext uri="{FF2B5EF4-FFF2-40B4-BE49-F238E27FC236}">
                <a16:creationId xmlns:a16="http://schemas.microsoft.com/office/drawing/2014/main" id="{9C75B229-F9BE-0C4A-9DB0-C7E8AA7A94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990600"/>
            <a:ext cx="7467600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800" b="1"/>
              <a:t>Non posso dividere per 0; perciò debbo escludere dal dominio della funzione tutti i numeri per cui il denominatore vale 0 </a:t>
            </a:r>
          </a:p>
        </p:txBody>
      </p:sp>
      <p:sp>
        <p:nvSpPr>
          <p:cNvPr id="29701" name="TextBox 19">
            <a:extLst>
              <a:ext uri="{FF2B5EF4-FFF2-40B4-BE49-F238E27FC236}">
                <a16:creationId xmlns:a16="http://schemas.microsoft.com/office/drawing/2014/main" id="{B35B002F-5CF4-7148-81D2-F43D7B0196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514600"/>
            <a:ext cx="1600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/>
              <a:t>Esempi</a:t>
            </a:r>
          </a:p>
        </p:txBody>
      </p:sp>
      <p:pic>
        <p:nvPicPr>
          <p:cNvPr id="29702" name="Picture 20" descr="Schermata 2016-03-29 alle 17.47.30.png">
            <a:extLst>
              <a:ext uri="{FF2B5EF4-FFF2-40B4-BE49-F238E27FC236}">
                <a16:creationId xmlns:a16="http://schemas.microsoft.com/office/drawing/2014/main" id="{EB39966B-2095-C546-900C-4BE90DAABE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124200"/>
            <a:ext cx="2355850" cy="942975"/>
          </a:xfrm>
          <a:prstGeom prst="rect">
            <a:avLst/>
          </a:prstGeom>
          <a:noFill/>
          <a:ln w="25400">
            <a:solidFill>
              <a:srgbClr val="FFE50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703" name="TextBox 21">
            <a:extLst>
              <a:ext uri="{FF2B5EF4-FFF2-40B4-BE49-F238E27FC236}">
                <a16:creationId xmlns:a16="http://schemas.microsoft.com/office/drawing/2014/main" id="{A922567F-0E5E-BB41-AD91-E6217FE933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6600" y="2895600"/>
            <a:ext cx="5257800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>
                <a:latin typeface="Arial Narrow" panose="020B0604020202020204" pitchFamily="34" charset="0"/>
              </a:rPr>
              <a:t>Denominatore </a:t>
            </a:r>
            <a:r>
              <a:rPr lang="it-IT" altLang="it-IT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D = </a:t>
            </a:r>
            <a:r>
              <a:rPr lang="it-IT" altLang="it-IT" sz="24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2400" b="1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it-IT" altLang="it-IT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 − 9</a:t>
            </a:r>
            <a:r>
              <a:rPr lang="it-IT" altLang="it-IT" sz="24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it-IT" altLang="it-IT" sz="24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it-IT" altLang="it-IT" sz="24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2400" b="1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it-IT" altLang="it-IT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 – 9) = 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per </a:t>
            </a:r>
            <a:r>
              <a:rPr lang="it-IT" altLang="it-IT" sz="24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 = 0 o per </a:t>
            </a:r>
            <a:r>
              <a:rPr lang="it-IT" altLang="it-IT" sz="24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 = 3 o per </a:t>
            </a:r>
            <a:r>
              <a:rPr lang="it-IT" altLang="it-IT" sz="24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 = – 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>
                <a:latin typeface="Arial Narrow" panose="020B0604020202020204" pitchFamily="34" charset="0"/>
              </a:rPr>
              <a:t>Perciò dal dominio debbo escludere i numeri </a:t>
            </a:r>
            <a:r>
              <a:rPr lang="it-IT" altLang="it-IT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0, 3 </a:t>
            </a:r>
            <a:r>
              <a:rPr lang="it-IT" altLang="it-IT" sz="2400" b="1">
                <a:latin typeface="Arial Narrow" panose="020B0604020202020204" pitchFamily="34" charset="0"/>
              </a:rPr>
              <a:t>e </a:t>
            </a:r>
            <a:r>
              <a:rPr lang="it-IT" altLang="it-IT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– 3.</a:t>
            </a:r>
            <a:r>
              <a:rPr lang="it-IT" altLang="it-IT" sz="2400" b="1">
                <a:latin typeface="Arial Narrow" panose="020B0604020202020204" pitchFamily="34" charset="0"/>
              </a:rPr>
              <a:t> </a:t>
            </a:r>
            <a:r>
              <a:rPr lang="it-IT" altLang="it-IT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endParaRPr lang="it-IT" altLang="it-IT" sz="2400" b="1">
              <a:latin typeface="Arial Narrow" panose="020B0604020202020204" pitchFamily="34" charset="0"/>
            </a:endParaRPr>
          </a:p>
        </p:txBody>
      </p:sp>
      <p:pic>
        <p:nvPicPr>
          <p:cNvPr id="29704" name="Picture 22" descr="Schermata 2016-03-29 alle 14.09.47.png">
            <a:extLst>
              <a:ext uri="{FF2B5EF4-FFF2-40B4-BE49-F238E27FC236}">
                <a16:creationId xmlns:a16="http://schemas.microsoft.com/office/drawing/2014/main" id="{5232CADC-10D2-E344-ACB4-435EAE592D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4876800"/>
            <a:ext cx="1190625" cy="942975"/>
          </a:xfrm>
          <a:prstGeom prst="rect">
            <a:avLst/>
          </a:prstGeom>
          <a:noFill/>
          <a:ln w="25400">
            <a:solidFill>
              <a:srgbClr val="FFE50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705" name="Rectangle 23">
            <a:extLst>
              <a:ext uri="{FF2B5EF4-FFF2-40B4-BE49-F238E27FC236}">
                <a16:creationId xmlns:a16="http://schemas.microsoft.com/office/drawing/2014/main" id="{330DD910-B02D-5648-BCD2-428B41C8B2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2800" y="4876800"/>
            <a:ext cx="48768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>
                <a:latin typeface="Arial Narrow" panose="020B0604020202020204" pitchFamily="34" charset="0"/>
              </a:rPr>
              <a:t>Denominatore </a:t>
            </a:r>
            <a:r>
              <a:rPr lang="it-IT" altLang="it-IT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D = 3</a:t>
            </a:r>
            <a:r>
              <a:rPr lang="it-IT" altLang="it-IT" sz="24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2400" b="1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it-IT" altLang="it-IT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 = 0  per </a:t>
            </a:r>
            <a:r>
              <a:rPr lang="it-IT" altLang="it-IT" sz="24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 = 0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>
                <a:latin typeface="Arial Narrow" panose="020B0604020202020204" pitchFamily="34" charset="0"/>
              </a:rPr>
              <a:t>Perciò dal dominio debbo escludere </a:t>
            </a:r>
            <a:r>
              <a:rPr lang="it-IT" altLang="it-IT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0.</a:t>
            </a:r>
            <a:endParaRPr lang="it-IT" altLang="it-IT" sz="2400" b="1">
              <a:latin typeface="Arial Narrow" panose="020B060402020202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Slide Number Placeholder 5">
            <a:extLst>
              <a:ext uri="{FF2B5EF4-FFF2-40B4-BE49-F238E27FC236}">
                <a16:creationId xmlns:a16="http://schemas.microsoft.com/office/drawing/2014/main" id="{B6765F33-A287-FA40-91AF-E9DCEE05B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121DF29-6E45-A340-9467-2422B8B60833}" type="slidenum">
              <a:rPr lang="it-IT" altLang="it-IT" sz="1400" smtClean="0"/>
              <a:pPr>
                <a:spcBef>
                  <a:spcPct val="0"/>
                </a:spcBef>
                <a:buFontTx/>
                <a:buNone/>
              </a:pPr>
              <a:t>17</a:t>
            </a:fld>
            <a:endParaRPr lang="it-IT" altLang="it-IT" sz="1400"/>
          </a:p>
        </p:txBody>
      </p:sp>
      <p:sp>
        <p:nvSpPr>
          <p:cNvPr id="30722" name="Footer Placeholder 5">
            <a:extLst>
              <a:ext uri="{FF2B5EF4-FFF2-40B4-BE49-F238E27FC236}">
                <a16:creationId xmlns:a16="http://schemas.microsoft.com/office/drawing/2014/main" id="{486522B3-AC67-B143-853D-1244874A4A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81750"/>
            <a:ext cx="3276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/>
              <a:t>Daniela Valenti, 2020</a:t>
            </a:r>
          </a:p>
        </p:txBody>
      </p:sp>
      <p:sp>
        <p:nvSpPr>
          <p:cNvPr id="30723" name="Title 5">
            <a:extLst>
              <a:ext uri="{FF2B5EF4-FFF2-40B4-BE49-F238E27FC236}">
                <a16:creationId xmlns:a16="http://schemas.microsoft.com/office/drawing/2014/main" id="{5418F2D8-20C8-024E-A3E0-9BB41BA326E4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371600" y="152400"/>
            <a:ext cx="6248400" cy="1295400"/>
          </a:xfrm>
        </p:spPr>
        <p:txBody>
          <a:bodyPr anchor="t"/>
          <a:lstStyle/>
          <a:p>
            <a:r>
              <a:rPr lang="it-IT" altLang="it-IT" sz="4000" b="1">
                <a:solidFill>
                  <a:srgbClr val="FF0000"/>
                </a:solidFill>
                <a:latin typeface="Arial Narrow" panose="020B0604020202020204" pitchFamily="34" charset="0"/>
              </a:rPr>
              <a:t>Un’altra forma per scrivere funzioni razionali fratte</a:t>
            </a:r>
          </a:p>
        </p:txBody>
      </p:sp>
      <p:sp>
        <p:nvSpPr>
          <p:cNvPr id="30724" name="TextBox 11">
            <a:extLst>
              <a:ext uri="{FF2B5EF4-FFF2-40B4-BE49-F238E27FC236}">
                <a16:creationId xmlns:a16="http://schemas.microsoft.com/office/drawing/2014/main" id="{7C0AC0FB-597C-CA44-9EDE-578CBB44BA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2400" y="1447800"/>
            <a:ext cx="1371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>
                <a:solidFill>
                  <a:srgbClr val="0000FF"/>
                </a:solidFill>
              </a:rPr>
              <a:t>Esempi</a:t>
            </a:r>
          </a:p>
        </p:txBody>
      </p:sp>
      <p:pic>
        <p:nvPicPr>
          <p:cNvPr id="13" name="Picture 12" descr="Schermata 2016-03-30 alle 15.22.52.png">
            <a:extLst>
              <a:ext uri="{FF2B5EF4-FFF2-40B4-BE49-F238E27FC236}">
                <a16:creationId xmlns:a16="http://schemas.microsoft.com/office/drawing/2014/main" id="{04A788B8-D63E-2149-9615-1E5D87A9CD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981200"/>
            <a:ext cx="4176713" cy="1730375"/>
          </a:xfrm>
          <a:prstGeom prst="rect">
            <a:avLst/>
          </a:prstGeom>
          <a:ln w="25400">
            <a:solidFill>
              <a:schemeClr val="bg2">
                <a:lumMod val="20000"/>
                <a:lumOff val="80000"/>
              </a:schemeClr>
            </a:solidFill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507DC623-53AA-B649-B6C0-8D5C58CB2D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0200" y="3276600"/>
            <a:ext cx="1295400" cy="457200"/>
          </a:xfrm>
          <a:prstGeom prst="rect">
            <a:avLst/>
          </a:prstGeom>
          <a:noFill/>
          <a:ln w="19050">
            <a:solidFill>
              <a:srgbClr val="0000FF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endParaRPr lang="it-IT" altLang="it-IT" sz="1800">
              <a:solidFill>
                <a:srgbClr val="FFFFFF"/>
              </a:solidFill>
            </a:endParaRP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A37B7F92-707B-1247-A01C-C8F05A1BB75D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1219200" y="3733800"/>
            <a:ext cx="1028700" cy="533400"/>
          </a:xfrm>
          <a:prstGeom prst="straightConnector1">
            <a:avLst/>
          </a:prstGeom>
          <a:noFill/>
          <a:ln w="28575">
            <a:solidFill>
              <a:srgbClr val="0000FF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28" name="Picture 27" descr="Schermata 2016-03-30 alle 15.34.16.png">
            <a:extLst>
              <a:ext uri="{FF2B5EF4-FFF2-40B4-BE49-F238E27FC236}">
                <a16:creationId xmlns:a16="http://schemas.microsoft.com/office/drawing/2014/main" id="{A737EC0E-14C4-B441-B516-4009F818A2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600" y="1981200"/>
            <a:ext cx="4168775" cy="1752600"/>
          </a:xfrm>
          <a:prstGeom prst="rect">
            <a:avLst/>
          </a:prstGeom>
          <a:ln w="25400">
            <a:solidFill>
              <a:schemeClr val="bg1">
                <a:lumMod val="85000"/>
              </a:schemeClr>
            </a:solidFill>
          </a:ln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288BECA6-0595-9546-9B5A-E0DF8438DB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4600" y="3352800"/>
            <a:ext cx="1676400" cy="381000"/>
          </a:xfrm>
          <a:prstGeom prst="rect">
            <a:avLst/>
          </a:prstGeom>
          <a:noFill/>
          <a:ln w="19050">
            <a:solidFill>
              <a:srgbClr val="0000FF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endParaRPr lang="it-IT" altLang="it-IT" sz="1800">
              <a:solidFill>
                <a:srgbClr val="FFFFFF"/>
              </a:solidFill>
            </a:endParaRP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D4466CDF-B9BC-3447-85B1-9DB0B2A37B58}"/>
              </a:ext>
            </a:extLst>
          </p:cNvPr>
          <p:cNvCxnSpPr>
            <a:cxnSpLocks noChangeShapeType="1"/>
          </p:cNvCxnSpPr>
          <p:nvPr/>
        </p:nvCxnSpPr>
        <p:spPr bwMode="auto">
          <a:xfrm rot="10800000">
            <a:off x="7010400" y="3733800"/>
            <a:ext cx="685800" cy="457200"/>
          </a:xfrm>
          <a:prstGeom prst="straightConnector1">
            <a:avLst/>
          </a:prstGeom>
          <a:noFill/>
          <a:ln w="28575">
            <a:solidFill>
              <a:srgbClr val="0000FF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0731" name="TextBox 39">
            <a:extLst>
              <a:ext uri="{FF2B5EF4-FFF2-40B4-BE49-F238E27FC236}">
                <a16:creationId xmlns:a16="http://schemas.microsoft.com/office/drawing/2014/main" id="{0ECB1BB1-0737-FA4A-845A-74B8DC1C03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4953000"/>
            <a:ext cx="7086600" cy="1384300"/>
          </a:xfrm>
          <a:prstGeom prst="rect">
            <a:avLst/>
          </a:prstGeom>
          <a:solidFill>
            <a:srgbClr val="FFF8EB"/>
          </a:solidFill>
          <a:ln w="25400">
            <a:solidFill>
              <a:srgbClr val="0000F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2800" b="1">
                <a:solidFill>
                  <a:srgbClr val="0000FF"/>
                </a:solidFill>
                <a:latin typeface="Arial Narrow" panose="020B0604020202020204" pitchFamily="34" charset="0"/>
              </a:rPr>
              <a:t>FUNZIONI ALGEBRICHE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800" b="1">
                <a:latin typeface="Arial Narrow" panose="020B0604020202020204" pitchFamily="34" charset="0"/>
              </a:rPr>
              <a:t>Funzioni che si possono scrivere nella forma di un polinomio nelle variabili x, y uguagliato a zero</a:t>
            </a:r>
          </a:p>
        </p:txBody>
      </p:sp>
      <p:sp>
        <p:nvSpPr>
          <p:cNvPr id="30732" name="TextBox 40">
            <a:extLst>
              <a:ext uri="{FF2B5EF4-FFF2-40B4-BE49-F238E27FC236}">
                <a16:creationId xmlns:a16="http://schemas.microsoft.com/office/drawing/2014/main" id="{BD535280-8B46-D442-ACC9-5A6F743D44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4114800"/>
            <a:ext cx="3048000" cy="708025"/>
          </a:xfrm>
          <a:prstGeom prst="rect">
            <a:avLst/>
          </a:prstGeom>
          <a:solidFill>
            <a:srgbClr val="FFF8EB"/>
          </a:solidFill>
          <a:ln w="19050">
            <a:solidFill>
              <a:srgbClr val="0000F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000" b="1">
                <a:latin typeface="Arial Narrow" panose="020B0604020202020204" pitchFamily="34" charset="0"/>
              </a:rPr>
              <a:t>Polinomio di 2° grado nelle variabili </a:t>
            </a:r>
            <a:r>
              <a:rPr lang="it-IT" altLang="it-IT" sz="2000" b="1" i="1">
                <a:latin typeface="Arial Narrow" panose="020B0604020202020204" pitchFamily="34" charset="0"/>
              </a:rPr>
              <a:t>x</a:t>
            </a:r>
            <a:r>
              <a:rPr lang="it-IT" altLang="it-IT" sz="2000" b="1">
                <a:latin typeface="Arial Narrow" panose="020B0604020202020204" pitchFamily="34" charset="0"/>
              </a:rPr>
              <a:t> e  </a:t>
            </a:r>
            <a:r>
              <a:rPr lang="it-IT" altLang="it-IT" sz="2000" b="1" i="1">
                <a:latin typeface="Arial Narrow" panose="020B0604020202020204" pitchFamily="34" charset="0"/>
              </a:rPr>
              <a:t>y</a:t>
            </a:r>
            <a:r>
              <a:rPr lang="it-IT" altLang="it-IT" sz="2000" b="1">
                <a:latin typeface="Arial Narrow" panose="020B0604020202020204" pitchFamily="34" charset="0"/>
              </a:rPr>
              <a:t> uguagliato a 0 </a:t>
            </a:r>
          </a:p>
        </p:txBody>
      </p:sp>
      <p:sp>
        <p:nvSpPr>
          <p:cNvPr id="30733" name="TextBox 41">
            <a:extLst>
              <a:ext uri="{FF2B5EF4-FFF2-40B4-BE49-F238E27FC236}">
                <a16:creationId xmlns:a16="http://schemas.microsoft.com/office/drawing/2014/main" id="{8DB28C91-76FC-E547-B364-C91A3F373C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1200" y="4114800"/>
            <a:ext cx="3048000" cy="708025"/>
          </a:xfrm>
          <a:prstGeom prst="rect">
            <a:avLst/>
          </a:prstGeom>
          <a:solidFill>
            <a:srgbClr val="FFF8EB"/>
          </a:solidFill>
          <a:ln w="19050">
            <a:solidFill>
              <a:srgbClr val="0000F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000" b="1">
                <a:latin typeface="Arial Narrow" panose="020B0604020202020204" pitchFamily="34" charset="0"/>
              </a:rPr>
              <a:t>Polinomio di 3° grado nelle variabili </a:t>
            </a:r>
            <a:r>
              <a:rPr lang="it-IT" altLang="it-IT" sz="2000" b="1" i="1">
                <a:latin typeface="Arial Narrow" panose="020B0604020202020204" pitchFamily="34" charset="0"/>
              </a:rPr>
              <a:t>x</a:t>
            </a:r>
            <a:r>
              <a:rPr lang="it-IT" altLang="it-IT" sz="2000" b="1">
                <a:latin typeface="Arial Narrow" panose="020B0604020202020204" pitchFamily="34" charset="0"/>
              </a:rPr>
              <a:t> e  </a:t>
            </a:r>
            <a:r>
              <a:rPr lang="it-IT" altLang="it-IT" sz="2000" b="1" i="1">
                <a:latin typeface="Arial Narrow" panose="020B0604020202020204" pitchFamily="34" charset="0"/>
              </a:rPr>
              <a:t>y</a:t>
            </a:r>
            <a:r>
              <a:rPr lang="it-IT" altLang="it-IT" sz="2000" b="1">
                <a:latin typeface="Arial Narrow" panose="020B0604020202020204" pitchFamily="34" charset="0"/>
              </a:rPr>
              <a:t> uguagliato a 0 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Slide Number Placeholder 10">
            <a:extLst>
              <a:ext uri="{FF2B5EF4-FFF2-40B4-BE49-F238E27FC236}">
                <a16:creationId xmlns:a16="http://schemas.microsoft.com/office/drawing/2014/main" id="{D97BE047-A14B-2C40-80A9-1DA6E07DF2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81750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0CF5F65-F910-4C4B-966C-3BBFE1F6BEE6}" type="slidenum">
              <a:rPr lang="it-IT" altLang="it-IT" sz="1400" smtClean="0"/>
              <a:pPr>
                <a:spcBef>
                  <a:spcPct val="0"/>
                </a:spcBef>
                <a:buFontTx/>
                <a:buNone/>
              </a:pPr>
              <a:t>18</a:t>
            </a:fld>
            <a:endParaRPr lang="it-IT" altLang="it-IT" sz="1400"/>
          </a:p>
        </p:txBody>
      </p:sp>
      <p:sp>
        <p:nvSpPr>
          <p:cNvPr id="31746" name="Footer Placeholder 11">
            <a:extLst>
              <a:ext uri="{FF2B5EF4-FFF2-40B4-BE49-F238E27FC236}">
                <a16:creationId xmlns:a16="http://schemas.microsoft.com/office/drawing/2014/main" id="{9F11D5CE-9245-E64F-90DE-08081E48F3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2400" y="6461125"/>
            <a:ext cx="3886200" cy="3968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/>
              <a:t>Daniela Valenti, 2020</a:t>
            </a:r>
          </a:p>
        </p:txBody>
      </p:sp>
      <p:sp>
        <p:nvSpPr>
          <p:cNvPr id="31747" name="Title 6">
            <a:extLst>
              <a:ext uri="{FF2B5EF4-FFF2-40B4-BE49-F238E27FC236}">
                <a16:creationId xmlns:a16="http://schemas.microsoft.com/office/drawing/2014/main" id="{F8123790-7ADA-E741-B64E-36C148E6056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762000"/>
          </a:xfrm>
        </p:spPr>
        <p:txBody>
          <a:bodyPr/>
          <a:lstStyle/>
          <a:p>
            <a:r>
              <a:rPr lang="it-IT" altLang="it-IT" sz="4000" b="1">
                <a:solidFill>
                  <a:srgbClr val="FF0000"/>
                </a:solidFill>
                <a:latin typeface="Arial Narrow" panose="020B0604020202020204" pitchFamily="34" charset="0"/>
              </a:rPr>
              <a:t>Richiamo: </a:t>
            </a:r>
            <a:br>
              <a:rPr lang="it-IT" altLang="it-IT" sz="4000" b="1">
                <a:solidFill>
                  <a:srgbClr val="FF0000"/>
                </a:solidFill>
                <a:latin typeface="Arial Narrow" panose="020B0604020202020204" pitchFamily="34" charset="0"/>
              </a:rPr>
            </a:br>
            <a:r>
              <a:rPr lang="it-IT" altLang="it-IT" sz="4000" b="1">
                <a:solidFill>
                  <a:srgbClr val="FF0000"/>
                </a:solidFill>
                <a:latin typeface="Arial Narrow" panose="020B0604020202020204" pitchFamily="34" charset="0"/>
              </a:rPr>
              <a:t>monomi, polinomi e loro grado</a:t>
            </a:r>
          </a:p>
        </p:txBody>
      </p:sp>
      <p:pic>
        <p:nvPicPr>
          <p:cNvPr id="31748" name="Picture 10" descr="Schermata 2016-04-02 alle 10.34.29.png">
            <a:extLst>
              <a:ext uri="{FF2B5EF4-FFF2-40B4-BE49-F238E27FC236}">
                <a16:creationId xmlns:a16="http://schemas.microsoft.com/office/drawing/2014/main" id="{D8108F32-2AB3-4F4B-A706-C4DED794A8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3581400"/>
            <a:ext cx="4267200" cy="2719388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749" name="Picture 11" descr="Schermata 2016-04-02 alle 10.22.11.png">
            <a:extLst>
              <a:ext uri="{FF2B5EF4-FFF2-40B4-BE49-F238E27FC236}">
                <a16:creationId xmlns:a16="http://schemas.microsoft.com/office/drawing/2014/main" id="{84B4CEAB-959D-6F4F-B41B-23DA04A3DA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5" t="6367" r="1285"/>
          <a:stretch>
            <a:fillRect/>
          </a:stretch>
        </p:blipFill>
        <p:spPr bwMode="auto">
          <a:xfrm>
            <a:off x="0" y="1295400"/>
            <a:ext cx="51054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Slide Number Placeholder 5">
            <a:extLst>
              <a:ext uri="{FF2B5EF4-FFF2-40B4-BE49-F238E27FC236}">
                <a16:creationId xmlns:a16="http://schemas.microsoft.com/office/drawing/2014/main" id="{77DD7E60-BDAF-AA4C-BEB2-260A88F12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BB3CA1F-7001-684D-95F2-720417B7E02C}" type="slidenum">
              <a:rPr lang="it-IT" altLang="it-IT" sz="1400" smtClean="0"/>
              <a:pPr>
                <a:spcBef>
                  <a:spcPct val="0"/>
                </a:spcBef>
                <a:buFontTx/>
                <a:buNone/>
              </a:pPr>
              <a:t>19</a:t>
            </a:fld>
            <a:endParaRPr lang="it-IT" altLang="it-IT" sz="1400"/>
          </a:p>
        </p:txBody>
      </p:sp>
      <p:sp>
        <p:nvSpPr>
          <p:cNvPr id="32770" name="Footer Placeholder 5">
            <a:extLst>
              <a:ext uri="{FF2B5EF4-FFF2-40B4-BE49-F238E27FC236}">
                <a16:creationId xmlns:a16="http://schemas.microsoft.com/office/drawing/2014/main" id="{6362E812-05B9-5D45-AC20-6A0F98D001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-228600" y="6381750"/>
            <a:ext cx="3276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/>
              <a:t>Daniela Valenti, 2020</a:t>
            </a:r>
          </a:p>
        </p:txBody>
      </p:sp>
      <p:sp>
        <p:nvSpPr>
          <p:cNvPr id="32771" name="Title 5">
            <a:extLst>
              <a:ext uri="{FF2B5EF4-FFF2-40B4-BE49-F238E27FC236}">
                <a16:creationId xmlns:a16="http://schemas.microsoft.com/office/drawing/2014/main" id="{7B16F14E-133B-5346-8DC2-E8398915D3CC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228600"/>
            <a:ext cx="7162800" cy="762000"/>
          </a:xfrm>
        </p:spPr>
        <p:txBody>
          <a:bodyPr anchor="t"/>
          <a:lstStyle/>
          <a:p>
            <a:r>
              <a:rPr lang="it-IT" altLang="it-IT" sz="4000" b="1">
                <a:solidFill>
                  <a:srgbClr val="FF0000"/>
                </a:solidFill>
                <a:latin typeface="Arial Narrow" panose="020B0604020202020204" pitchFamily="34" charset="0"/>
              </a:rPr>
              <a:t>Curve algebriche</a:t>
            </a:r>
          </a:p>
        </p:txBody>
      </p:sp>
      <p:sp>
        <p:nvSpPr>
          <p:cNvPr id="32772" name="TextBox 16">
            <a:extLst>
              <a:ext uri="{FF2B5EF4-FFF2-40B4-BE49-F238E27FC236}">
                <a16:creationId xmlns:a16="http://schemas.microsoft.com/office/drawing/2014/main" id="{3C01F8E8-7DE8-8D4A-ADDD-1B7DA22309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838200"/>
            <a:ext cx="8458200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800" b="1">
                <a:latin typeface="Arial Narrow" panose="020B0604020202020204" pitchFamily="34" charset="0"/>
              </a:rPr>
              <a:t>Osserviamo le formule ottenute ‘con occhio matematico’: ci ricordano analoghi polinomi già incontrati per descrivere curve. Ecco qualche esempio.</a:t>
            </a:r>
          </a:p>
        </p:txBody>
      </p:sp>
      <p:pic>
        <p:nvPicPr>
          <p:cNvPr id="32773" name="Picture 18" descr="Schermata 2016-03-30 alle 17.31.21.png">
            <a:extLst>
              <a:ext uri="{FF2B5EF4-FFF2-40B4-BE49-F238E27FC236}">
                <a16:creationId xmlns:a16="http://schemas.microsoft.com/office/drawing/2014/main" id="{915A5C96-703F-9B4D-A228-D793733C36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2514600"/>
            <a:ext cx="2771775" cy="2543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4" name="Picture 19" descr="Schermata 2016-03-30 alle 17.31.05.png">
            <a:extLst>
              <a:ext uri="{FF2B5EF4-FFF2-40B4-BE49-F238E27FC236}">
                <a16:creationId xmlns:a16="http://schemas.microsoft.com/office/drawing/2014/main" id="{58C5A4E7-F98F-7E41-ABDE-ECFCF4F645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" y="2209800"/>
            <a:ext cx="2895600" cy="354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5" name="Picture 20" descr="Schermata 2016-03-30 alle 17.34.50.png">
            <a:extLst>
              <a:ext uri="{FF2B5EF4-FFF2-40B4-BE49-F238E27FC236}">
                <a16:creationId xmlns:a16="http://schemas.microsoft.com/office/drawing/2014/main" id="{1F55C7D9-12EF-7844-B491-90DE4D773E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3300" y="2590800"/>
            <a:ext cx="2667000" cy="255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6" name="Picture 21" descr="Schermata 2016-03-30 alle 17.46.14.png">
            <a:extLst>
              <a:ext uri="{FF2B5EF4-FFF2-40B4-BE49-F238E27FC236}">
                <a16:creationId xmlns:a16="http://schemas.microsoft.com/office/drawing/2014/main" id="{E36A0640-6B20-0346-9290-25FEFFDE4F8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33"/>
          <a:stretch>
            <a:fillRect/>
          </a:stretch>
        </p:blipFill>
        <p:spPr bwMode="auto">
          <a:xfrm>
            <a:off x="6438900" y="2895600"/>
            <a:ext cx="2705100" cy="185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7" name="Picture 22" descr="Schermata 2016-03-30 alle 17.46.36.png">
            <a:extLst>
              <a:ext uri="{FF2B5EF4-FFF2-40B4-BE49-F238E27FC236}">
                <a16:creationId xmlns:a16="http://schemas.microsoft.com/office/drawing/2014/main" id="{02CC0E8B-7C3C-BE40-96BF-FB15ABC1908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2238" y="2514600"/>
            <a:ext cx="26336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8" name="Picture 23" descr="Schermata 2016-03-30 alle 17.35.50.png">
            <a:extLst>
              <a:ext uri="{FF2B5EF4-FFF2-40B4-BE49-F238E27FC236}">
                <a16:creationId xmlns:a16="http://schemas.microsoft.com/office/drawing/2014/main" id="{5270432E-69AD-DF41-9409-6DAA5F54523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9500" y="2209800"/>
            <a:ext cx="2590800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9" name="TextBox 24">
            <a:extLst>
              <a:ext uri="{FF2B5EF4-FFF2-40B4-BE49-F238E27FC236}">
                <a16:creationId xmlns:a16="http://schemas.microsoft.com/office/drawing/2014/main" id="{16190C9F-B9AF-184E-B3D5-C9088EA1EA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5029200"/>
            <a:ext cx="6934200" cy="1384300"/>
          </a:xfrm>
          <a:prstGeom prst="rect">
            <a:avLst/>
          </a:prstGeom>
          <a:solidFill>
            <a:srgbClr val="FFF8EB"/>
          </a:solidFill>
          <a:ln w="25400">
            <a:solidFill>
              <a:srgbClr val="0000F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2800" b="1">
                <a:solidFill>
                  <a:srgbClr val="0000FF"/>
                </a:solidFill>
                <a:latin typeface="Arial Narrow" panose="020B0604020202020204" pitchFamily="34" charset="0"/>
              </a:rPr>
              <a:t>CURVE ALGEBRICHE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2800" b="1">
                <a:latin typeface="Arial Narrow" panose="020B0604020202020204" pitchFamily="34" charset="0"/>
              </a:rPr>
              <a:t>Curve che hanno come equazione un polinomio nelle variabili </a:t>
            </a:r>
            <a:r>
              <a:rPr lang="it-IT" altLang="it-IT" sz="2800" b="1" i="1">
                <a:latin typeface="Arial Narrow" panose="020B0604020202020204" pitchFamily="34" charset="0"/>
              </a:rPr>
              <a:t>x</a:t>
            </a:r>
            <a:r>
              <a:rPr lang="it-IT" altLang="it-IT" sz="2800" b="1">
                <a:latin typeface="Arial Narrow" panose="020B0604020202020204" pitchFamily="34" charset="0"/>
              </a:rPr>
              <a:t> e y uguagliato a 0.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Slide Number Placeholder 5">
            <a:extLst>
              <a:ext uri="{FF2B5EF4-FFF2-40B4-BE49-F238E27FC236}">
                <a16:creationId xmlns:a16="http://schemas.microsoft.com/office/drawing/2014/main" id="{F399B886-D6A4-4F4F-A445-782EE53D42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81750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82AEF4E-4BF0-CB4C-92A7-4D49E27520F8}" type="slidenum">
              <a:rPr lang="it-IT" altLang="it-IT" sz="1400" smtClean="0"/>
              <a:pPr>
                <a:spcBef>
                  <a:spcPct val="0"/>
                </a:spcBef>
                <a:buFontTx/>
                <a:buNone/>
              </a:pPr>
              <a:t>20</a:t>
            </a:fld>
            <a:endParaRPr lang="it-IT" altLang="it-IT" sz="1400"/>
          </a:p>
        </p:txBody>
      </p:sp>
      <p:sp>
        <p:nvSpPr>
          <p:cNvPr id="33794" name="Footer Placeholder 5">
            <a:extLst>
              <a:ext uri="{FF2B5EF4-FFF2-40B4-BE49-F238E27FC236}">
                <a16:creationId xmlns:a16="http://schemas.microsoft.com/office/drawing/2014/main" id="{63A9F406-E9AC-C54B-ADA1-F697C72145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81750"/>
            <a:ext cx="3276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/>
              <a:t>Daniela Valenti, 2020</a:t>
            </a:r>
          </a:p>
        </p:txBody>
      </p:sp>
      <p:sp>
        <p:nvSpPr>
          <p:cNvPr id="33795" name="Title 5">
            <a:extLst>
              <a:ext uri="{FF2B5EF4-FFF2-40B4-BE49-F238E27FC236}">
                <a16:creationId xmlns:a16="http://schemas.microsoft.com/office/drawing/2014/main" id="{9118BBB1-E764-334A-8489-D5C7ADF7EAFB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762000" y="152400"/>
            <a:ext cx="7162800" cy="762000"/>
          </a:xfrm>
        </p:spPr>
        <p:txBody>
          <a:bodyPr anchor="t"/>
          <a:lstStyle/>
          <a:p>
            <a:r>
              <a:rPr lang="it-IT" altLang="it-IT" sz="4000" b="1">
                <a:solidFill>
                  <a:srgbClr val="FF0000"/>
                </a:solidFill>
                <a:latin typeface="Arial Narrow" panose="020B0604020202020204" pitchFamily="34" charset="0"/>
              </a:rPr>
              <a:t>Curve algebriche e funzioni</a:t>
            </a:r>
          </a:p>
        </p:txBody>
      </p:sp>
      <p:sp>
        <p:nvSpPr>
          <p:cNvPr id="33796" name="TextBox 16">
            <a:extLst>
              <a:ext uri="{FF2B5EF4-FFF2-40B4-BE49-F238E27FC236}">
                <a16:creationId xmlns:a16="http://schemas.microsoft.com/office/drawing/2014/main" id="{6E1A2A71-1E77-B043-9BB6-AF75F14A70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685800"/>
            <a:ext cx="84582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800" b="1">
                <a:latin typeface="Arial Narrow" panose="020B0604020202020204" pitchFamily="34" charset="0"/>
              </a:rPr>
              <a:t>Tutte le curve algebriche sono il grafico di una sola funzione? Rivediamo gli esempi per trovare la risposta.</a:t>
            </a:r>
          </a:p>
        </p:txBody>
      </p:sp>
      <p:pic>
        <p:nvPicPr>
          <p:cNvPr id="33797" name="Picture 12" descr="Schermata 2016-03-30 alle 17.46.14.png">
            <a:extLst>
              <a:ext uri="{FF2B5EF4-FFF2-40B4-BE49-F238E27FC236}">
                <a16:creationId xmlns:a16="http://schemas.microsoft.com/office/drawing/2014/main" id="{7E0F2CBD-9112-B44B-A026-262B9833AF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33"/>
          <a:stretch>
            <a:fillRect/>
          </a:stretch>
        </p:blipFill>
        <p:spPr bwMode="auto">
          <a:xfrm>
            <a:off x="457200" y="1752600"/>
            <a:ext cx="2705100" cy="185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8" name="Picture 13" descr="Schermata 2016-03-31 alle 12.30.44.png">
            <a:extLst>
              <a:ext uri="{FF2B5EF4-FFF2-40B4-BE49-F238E27FC236}">
                <a16:creationId xmlns:a16="http://schemas.microsoft.com/office/drawing/2014/main" id="{932B9077-A1F5-E941-9614-DB1698ABF4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810000"/>
            <a:ext cx="2549525" cy="1425575"/>
          </a:xfrm>
          <a:prstGeom prst="rect">
            <a:avLst/>
          </a:prstGeom>
          <a:solidFill>
            <a:srgbClr val="FFF8EB"/>
          </a:solidFill>
          <a:ln w="19050">
            <a:solidFill>
              <a:srgbClr val="008000"/>
            </a:solidFill>
            <a:miter lim="800000"/>
            <a:headEnd/>
            <a:tailEnd/>
          </a:ln>
        </p:spPr>
      </p:pic>
      <p:sp>
        <p:nvSpPr>
          <p:cNvPr id="33799" name="TextBox 14">
            <a:extLst>
              <a:ext uri="{FF2B5EF4-FFF2-40B4-BE49-F238E27FC236}">
                <a16:creationId xmlns:a16="http://schemas.microsoft.com/office/drawing/2014/main" id="{635F8421-0801-5941-9079-0EEBAFED5E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5630863"/>
            <a:ext cx="1828800" cy="461962"/>
          </a:xfrm>
          <a:prstGeom prst="rect">
            <a:avLst/>
          </a:prstGeom>
          <a:solidFill>
            <a:srgbClr val="FFF8EB"/>
          </a:solidFill>
          <a:ln w="25400">
            <a:solidFill>
              <a:srgbClr val="008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>
                <a:latin typeface="Arial Narrow" panose="020B0604020202020204" pitchFamily="34" charset="0"/>
              </a:rPr>
              <a:t>Una funzione</a:t>
            </a:r>
          </a:p>
        </p:txBody>
      </p:sp>
      <p:pic>
        <p:nvPicPr>
          <p:cNvPr id="33800" name="Picture 10" descr="Schermata 2016-04-06 alle 11.08.28.png">
            <a:extLst>
              <a:ext uri="{FF2B5EF4-FFF2-40B4-BE49-F238E27FC236}">
                <a16:creationId xmlns:a16="http://schemas.microsoft.com/office/drawing/2014/main" id="{4AAA8A54-7D23-D94F-8A51-431C7B68B4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1752600"/>
            <a:ext cx="2605088" cy="2622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01" name="Picture 12" descr="Schermata 2016-04-06 alle 11.18.01.png">
            <a:extLst>
              <a:ext uri="{FF2B5EF4-FFF2-40B4-BE49-F238E27FC236}">
                <a16:creationId xmlns:a16="http://schemas.microsoft.com/office/drawing/2014/main" id="{EF39C333-9195-5D41-A487-2ADAC8CDD2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4495800"/>
            <a:ext cx="2133600" cy="1295400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802" name="TextBox 14">
            <a:extLst>
              <a:ext uri="{FF2B5EF4-FFF2-40B4-BE49-F238E27FC236}">
                <a16:creationId xmlns:a16="http://schemas.microsoft.com/office/drawing/2014/main" id="{D8B9A26E-57C8-C54F-8A42-749E4B5EB3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0" y="5943600"/>
            <a:ext cx="1752600" cy="461963"/>
          </a:xfrm>
          <a:prstGeom prst="rect">
            <a:avLst/>
          </a:prstGeom>
          <a:solidFill>
            <a:srgbClr val="FFF8EB"/>
          </a:solidFill>
          <a:ln w="25400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>
                <a:latin typeface="Arial Narrow" panose="020B0604020202020204" pitchFamily="34" charset="0"/>
              </a:rPr>
              <a:t>Due funzioni</a:t>
            </a:r>
          </a:p>
        </p:txBody>
      </p:sp>
      <p:pic>
        <p:nvPicPr>
          <p:cNvPr id="33803" name="Picture 14" descr="Schermata 2016-04-06 alle 11.23.19.png">
            <a:extLst>
              <a:ext uri="{FF2B5EF4-FFF2-40B4-BE49-F238E27FC236}">
                <a16:creationId xmlns:a16="http://schemas.microsoft.com/office/drawing/2014/main" id="{4BCAF473-4662-544B-B46B-6033997724C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828800"/>
            <a:ext cx="2854325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04" name="Picture 15" descr="Schermata 2016-04-06 alle 11.26.11.png">
            <a:extLst>
              <a:ext uri="{FF2B5EF4-FFF2-40B4-BE49-F238E27FC236}">
                <a16:creationId xmlns:a16="http://schemas.microsoft.com/office/drawing/2014/main" id="{8B96BE2B-2439-A541-8AC0-980C45C988D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4495800"/>
            <a:ext cx="2819400" cy="1306513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805" name="TextBox 14">
            <a:extLst>
              <a:ext uri="{FF2B5EF4-FFF2-40B4-BE49-F238E27FC236}">
                <a16:creationId xmlns:a16="http://schemas.microsoft.com/office/drawing/2014/main" id="{114ADBD5-09F3-C641-97F1-2251751D3D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5943600"/>
            <a:ext cx="1752600" cy="461963"/>
          </a:xfrm>
          <a:prstGeom prst="rect">
            <a:avLst/>
          </a:prstGeom>
          <a:solidFill>
            <a:srgbClr val="FFF8EB"/>
          </a:solidFill>
          <a:ln w="25400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>
                <a:latin typeface="Arial Narrow" panose="020B0604020202020204" pitchFamily="34" charset="0"/>
              </a:rPr>
              <a:t>Due funzioni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Slide Number Placeholder 5">
            <a:extLst>
              <a:ext uri="{FF2B5EF4-FFF2-40B4-BE49-F238E27FC236}">
                <a16:creationId xmlns:a16="http://schemas.microsoft.com/office/drawing/2014/main" id="{C0000488-83D8-C94E-A369-35D4DA8512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81750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60B1512-C861-A742-B2D0-17E1C748C4E9}" type="slidenum">
              <a:rPr lang="it-IT" altLang="it-IT" sz="1400" smtClean="0"/>
              <a:pPr>
                <a:spcBef>
                  <a:spcPct val="0"/>
                </a:spcBef>
                <a:buFontTx/>
                <a:buNone/>
              </a:pPr>
              <a:t>21</a:t>
            </a:fld>
            <a:endParaRPr lang="it-IT" altLang="it-IT" sz="1400"/>
          </a:p>
        </p:txBody>
      </p:sp>
      <p:sp>
        <p:nvSpPr>
          <p:cNvPr id="34818" name="Footer Placeholder 5">
            <a:extLst>
              <a:ext uri="{FF2B5EF4-FFF2-40B4-BE49-F238E27FC236}">
                <a16:creationId xmlns:a16="http://schemas.microsoft.com/office/drawing/2014/main" id="{ABC8DC3B-AA13-9B48-9216-757579BB9B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81750"/>
            <a:ext cx="3276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/>
              <a:t>Daniela Valenti, 2020</a:t>
            </a:r>
          </a:p>
        </p:txBody>
      </p:sp>
      <p:sp>
        <p:nvSpPr>
          <p:cNvPr id="34819" name="Title 5">
            <a:extLst>
              <a:ext uri="{FF2B5EF4-FFF2-40B4-BE49-F238E27FC236}">
                <a16:creationId xmlns:a16="http://schemas.microsoft.com/office/drawing/2014/main" id="{D94DB693-E12D-5B4B-8515-DB63AF01B60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04800" y="0"/>
            <a:ext cx="8686800" cy="762000"/>
          </a:xfrm>
        </p:spPr>
        <p:txBody>
          <a:bodyPr anchor="t"/>
          <a:lstStyle/>
          <a:p>
            <a:r>
              <a:rPr lang="it-IT" altLang="it-IT" sz="4000" b="1">
                <a:solidFill>
                  <a:srgbClr val="FF0000"/>
                </a:solidFill>
                <a:latin typeface="Arial Narrow" panose="020B0604020202020204" pitchFamily="34" charset="0"/>
              </a:rPr>
              <a:t>Classificare curve e funzioni algebriche</a:t>
            </a:r>
          </a:p>
        </p:txBody>
      </p:sp>
      <p:pic>
        <p:nvPicPr>
          <p:cNvPr id="34820" name="Picture 19" descr="Schermata 2016-04-07 alle 11.17.16.png">
            <a:extLst>
              <a:ext uri="{FF2B5EF4-FFF2-40B4-BE49-F238E27FC236}">
                <a16:creationId xmlns:a16="http://schemas.microsoft.com/office/drawing/2014/main" id="{1210D1F7-242B-7B44-A2E9-8C5BFEED36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066800"/>
            <a:ext cx="8207375" cy="4724400"/>
          </a:xfrm>
          <a:prstGeom prst="rect">
            <a:avLst/>
          </a:prstGeom>
          <a:noFill/>
          <a:ln w="38100">
            <a:solidFill>
              <a:srgbClr val="FFE50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Slide Number Placeholder 5">
            <a:extLst>
              <a:ext uri="{FF2B5EF4-FFF2-40B4-BE49-F238E27FC236}">
                <a16:creationId xmlns:a16="http://schemas.microsoft.com/office/drawing/2014/main" id="{45D3FC24-2891-2747-BDD0-CF2C0104B0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81750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0BA031E-B155-0E46-8A19-00E49C99B651}" type="slidenum">
              <a:rPr lang="it-IT" altLang="it-IT" sz="1400" smtClean="0"/>
              <a:pPr>
                <a:spcBef>
                  <a:spcPct val="0"/>
                </a:spcBef>
                <a:buFontTx/>
                <a:buNone/>
              </a:pPr>
              <a:t>22</a:t>
            </a:fld>
            <a:endParaRPr lang="it-IT" altLang="it-IT" sz="1400"/>
          </a:p>
        </p:txBody>
      </p:sp>
      <p:sp>
        <p:nvSpPr>
          <p:cNvPr id="35842" name="Footer Placeholder 5">
            <a:extLst>
              <a:ext uri="{FF2B5EF4-FFF2-40B4-BE49-F238E27FC236}">
                <a16:creationId xmlns:a16="http://schemas.microsoft.com/office/drawing/2014/main" id="{37FA75B2-F7DD-6B4D-99B4-2EA8F493C4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81750"/>
            <a:ext cx="3276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/>
              <a:t>Daniela Valenti, 2020</a:t>
            </a:r>
          </a:p>
        </p:txBody>
      </p:sp>
      <p:sp>
        <p:nvSpPr>
          <p:cNvPr id="35843" name="Title 5">
            <a:extLst>
              <a:ext uri="{FF2B5EF4-FFF2-40B4-BE49-F238E27FC236}">
                <a16:creationId xmlns:a16="http://schemas.microsoft.com/office/drawing/2014/main" id="{E1D6D967-6FAF-0447-AD9E-804C89436F27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04800" y="0"/>
            <a:ext cx="8686800" cy="762000"/>
          </a:xfrm>
        </p:spPr>
        <p:txBody>
          <a:bodyPr anchor="t"/>
          <a:lstStyle/>
          <a:p>
            <a:r>
              <a:rPr lang="it-IT" altLang="it-IT" sz="4000" b="1">
                <a:solidFill>
                  <a:srgbClr val="FF0000"/>
                </a:solidFill>
                <a:latin typeface="Arial Narrow" panose="020B0604020202020204" pitchFamily="34" charset="0"/>
              </a:rPr>
              <a:t>Grado di una funzione</a:t>
            </a:r>
          </a:p>
        </p:txBody>
      </p:sp>
      <p:sp>
        <p:nvSpPr>
          <p:cNvPr id="35844" name="TextBox 6">
            <a:extLst>
              <a:ext uri="{FF2B5EF4-FFF2-40B4-BE49-F238E27FC236}">
                <a16:creationId xmlns:a16="http://schemas.microsoft.com/office/drawing/2014/main" id="{CB623850-AF17-6841-90FD-DBFE7387C1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685800"/>
            <a:ext cx="7543800" cy="1816100"/>
          </a:xfrm>
          <a:prstGeom prst="rect">
            <a:avLst/>
          </a:prstGeom>
          <a:solidFill>
            <a:srgbClr val="EFEEE5"/>
          </a:solidFill>
          <a:ln w="25400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800" b="1">
                <a:latin typeface="Arial Narrow" panose="020B0604020202020204" pitchFamily="34" charset="0"/>
              </a:rPr>
              <a:t>È importante ricordare che posso valutare il grado solo di un polinomio. Perciò, posso determinare il grado di una funzione algebrica solo se la scrivo sotto forma di un polinomio uguagliato a 0.  </a:t>
            </a:r>
          </a:p>
        </p:txBody>
      </p:sp>
      <p:sp>
        <p:nvSpPr>
          <p:cNvPr id="35845" name="TextBox 8">
            <a:extLst>
              <a:ext uri="{FF2B5EF4-FFF2-40B4-BE49-F238E27FC236}">
                <a16:creationId xmlns:a16="http://schemas.microsoft.com/office/drawing/2014/main" id="{72291657-36F4-564B-AD6E-AECCDB31CE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1400" y="2514600"/>
            <a:ext cx="1371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>
                <a:solidFill>
                  <a:srgbClr val="0000FF"/>
                </a:solidFill>
              </a:rPr>
              <a:t>ESEMPI</a:t>
            </a:r>
          </a:p>
        </p:txBody>
      </p:sp>
      <p:pic>
        <p:nvPicPr>
          <p:cNvPr id="35846" name="Picture 9" descr="Schermata 2016-04-08 alle 16.51.06.png">
            <a:extLst>
              <a:ext uri="{FF2B5EF4-FFF2-40B4-BE49-F238E27FC236}">
                <a16:creationId xmlns:a16="http://schemas.microsoft.com/office/drawing/2014/main" id="{239FDFA5-5418-5A43-AC3F-961422644A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3048000"/>
            <a:ext cx="6477000" cy="333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Slide Number Placeholder 5">
            <a:extLst>
              <a:ext uri="{FF2B5EF4-FFF2-40B4-BE49-F238E27FC236}">
                <a16:creationId xmlns:a16="http://schemas.microsoft.com/office/drawing/2014/main" id="{B98353F4-3416-654C-9034-8CFC6414F0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81750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44E6552-C9F5-A242-98EB-1FB82B99E09E}" type="slidenum">
              <a:rPr lang="it-IT" altLang="it-IT" sz="1400" smtClean="0"/>
              <a:pPr>
                <a:spcBef>
                  <a:spcPct val="0"/>
                </a:spcBef>
                <a:buFontTx/>
                <a:buNone/>
              </a:pPr>
              <a:t>23</a:t>
            </a:fld>
            <a:endParaRPr lang="it-IT" altLang="it-IT" sz="1400"/>
          </a:p>
        </p:txBody>
      </p:sp>
      <p:sp>
        <p:nvSpPr>
          <p:cNvPr id="36866" name="Footer Placeholder 5">
            <a:extLst>
              <a:ext uri="{FF2B5EF4-FFF2-40B4-BE49-F238E27FC236}">
                <a16:creationId xmlns:a16="http://schemas.microsoft.com/office/drawing/2014/main" id="{70FEBA86-0647-5C47-AAFA-FAE2C6ECE7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81750"/>
            <a:ext cx="3276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/>
              <a:t>Daniela Valenti, 2020</a:t>
            </a:r>
          </a:p>
        </p:txBody>
      </p:sp>
      <p:sp>
        <p:nvSpPr>
          <p:cNvPr id="36867" name="Title 5">
            <a:extLst>
              <a:ext uri="{FF2B5EF4-FFF2-40B4-BE49-F238E27FC236}">
                <a16:creationId xmlns:a16="http://schemas.microsoft.com/office/drawing/2014/main" id="{1A2799F9-9C3C-F24D-B408-86694C9B32C7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04800" y="0"/>
            <a:ext cx="8686800" cy="762000"/>
          </a:xfrm>
        </p:spPr>
        <p:txBody>
          <a:bodyPr anchor="t"/>
          <a:lstStyle/>
          <a:p>
            <a:r>
              <a:rPr lang="it-IT" altLang="it-IT" sz="4000" b="1">
                <a:solidFill>
                  <a:srgbClr val="FF0000"/>
                </a:solidFill>
                <a:latin typeface="Arial Narrow" panose="020B0604020202020204" pitchFamily="34" charset="0"/>
              </a:rPr>
              <a:t>Funzioni algebriche o trascendenti</a:t>
            </a:r>
          </a:p>
        </p:txBody>
      </p:sp>
      <p:sp>
        <p:nvSpPr>
          <p:cNvPr id="36868" name="TextBox 5">
            <a:extLst>
              <a:ext uri="{FF2B5EF4-FFF2-40B4-BE49-F238E27FC236}">
                <a16:creationId xmlns:a16="http://schemas.microsoft.com/office/drawing/2014/main" id="{89296731-6C9F-D84B-B211-E669B68456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914400"/>
            <a:ext cx="8077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/>
              <a:t>Osservo la scrittura delle funzioni algebriche</a:t>
            </a:r>
          </a:p>
        </p:txBody>
      </p:sp>
      <p:pic>
        <p:nvPicPr>
          <p:cNvPr id="36869" name="Picture 7" descr="Funz_ageb.jpg">
            <a:extLst>
              <a:ext uri="{FF2B5EF4-FFF2-40B4-BE49-F238E27FC236}">
                <a16:creationId xmlns:a16="http://schemas.microsoft.com/office/drawing/2014/main" id="{C0CF0A79-DAB8-BC45-8B82-B48446DE0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447800"/>
            <a:ext cx="67818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70" name="TextBox 8">
            <a:extLst>
              <a:ext uri="{FF2B5EF4-FFF2-40B4-BE49-F238E27FC236}">
                <a16:creationId xmlns:a16="http://schemas.microsoft.com/office/drawing/2014/main" id="{5E6CEDF4-EDE9-4143-A139-A1326E5069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438400"/>
            <a:ext cx="7924800" cy="1938338"/>
          </a:xfrm>
          <a:prstGeom prst="rect">
            <a:avLst/>
          </a:prstGeom>
          <a:solidFill>
            <a:schemeClr val="bg1"/>
          </a:solidFill>
          <a:ln w="25400">
            <a:solidFill>
              <a:srgbClr val="0000F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2400" b="1">
                <a:solidFill>
                  <a:srgbClr val="0000FF"/>
                </a:solidFill>
              </a:rPr>
              <a:t>In tutte le funzioni </a:t>
            </a:r>
            <a:r>
              <a:rPr lang="it-IT" altLang="it-IT" sz="2400" b="1" i="1">
                <a:solidFill>
                  <a:srgbClr val="0000FF"/>
                </a:solidFill>
              </a:rPr>
              <a:t>algebriche</a:t>
            </a:r>
            <a:r>
              <a:rPr lang="it-IT" altLang="it-IT" sz="2400" b="1">
                <a:solidFill>
                  <a:srgbClr val="0000FF"/>
                </a:solidFill>
              </a:rPr>
              <a:t> trovo lo stesso procedimento per ottenere y a partire da x.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/>
              <a:t>Opero su </a:t>
            </a:r>
            <a:r>
              <a:rPr lang="it-IT" altLang="it-IT" sz="2400" b="1" i="1"/>
              <a:t>x</a:t>
            </a:r>
            <a:r>
              <a:rPr lang="it-IT" altLang="it-IT" sz="2400" b="1"/>
              <a:t> solo con le </a:t>
            </a:r>
            <a:r>
              <a:rPr lang="it-IT" altLang="it-IT" sz="2400" b="1" i="1"/>
              <a:t>operazioni algebriche </a:t>
            </a:r>
            <a:r>
              <a:rPr lang="it-IT" altLang="it-IT" sz="2400" b="1"/>
              <a:t>e cioè: addizione e sottrazione, moltiplicazione e divisione, elevazione a potenza ed estrazione di radice</a:t>
            </a:r>
          </a:p>
        </p:txBody>
      </p:sp>
      <p:sp>
        <p:nvSpPr>
          <p:cNvPr id="36871" name="TextBox 10">
            <a:extLst>
              <a:ext uri="{FF2B5EF4-FFF2-40B4-BE49-F238E27FC236}">
                <a16:creationId xmlns:a16="http://schemas.microsoft.com/office/drawing/2014/main" id="{69E9A41B-BCEF-3F47-8022-10A07B8476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4572000"/>
            <a:ext cx="8153400" cy="1570038"/>
          </a:xfrm>
          <a:prstGeom prst="rect">
            <a:avLst/>
          </a:prstGeom>
          <a:solidFill>
            <a:srgbClr val="EFEFDE"/>
          </a:solidFill>
          <a:ln w="25400">
            <a:solidFill>
              <a:srgbClr val="FFE50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>
                <a:solidFill>
                  <a:srgbClr val="0000FF"/>
                </a:solidFill>
              </a:rPr>
              <a:t>Funzione </a:t>
            </a:r>
            <a:r>
              <a:rPr lang="it-IT" altLang="it-IT" sz="2400" b="1" i="1">
                <a:solidFill>
                  <a:srgbClr val="0000FF"/>
                </a:solidFill>
              </a:rPr>
              <a:t>trascendente</a:t>
            </a:r>
            <a:r>
              <a:rPr lang="it-IT" altLang="it-IT" sz="2400" b="1">
                <a:solidFill>
                  <a:srgbClr val="0000FF"/>
                </a:solidFill>
              </a:rPr>
              <a:t> è una funzione NON algebrica: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/>
              <a:t>per ottenere y opero su x con un procedimento che ‘trascende’ (cioè va oltre) le operazioni algebriche.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>
                <a:solidFill>
                  <a:srgbClr val="008000"/>
                </a:solidFill>
              </a:rPr>
              <a:t>Curva </a:t>
            </a:r>
            <a:r>
              <a:rPr lang="it-IT" altLang="it-IT" sz="2400" b="1" i="1">
                <a:solidFill>
                  <a:srgbClr val="008000"/>
                </a:solidFill>
              </a:rPr>
              <a:t>trascendente</a:t>
            </a:r>
            <a:r>
              <a:rPr lang="it-IT" altLang="it-IT" sz="2400" b="1">
                <a:solidFill>
                  <a:srgbClr val="008000"/>
                </a:solidFill>
              </a:rPr>
              <a:t> è una curva NON algebrica.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Slide Number Placeholder 5">
            <a:extLst>
              <a:ext uri="{FF2B5EF4-FFF2-40B4-BE49-F238E27FC236}">
                <a16:creationId xmlns:a16="http://schemas.microsoft.com/office/drawing/2014/main" id="{84D8464C-7012-8A43-8DC5-5CC3E26FFC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81750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1CE8CF6-BAC9-FB45-B78E-7E79C3F71FF5}" type="slidenum">
              <a:rPr lang="it-IT" altLang="it-IT" sz="1400" smtClean="0"/>
              <a:pPr>
                <a:spcBef>
                  <a:spcPct val="0"/>
                </a:spcBef>
                <a:buFontTx/>
                <a:buNone/>
              </a:pPr>
              <a:t>24</a:t>
            </a:fld>
            <a:endParaRPr lang="it-IT" altLang="it-IT" sz="1400"/>
          </a:p>
        </p:txBody>
      </p:sp>
      <p:sp>
        <p:nvSpPr>
          <p:cNvPr id="37890" name="Footer Placeholder 5">
            <a:extLst>
              <a:ext uri="{FF2B5EF4-FFF2-40B4-BE49-F238E27FC236}">
                <a16:creationId xmlns:a16="http://schemas.microsoft.com/office/drawing/2014/main" id="{C983F746-8015-6245-A526-94E72E4D1D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81750"/>
            <a:ext cx="3276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/>
              <a:t>Daniela Valenti, 2020</a:t>
            </a:r>
          </a:p>
        </p:txBody>
      </p:sp>
      <p:sp>
        <p:nvSpPr>
          <p:cNvPr id="37891" name="Title 5">
            <a:extLst>
              <a:ext uri="{FF2B5EF4-FFF2-40B4-BE49-F238E27FC236}">
                <a16:creationId xmlns:a16="http://schemas.microsoft.com/office/drawing/2014/main" id="{4B68DBEB-BF35-6A47-BBCC-BD83AFAA5ADC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04800" y="0"/>
            <a:ext cx="8686800" cy="762000"/>
          </a:xfrm>
        </p:spPr>
        <p:txBody>
          <a:bodyPr anchor="t"/>
          <a:lstStyle/>
          <a:p>
            <a:r>
              <a:rPr lang="it-IT" altLang="it-IT" sz="4000" b="1">
                <a:solidFill>
                  <a:srgbClr val="FF0000"/>
                </a:solidFill>
                <a:latin typeface="Arial Narrow" panose="020B0604020202020204" pitchFamily="34" charset="0"/>
              </a:rPr>
              <a:t>Funzioni trascendenti elementari</a:t>
            </a:r>
          </a:p>
        </p:txBody>
      </p:sp>
      <p:pic>
        <p:nvPicPr>
          <p:cNvPr id="10" name="Picture 9" descr="Schermata 2016-03-27 alle 09.57.00.png">
            <a:extLst>
              <a:ext uri="{FF2B5EF4-FFF2-40B4-BE49-F238E27FC236}">
                <a16:creationId xmlns:a16="http://schemas.microsoft.com/office/drawing/2014/main" id="{2C9FEA8C-A33D-4242-B3C4-90481665D8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762000"/>
            <a:ext cx="4214813" cy="1790700"/>
          </a:xfrm>
          <a:prstGeom prst="rect">
            <a:avLst/>
          </a:prstGeom>
          <a:ln w="25400"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37893" name="TextBox 12">
            <a:extLst>
              <a:ext uri="{FF2B5EF4-FFF2-40B4-BE49-F238E27FC236}">
                <a16:creationId xmlns:a16="http://schemas.microsoft.com/office/drawing/2014/main" id="{41268FC6-3112-C141-9E47-1BE7B58E37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5410200"/>
            <a:ext cx="7924800" cy="8302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/>
              <a:t>E tutte le funzioni che si ottengono da queste con le operazioni algebriche o la composizione di funzioni</a:t>
            </a:r>
          </a:p>
        </p:txBody>
      </p:sp>
      <p:sp>
        <p:nvSpPr>
          <p:cNvPr id="37894" name="TextBox 13">
            <a:extLst>
              <a:ext uri="{FF2B5EF4-FFF2-40B4-BE49-F238E27FC236}">
                <a16:creationId xmlns:a16="http://schemas.microsoft.com/office/drawing/2014/main" id="{D1F41ADD-AF35-4C4C-B183-A909569D8B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514600"/>
            <a:ext cx="2133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>
                <a:solidFill>
                  <a:srgbClr val="0000FF"/>
                </a:solidFill>
                <a:latin typeface="Arial Narrow" panose="020B0604020202020204" pitchFamily="34" charset="0"/>
              </a:rPr>
              <a:t>E la sua inversa</a:t>
            </a:r>
          </a:p>
        </p:txBody>
      </p:sp>
      <p:sp>
        <p:nvSpPr>
          <p:cNvPr id="37895" name="TextBox 14">
            <a:extLst>
              <a:ext uri="{FF2B5EF4-FFF2-40B4-BE49-F238E27FC236}">
                <a16:creationId xmlns:a16="http://schemas.microsoft.com/office/drawing/2014/main" id="{65F0C91B-0A49-774F-B605-AF93EF5195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3600" y="2895600"/>
            <a:ext cx="2133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>
                <a:solidFill>
                  <a:srgbClr val="0000FF"/>
                </a:solidFill>
                <a:latin typeface="Arial Narrow" panose="020B0604020202020204" pitchFamily="34" charset="0"/>
              </a:rPr>
              <a:t>E la sua inversa</a:t>
            </a:r>
          </a:p>
        </p:txBody>
      </p:sp>
      <p:pic>
        <p:nvPicPr>
          <p:cNvPr id="37896" name="Picture 16" descr="Schermata 2016-04-07 alle 12.23.41.png">
            <a:extLst>
              <a:ext uri="{FF2B5EF4-FFF2-40B4-BE49-F238E27FC236}">
                <a16:creationId xmlns:a16="http://schemas.microsoft.com/office/drawing/2014/main" id="{9BAFD949-840F-FB4C-925A-1B4EAF7794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762000"/>
            <a:ext cx="2427288" cy="2090738"/>
          </a:xfrm>
          <a:prstGeom prst="rect">
            <a:avLst/>
          </a:prstGeom>
          <a:noFill/>
          <a:ln w="2540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897" name="Picture 17" descr="Schermata 2016-04-07 alle 12.26.56.png">
            <a:extLst>
              <a:ext uri="{FF2B5EF4-FFF2-40B4-BE49-F238E27FC236}">
                <a16:creationId xmlns:a16="http://schemas.microsoft.com/office/drawing/2014/main" id="{942085AD-AFC1-E743-BFBA-7797E31346F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3352800"/>
            <a:ext cx="2338388" cy="1595438"/>
          </a:xfrm>
          <a:prstGeom prst="rect">
            <a:avLst/>
          </a:prstGeom>
          <a:noFill/>
          <a:ln w="25400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898" name="Picture 18" descr="Schermata 2016-04-07 alle 12.31.16.png">
            <a:extLst>
              <a:ext uri="{FF2B5EF4-FFF2-40B4-BE49-F238E27FC236}">
                <a16:creationId xmlns:a16="http://schemas.microsoft.com/office/drawing/2014/main" id="{18D3E271-8BAF-E744-9526-1EA90E2DEBD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971800"/>
            <a:ext cx="2468563" cy="2286000"/>
          </a:xfrm>
          <a:prstGeom prst="rect">
            <a:avLst/>
          </a:prstGeom>
          <a:noFill/>
          <a:ln w="25400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Slide Number Placeholder 5">
            <a:extLst>
              <a:ext uri="{FF2B5EF4-FFF2-40B4-BE49-F238E27FC236}">
                <a16:creationId xmlns:a16="http://schemas.microsoft.com/office/drawing/2014/main" id="{4CC527F1-8A54-534E-B07F-2E2B624344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81750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622E1AE-FF9A-1B4F-A9C3-0D3683764851}" type="slidenum">
              <a:rPr lang="it-IT" altLang="it-IT" sz="1400" smtClean="0"/>
              <a:pPr>
                <a:spcBef>
                  <a:spcPct val="0"/>
                </a:spcBef>
                <a:buFontTx/>
                <a:buNone/>
              </a:pPr>
              <a:t>25</a:t>
            </a:fld>
            <a:endParaRPr lang="it-IT" altLang="it-IT" sz="1400"/>
          </a:p>
        </p:txBody>
      </p:sp>
      <p:sp>
        <p:nvSpPr>
          <p:cNvPr id="38914" name="Footer Placeholder 5">
            <a:extLst>
              <a:ext uri="{FF2B5EF4-FFF2-40B4-BE49-F238E27FC236}">
                <a16:creationId xmlns:a16="http://schemas.microsoft.com/office/drawing/2014/main" id="{C2DF6BC4-CC1B-BE45-9F6D-DC1CE73D74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81750"/>
            <a:ext cx="3276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/>
              <a:t>Daniela Valenti, 2020</a:t>
            </a:r>
          </a:p>
        </p:txBody>
      </p:sp>
      <p:sp>
        <p:nvSpPr>
          <p:cNvPr id="38915" name="Title 5">
            <a:extLst>
              <a:ext uri="{FF2B5EF4-FFF2-40B4-BE49-F238E27FC236}">
                <a16:creationId xmlns:a16="http://schemas.microsoft.com/office/drawing/2014/main" id="{C983A13B-0DD6-4E4C-B3B4-4F80832A5DE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04800" y="152400"/>
            <a:ext cx="8686800" cy="762000"/>
          </a:xfrm>
        </p:spPr>
        <p:txBody>
          <a:bodyPr anchor="t"/>
          <a:lstStyle/>
          <a:p>
            <a:r>
              <a:rPr lang="it-IT" altLang="it-IT" sz="4000" b="1">
                <a:solidFill>
                  <a:srgbClr val="FF0000"/>
                </a:solidFill>
                <a:latin typeface="Arial Narrow" panose="020B0604020202020204" pitchFamily="34" charset="0"/>
              </a:rPr>
              <a:t>Uno sguardo alla storia: curve ‘famose’</a:t>
            </a:r>
          </a:p>
        </p:txBody>
      </p:sp>
      <p:sp>
        <p:nvSpPr>
          <p:cNvPr id="38916" name="TextBox 11">
            <a:extLst>
              <a:ext uri="{FF2B5EF4-FFF2-40B4-BE49-F238E27FC236}">
                <a16:creationId xmlns:a16="http://schemas.microsoft.com/office/drawing/2014/main" id="{49C5657D-CF3B-5C4A-912B-6283797558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914400"/>
            <a:ext cx="6019800" cy="246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>
                <a:latin typeface="Arial Narrow" panose="020B0604020202020204" pitchFamily="34" charset="0"/>
              </a:rPr>
              <a:t>Nella storia della matematica compaiono  curve da almeno 2600 anni: la retta, il cerchio, le coniche e poi altre curve dalle proprietà così sorprendenti da legare il proprio nome al matematico che le aveva più studiate.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000" b="1">
              <a:latin typeface="Arial Narrow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>
                <a:latin typeface="Arial Narrow" panose="020B0604020202020204" pitchFamily="34" charset="0"/>
              </a:rPr>
              <a:t>Un primo esempio di ‘curva algebrica famosa’. </a:t>
            </a:r>
          </a:p>
        </p:txBody>
      </p:sp>
      <p:sp>
        <p:nvSpPr>
          <p:cNvPr id="38917" name="TextBox 15">
            <a:extLst>
              <a:ext uri="{FF2B5EF4-FFF2-40B4-BE49-F238E27FC236}">
                <a16:creationId xmlns:a16="http://schemas.microsoft.com/office/drawing/2014/main" id="{5B3F69B4-46ED-DE4A-96DE-F7E1A54CE0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3657600"/>
            <a:ext cx="4648200" cy="4619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>
                <a:solidFill>
                  <a:srgbClr val="0000FF"/>
                </a:solidFill>
                <a:latin typeface="Arial Narrow Bold" panose="020B0606020202030204" pitchFamily="34" charset="0"/>
              </a:rPr>
              <a:t>La cissoide di Diocle (2° secolo a. C.)</a:t>
            </a:r>
          </a:p>
        </p:txBody>
      </p:sp>
      <p:pic>
        <p:nvPicPr>
          <p:cNvPr id="38918" name="Picture 20" descr="Cissoide1a.jpg">
            <a:extLst>
              <a:ext uri="{FF2B5EF4-FFF2-40B4-BE49-F238E27FC236}">
                <a16:creationId xmlns:a16="http://schemas.microsoft.com/office/drawing/2014/main" id="{E23CAE60-A215-AD4F-A8E3-C31219ABFB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914400"/>
            <a:ext cx="2392363" cy="5356225"/>
          </a:xfrm>
          <a:prstGeom prst="rect">
            <a:avLst/>
          </a:prstGeom>
          <a:noFill/>
          <a:ln w="25400">
            <a:solidFill>
              <a:srgbClr val="FFE50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919" name="TextBox 21">
            <a:extLst>
              <a:ext uri="{FF2B5EF4-FFF2-40B4-BE49-F238E27FC236}">
                <a16:creationId xmlns:a16="http://schemas.microsoft.com/office/drawing/2014/main" id="{83BD7D46-EACE-D641-8F3C-160DF64C91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4191000"/>
            <a:ext cx="46482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Equazione cartesiana (3° grado):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       x</a:t>
            </a:r>
            <a:r>
              <a:rPr lang="it-IT" altLang="it-IT" sz="2400" b="1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it-IT" altLang="it-IT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it-IT" altLang="it-IT" sz="24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xy</a:t>
            </a:r>
            <a:r>
              <a:rPr lang="it-IT" altLang="it-IT" sz="2400" b="1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it-IT" altLang="it-IT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it-IT" altLang="it-IT" sz="24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it-IT" altLang="it-IT" sz="2400" b="1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it-IT" altLang="it-IT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 = 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da cui le due funzioni: </a:t>
            </a:r>
          </a:p>
        </p:txBody>
      </p:sp>
      <p:pic>
        <p:nvPicPr>
          <p:cNvPr id="24" name="Picture 23" descr="Schermata 2016-04-07 alle 18.47.59.png">
            <a:extLst>
              <a:ext uri="{FF2B5EF4-FFF2-40B4-BE49-F238E27FC236}">
                <a16:creationId xmlns:a16="http://schemas.microsoft.com/office/drawing/2014/main" id="{18DA0C80-9504-F446-B1E7-0487BB3128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2400" y="1143000"/>
            <a:ext cx="1181100" cy="685800"/>
          </a:xfrm>
          <a:prstGeom prst="rect">
            <a:avLst/>
          </a:prstGeom>
          <a:ln w="19050">
            <a:solidFill>
              <a:schemeClr val="bg2">
                <a:lumMod val="60000"/>
                <a:lumOff val="40000"/>
              </a:schemeClr>
            </a:solidFill>
          </a:ln>
        </p:spPr>
      </p:pic>
      <p:pic>
        <p:nvPicPr>
          <p:cNvPr id="25" name="Picture 24" descr="Schermata 2016-04-07 alle 18.50.05.png">
            <a:extLst>
              <a:ext uri="{FF2B5EF4-FFF2-40B4-BE49-F238E27FC236}">
                <a16:creationId xmlns:a16="http://schemas.microsoft.com/office/drawing/2014/main" id="{13510F4F-B6FC-174D-8B93-CAEA4A5EEFC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0126"/>
          <a:stretch>
            <a:fillRect/>
          </a:stretch>
        </p:blipFill>
        <p:spPr>
          <a:xfrm>
            <a:off x="7772400" y="4495800"/>
            <a:ext cx="1219200" cy="676275"/>
          </a:xfrm>
          <a:prstGeom prst="rect">
            <a:avLst/>
          </a:prstGeom>
          <a:ln w="19050">
            <a:solidFill>
              <a:schemeClr val="bg2">
                <a:lumMod val="60000"/>
                <a:lumOff val="40000"/>
              </a:schemeClr>
            </a:solidFill>
          </a:ln>
        </p:spPr>
      </p:pic>
      <p:sp>
        <p:nvSpPr>
          <p:cNvPr id="38922" name="TextBox 26">
            <a:extLst>
              <a:ext uri="{FF2B5EF4-FFF2-40B4-BE49-F238E27FC236}">
                <a16:creationId xmlns:a16="http://schemas.microsoft.com/office/drawing/2014/main" id="{5897FE85-52FE-AA44-9ECE-FB11A64952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3400" y="5181600"/>
            <a:ext cx="2057400" cy="1016000"/>
          </a:xfrm>
          <a:prstGeom prst="rect">
            <a:avLst/>
          </a:prstGeom>
          <a:solidFill>
            <a:srgbClr val="EFEFEF"/>
          </a:solidFill>
          <a:ln w="19050">
            <a:solidFill>
              <a:srgbClr val="008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000" b="1">
                <a:latin typeface="Arial Narrow" panose="020B0604020202020204" pitchFamily="34" charset="0"/>
              </a:rPr>
              <a:t>Studiata anche da Fermat e Newton nel XVII secolo.</a:t>
            </a:r>
          </a:p>
        </p:txBody>
      </p:sp>
      <p:pic>
        <p:nvPicPr>
          <p:cNvPr id="38923" name="Immagine 14">
            <a:extLst>
              <a:ext uri="{FF2B5EF4-FFF2-40B4-BE49-F238E27FC236}">
                <a16:creationId xmlns:a16="http://schemas.microsoft.com/office/drawing/2014/main" id="{E91D13B2-D953-7D43-86A1-35704A63F5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963" y="5391150"/>
            <a:ext cx="2932112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Slide Number Placeholder 5">
            <a:extLst>
              <a:ext uri="{FF2B5EF4-FFF2-40B4-BE49-F238E27FC236}">
                <a16:creationId xmlns:a16="http://schemas.microsoft.com/office/drawing/2014/main" id="{538C5D2A-6B96-8A4A-89D9-631DEC265C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619875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3159A2E-EEC8-914E-AD1E-DF726E1BA82F}" type="slidenum">
              <a:rPr lang="it-IT" altLang="it-IT" sz="1400" smtClean="0"/>
              <a:pPr>
                <a:spcBef>
                  <a:spcPct val="0"/>
                </a:spcBef>
                <a:buFontTx/>
                <a:buNone/>
              </a:pPr>
              <a:t>26</a:t>
            </a:fld>
            <a:endParaRPr lang="it-IT" altLang="it-IT" sz="1400"/>
          </a:p>
        </p:txBody>
      </p:sp>
      <p:sp>
        <p:nvSpPr>
          <p:cNvPr id="39938" name="Footer Placeholder 5">
            <a:extLst>
              <a:ext uri="{FF2B5EF4-FFF2-40B4-BE49-F238E27FC236}">
                <a16:creationId xmlns:a16="http://schemas.microsoft.com/office/drawing/2014/main" id="{6DE6DF10-2132-5148-8F4F-3B4A6866A6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81750"/>
            <a:ext cx="3276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/>
              <a:t>Daniela Valenti, 2020</a:t>
            </a:r>
          </a:p>
        </p:txBody>
      </p:sp>
      <p:sp>
        <p:nvSpPr>
          <p:cNvPr id="39939" name="Title 5">
            <a:extLst>
              <a:ext uri="{FF2B5EF4-FFF2-40B4-BE49-F238E27FC236}">
                <a16:creationId xmlns:a16="http://schemas.microsoft.com/office/drawing/2014/main" id="{C7ED84EE-2AAF-FD46-9523-A5E9887D15B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04800" y="152400"/>
            <a:ext cx="8686800" cy="762000"/>
          </a:xfrm>
        </p:spPr>
        <p:txBody>
          <a:bodyPr anchor="t"/>
          <a:lstStyle/>
          <a:p>
            <a:r>
              <a:rPr lang="it-IT" altLang="it-IT" sz="4000" b="1">
                <a:solidFill>
                  <a:srgbClr val="FF0000"/>
                </a:solidFill>
                <a:latin typeface="Arial Narrow" panose="020B0604020202020204" pitchFamily="34" charset="0"/>
              </a:rPr>
              <a:t>Esempi di ‘curve famose’</a:t>
            </a:r>
          </a:p>
        </p:txBody>
      </p:sp>
      <p:sp>
        <p:nvSpPr>
          <p:cNvPr id="39940" name="TextBox 15">
            <a:extLst>
              <a:ext uri="{FF2B5EF4-FFF2-40B4-BE49-F238E27FC236}">
                <a16:creationId xmlns:a16="http://schemas.microsoft.com/office/drawing/2014/main" id="{373CD53E-EF05-0F4B-BEB3-8F4480A71C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914400"/>
            <a:ext cx="2743200" cy="4619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>
                <a:solidFill>
                  <a:srgbClr val="0000FF"/>
                </a:solidFill>
                <a:latin typeface="Arial Narrow Bold" panose="020B0606020202030204" pitchFamily="34" charset="0"/>
              </a:rPr>
              <a:t>La versiera di Agnesi</a:t>
            </a:r>
          </a:p>
        </p:txBody>
      </p:sp>
      <p:sp>
        <p:nvSpPr>
          <p:cNvPr id="39941" name="TextBox 21">
            <a:extLst>
              <a:ext uri="{FF2B5EF4-FFF2-40B4-BE49-F238E27FC236}">
                <a16:creationId xmlns:a16="http://schemas.microsoft.com/office/drawing/2014/main" id="{469E5D51-8C10-8B4E-AC29-0CDA9D4D87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4419600"/>
            <a:ext cx="47244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Equazione cartesiana (3° grado):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   x</a:t>
            </a:r>
            <a:r>
              <a:rPr lang="it-IT" altLang="it-IT" sz="2400" b="1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it-IT" altLang="it-IT" sz="24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it-IT" altLang="it-IT" sz="2400" b="1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altLang="it-IT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it-IT" altLang="it-IT" sz="24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y </a:t>
            </a:r>
            <a:r>
              <a:rPr lang="it-IT" altLang="it-IT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– 1 = 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da cui la funzione: </a:t>
            </a:r>
          </a:p>
        </p:txBody>
      </p:sp>
      <p:graphicFrame>
        <p:nvGraphicFramePr>
          <p:cNvPr id="39942" name="Object 2">
            <a:extLst>
              <a:ext uri="{FF2B5EF4-FFF2-40B4-BE49-F238E27FC236}">
                <a16:creationId xmlns:a16="http://schemas.microsoft.com/office/drawing/2014/main" id="{E40138F5-943B-0840-A4FA-62F0A4E2C50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048000" y="5029200"/>
          <a:ext cx="1128713" cy="674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52" name="Equation" r:id="rId3" imgW="8801100" imgH="5257800" progId="Equation.3">
                  <p:embed/>
                </p:oleObj>
              </mc:Choice>
              <mc:Fallback>
                <p:oleObj name="Equation" r:id="rId3" imgW="8801100" imgH="52578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0" y="5029200"/>
                        <a:ext cx="1128713" cy="674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9943" name="Picture 12" descr="M_G_Agnesi.jpg">
            <a:extLst>
              <a:ext uri="{FF2B5EF4-FFF2-40B4-BE49-F238E27FC236}">
                <a16:creationId xmlns:a16="http://schemas.microsoft.com/office/drawing/2014/main" id="{2AC77A72-0065-4642-9618-F1704850C8A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01" t="3510" r="8800" b="14035"/>
          <a:stretch>
            <a:fillRect/>
          </a:stretch>
        </p:blipFill>
        <p:spPr bwMode="auto">
          <a:xfrm>
            <a:off x="6781800" y="1447800"/>
            <a:ext cx="1676400" cy="2251075"/>
          </a:xfrm>
          <a:prstGeom prst="rect">
            <a:avLst/>
          </a:prstGeom>
          <a:noFill/>
          <a:ln w="2540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944" name="TextBox 13">
            <a:extLst>
              <a:ext uri="{FF2B5EF4-FFF2-40B4-BE49-F238E27FC236}">
                <a16:creationId xmlns:a16="http://schemas.microsoft.com/office/drawing/2014/main" id="{89EB38DA-DF31-1048-9998-096057B8E5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1800" y="762000"/>
            <a:ext cx="1676400" cy="6461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1800" b="1">
                <a:latin typeface="Arial Narrow" panose="020B0604020202020204" pitchFamily="34" charset="0"/>
              </a:rPr>
              <a:t>Gaetana Agnesi 1718 - 1799</a:t>
            </a:r>
          </a:p>
        </p:txBody>
      </p:sp>
      <p:pic>
        <p:nvPicPr>
          <p:cNvPr id="39945" name="Picture 14" descr="Schermata 2016-04-07 alle 19.40.33.png">
            <a:extLst>
              <a:ext uri="{FF2B5EF4-FFF2-40B4-BE49-F238E27FC236}">
                <a16:creationId xmlns:a16="http://schemas.microsoft.com/office/drawing/2014/main" id="{996DF2E1-BF48-A448-B2BB-FAF2A2FAC7E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524000"/>
            <a:ext cx="5375275" cy="2743200"/>
          </a:xfrm>
          <a:prstGeom prst="rect">
            <a:avLst/>
          </a:prstGeom>
          <a:noFill/>
          <a:ln w="25400">
            <a:solidFill>
              <a:srgbClr val="FF66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946" name="Picture 11" descr="Instituzioni_analitiche_dell'_Agnesi.png">
            <a:extLst>
              <a:ext uri="{FF2B5EF4-FFF2-40B4-BE49-F238E27FC236}">
                <a16:creationId xmlns:a16="http://schemas.microsoft.com/office/drawing/2014/main" id="{E43113A6-8A79-E443-8DBF-3A0AAAF1AF5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3810000"/>
            <a:ext cx="1828800" cy="219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7" name="TextBox 12">
            <a:extLst>
              <a:ext uri="{FF2B5EF4-FFF2-40B4-BE49-F238E27FC236}">
                <a16:creationId xmlns:a16="http://schemas.microsoft.com/office/drawing/2014/main" id="{22206E64-FE57-6745-887C-DB5E40A102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29400" y="6019800"/>
            <a:ext cx="2133600" cy="584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1600" b="1">
                <a:latin typeface="Lucida Calligraphy" panose="03010101010101010101" pitchFamily="66" charset="77"/>
              </a:rPr>
              <a:t>Libro di testo famoso in Europa</a:t>
            </a:r>
          </a:p>
        </p:txBody>
      </p:sp>
      <p:pic>
        <p:nvPicPr>
          <p:cNvPr id="39948" name="Immagine 2">
            <a:extLst>
              <a:ext uri="{FF2B5EF4-FFF2-40B4-BE49-F238E27FC236}">
                <a16:creationId xmlns:a16="http://schemas.microsoft.com/office/drawing/2014/main" id="{91EDCCC0-97E2-BF4D-A371-8064A76E06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2575" y="5019675"/>
            <a:ext cx="1579563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Slide Number Placeholder 5">
            <a:extLst>
              <a:ext uri="{FF2B5EF4-FFF2-40B4-BE49-F238E27FC236}">
                <a16:creationId xmlns:a16="http://schemas.microsoft.com/office/drawing/2014/main" id="{F1253C80-749C-2A40-8644-F75CFFD16A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81750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52C8D23-7077-0848-AD94-03D7B8C7AFA9}" type="slidenum">
              <a:rPr lang="it-IT" altLang="it-IT" sz="1400" smtClean="0"/>
              <a:pPr>
                <a:spcBef>
                  <a:spcPct val="0"/>
                </a:spcBef>
                <a:buFontTx/>
                <a:buNone/>
              </a:pPr>
              <a:t>27</a:t>
            </a:fld>
            <a:endParaRPr lang="it-IT" altLang="it-IT" sz="1400"/>
          </a:p>
        </p:txBody>
      </p:sp>
      <p:sp>
        <p:nvSpPr>
          <p:cNvPr id="40962" name="Footer Placeholder 5">
            <a:extLst>
              <a:ext uri="{FF2B5EF4-FFF2-40B4-BE49-F238E27FC236}">
                <a16:creationId xmlns:a16="http://schemas.microsoft.com/office/drawing/2014/main" id="{F7F5ADFE-88C0-F843-B3A0-DABD3C2FC2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81750"/>
            <a:ext cx="3276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/>
              <a:t>Daniela Valenti, 2020</a:t>
            </a:r>
          </a:p>
        </p:txBody>
      </p:sp>
      <p:sp>
        <p:nvSpPr>
          <p:cNvPr id="40963" name="Title 5">
            <a:extLst>
              <a:ext uri="{FF2B5EF4-FFF2-40B4-BE49-F238E27FC236}">
                <a16:creationId xmlns:a16="http://schemas.microsoft.com/office/drawing/2014/main" id="{3551B55E-7B8F-3C48-AF08-1A70A3A03907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04800" y="152400"/>
            <a:ext cx="8686800" cy="762000"/>
          </a:xfrm>
        </p:spPr>
        <p:txBody>
          <a:bodyPr anchor="t"/>
          <a:lstStyle/>
          <a:p>
            <a:r>
              <a:rPr lang="it-IT" altLang="it-IT" sz="4000" b="1">
                <a:solidFill>
                  <a:srgbClr val="FF0000"/>
                </a:solidFill>
                <a:latin typeface="Arial Narrow" panose="020B0604020202020204" pitchFamily="34" charset="0"/>
              </a:rPr>
              <a:t>Uno sguardo alla storia</a:t>
            </a:r>
          </a:p>
        </p:txBody>
      </p:sp>
      <p:sp>
        <p:nvSpPr>
          <p:cNvPr id="40964" name="TextBox 11">
            <a:extLst>
              <a:ext uri="{FF2B5EF4-FFF2-40B4-BE49-F238E27FC236}">
                <a16:creationId xmlns:a16="http://schemas.microsoft.com/office/drawing/2014/main" id="{45D6F98A-A43C-1D43-89DB-AFA9077E61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762000"/>
            <a:ext cx="6248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>
                <a:latin typeface="Arial Narrow" panose="020B0604020202020204" pitchFamily="34" charset="0"/>
              </a:rPr>
              <a:t>Un esempio di ‘curva trascendente famosa’ </a:t>
            </a:r>
          </a:p>
        </p:txBody>
      </p:sp>
      <p:sp>
        <p:nvSpPr>
          <p:cNvPr id="40965" name="TextBox 15">
            <a:extLst>
              <a:ext uri="{FF2B5EF4-FFF2-40B4-BE49-F238E27FC236}">
                <a16:creationId xmlns:a16="http://schemas.microsoft.com/office/drawing/2014/main" id="{266AF9A9-EDFD-754C-93C3-615F639305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1219200"/>
            <a:ext cx="1676400" cy="4619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>
                <a:solidFill>
                  <a:srgbClr val="0000FF"/>
                </a:solidFill>
                <a:latin typeface="Arial Narrow Bold" panose="020B0606020202030204" pitchFamily="34" charset="0"/>
              </a:rPr>
              <a:t>La catenaria</a:t>
            </a:r>
          </a:p>
        </p:txBody>
      </p:sp>
      <p:sp>
        <p:nvSpPr>
          <p:cNvPr id="40966" name="TextBox 21">
            <a:extLst>
              <a:ext uri="{FF2B5EF4-FFF2-40B4-BE49-F238E27FC236}">
                <a16:creationId xmlns:a16="http://schemas.microsoft.com/office/drawing/2014/main" id="{AC5A8500-AA0F-D248-BF38-BD1734DBF9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53" y="4850375"/>
            <a:ext cx="44958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 dirty="0">
                <a:solidFill>
                  <a:srgbClr val="0000FF"/>
                </a:solidFill>
                <a:latin typeface="Arial Narrow" panose="020B0604020202020204" pitchFamily="34" charset="0"/>
              </a:rPr>
              <a:t>Grafico della funzione trascendente</a:t>
            </a:r>
          </a:p>
        </p:txBody>
      </p:sp>
      <p:pic>
        <p:nvPicPr>
          <p:cNvPr id="40967" name="Picture 16" descr="Schermata 2016-04-07 alle 19.55.54.png">
            <a:extLst>
              <a:ext uri="{FF2B5EF4-FFF2-40B4-BE49-F238E27FC236}">
                <a16:creationId xmlns:a16="http://schemas.microsoft.com/office/drawing/2014/main" id="{12995EC1-5652-F940-84D6-0D603F504C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676400"/>
            <a:ext cx="4318000" cy="3159125"/>
          </a:xfrm>
          <a:prstGeom prst="rect">
            <a:avLst/>
          </a:prstGeom>
          <a:noFill/>
          <a:ln w="25400">
            <a:solidFill>
              <a:srgbClr val="FFE50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68" name="Picture 17" descr="catenaria_best.jpg">
            <a:extLst>
              <a:ext uri="{FF2B5EF4-FFF2-40B4-BE49-F238E27FC236}">
                <a16:creationId xmlns:a16="http://schemas.microsoft.com/office/drawing/2014/main" id="{E66A0A51-2D9E-0942-A8B6-F782026193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1600200"/>
            <a:ext cx="3962400" cy="289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9" name="TextBox 18">
            <a:extLst>
              <a:ext uri="{FF2B5EF4-FFF2-40B4-BE49-F238E27FC236}">
                <a16:creationId xmlns:a16="http://schemas.microsoft.com/office/drawing/2014/main" id="{A4C5A667-84EF-6246-9C05-FF831073AF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34123" y="4395410"/>
            <a:ext cx="4374134" cy="1785104"/>
          </a:xfrm>
          <a:prstGeom prst="rect">
            <a:avLst/>
          </a:prstGeom>
          <a:solidFill>
            <a:srgbClr val="E8EFD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200" b="1" dirty="0">
                <a:latin typeface="Arial Narrow" panose="020B0604020202020204" pitchFamily="34" charset="0"/>
              </a:rPr>
              <a:t>Non</a:t>
            </a:r>
            <a:r>
              <a:rPr lang="it-IT" altLang="it-IT" sz="2200" dirty="0">
                <a:latin typeface="Arial Narrow" panose="020B0604020202020204" pitchFamily="34" charset="0"/>
              </a:rPr>
              <a:t> </a:t>
            </a:r>
            <a:r>
              <a:rPr lang="it-IT" altLang="it-IT" sz="2200" b="1" dirty="0">
                <a:latin typeface="Arial Narrow" panose="020B0604020202020204" pitchFamily="34" charset="0"/>
              </a:rPr>
              <a:t>è una parabola, ma anche Galileo nel 1638 si è sbagliato!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200" b="1" dirty="0">
                <a:latin typeface="Arial Narrow" panose="020B0604020202020204" pitchFamily="34" charset="0"/>
              </a:rPr>
              <a:t>Nel 1691 i </a:t>
            </a:r>
            <a:r>
              <a:rPr lang="it-IT" altLang="it-IT" sz="2200" b="1" dirty="0" err="1">
                <a:latin typeface="Arial Narrow" panose="020B0604020202020204" pitchFamily="34" charset="0"/>
              </a:rPr>
              <a:t>Bernoulli</a:t>
            </a:r>
            <a:r>
              <a:rPr lang="it-IT" altLang="it-IT" sz="2200" b="1" dirty="0">
                <a:latin typeface="Arial Narrow" panose="020B0604020202020204" pitchFamily="34" charset="0"/>
              </a:rPr>
              <a:t>, </a:t>
            </a:r>
            <a:r>
              <a:rPr lang="it-IT" altLang="it-IT" sz="2200" b="1" dirty="0" err="1">
                <a:latin typeface="Arial Narrow" panose="020B0604020202020204" pitchFamily="34" charset="0"/>
              </a:rPr>
              <a:t>Leibniz</a:t>
            </a:r>
            <a:r>
              <a:rPr lang="it-IT" altLang="it-IT" sz="2200" b="1" dirty="0">
                <a:latin typeface="Arial Narrow" panose="020B0604020202020204" pitchFamily="34" charset="0"/>
              </a:rPr>
              <a:t> e Huygens trovarono l’equazione della curva e Huygens scelse il nome. </a:t>
            </a:r>
          </a:p>
        </p:txBody>
      </p:sp>
      <p:sp>
        <p:nvSpPr>
          <p:cNvPr id="40970" name="TextBox 20">
            <a:extLst>
              <a:ext uri="{FF2B5EF4-FFF2-40B4-BE49-F238E27FC236}">
                <a16:creationId xmlns:a16="http://schemas.microsoft.com/office/drawing/2014/main" id="{1C190271-3FFB-BD46-BA65-263B5869E2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0600" y="1219200"/>
            <a:ext cx="3962400" cy="8302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2400" b="1">
                <a:solidFill>
                  <a:srgbClr val="0000FF"/>
                </a:solidFill>
                <a:latin typeface="Arial Narrow Bold" panose="020B0606020202030204" pitchFamily="34" charset="0"/>
              </a:rPr>
              <a:t>Una catena appesa agli estremi si dispone lungo una catenaria</a:t>
            </a:r>
          </a:p>
        </p:txBody>
      </p:sp>
      <p:pic>
        <p:nvPicPr>
          <p:cNvPr id="40971" name="Immagine 2">
            <a:extLst>
              <a:ext uri="{FF2B5EF4-FFF2-40B4-BE49-F238E27FC236}">
                <a16:creationId xmlns:a16="http://schemas.microsoft.com/office/drawing/2014/main" id="{FC3F32A8-BD3D-2A40-9CCB-0E21E37EF7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9779" y="5287962"/>
            <a:ext cx="2089150" cy="92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truttura predefinita">
  <a:themeElements>
    <a:clrScheme name="Struttura predefinit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ruttura predefinita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Struttura predefinit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65797</TotalTime>
  <Words>1434</Words>
  <Application>Microsoft Macintosh PowerPoint</Application>
  <PresentationFormat>Presentazione su schermo (4:3)</PresentationFormat>
  <Paragraphs>213</Paragraphs>
  <Slides>27</Slides>
  <Notes>0</Notes>
  <HiddenSlides>0</HiddenSlides>
  <MMClips>1</MMClips>
  <ScaleCrop>false</ScaleCrop>
  <HeadingPairs>
    <vt:vector size="8" baseType="variant">
      <vt:variant>
        <vt:lpstr>Caratteri utilizzati</vt:lpstr>
      </vt:variant>
      <vt:variant>
        <vt:i4>8</vt:i4>
      </vt:variant>
      <vt:variant>
        <vt:lpstr>Tema</vt:lpstr>
      </vt:variant>
      <vt:variant>
        <vt:i4>1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27</vt:i4>
      </vt:variant>
    </vt:vector>
  </HeadingPairs>
  <TitlesOfParts>
    <vt:vector size="37" baseType="lpstr">
      <vt:lpstr>MS Gothic</vt:lpstr>
      <vt:lpstr>ＭＳ Ｐゴシック</vt:lpstr>
      <vt:lpstr>Arial</vt:lpstr>
      <vt:lpstr>Arial Black</vt:lpstr>
      <vt:lpstr>Arial Narrow</vt:lpstr>
      <vt:lpstr>Arial Narrow Bold</vt:lpstr>
      <vt:lpstr>Lucida Calligraphy</vt:lpstr>
      <vt:lpstr>Times New Roman</vt:lpstr>
      <vt:lpstr>Struttura predefinita</vt:lpstr>
      <vt:lpstr>Equation</vt:lpstr>
      <vt:lpstr>Costruire e classificare funzioni</vt:lpstr>
      <vt:lpstr>Le 4 operazioni con i numeri</vt:lpstr>
      <vt:lpstr>Somma di funzioni nella realtà</vt:lpstr>
      <vt:lpstr>Presentazione standard di PowerPoint</vt:lpstr>
      <vt:lpstr>Un procedimento ‘storico’ per disegnare la somma di due funzioni</vt:lpstr>
      <vt:lpstr>Presentazione standard di PowerPoint</vt:lpstr>
      <vt:lpstr>Le 4 operazioni con le funzioni</vt:lpstr>
      <vt:lpstr>Costruire funzioni </vt:lpstr>
      <vt:lpstr>Costruire funzioni con l’addizione </vt:lpstr>
      <vt:lpstr>Costruire funzioni con la moltiplicazione </vt:lpstr>
      <vt:lpstr>Costruire funzioni con addizione e  moltiplicazione </vt:lpstr>
      <vt:lpstr>Funzioni polinomiali</vt:lpstr>
      <vt:lpstr>Esempi di funzioni polinomiali</vt:lpstr>
      <vt:lpstr>Costruire funzioni anche con la divisione</vt:lpstr>
      <vt:lpstr>Esempi di funzioni razionali fratte</vt:lpstr>
      <vt:lpstr>Dominio di una funzione razionale fratta</vt:lpstr>
      <vt:lpstr>Un’altra forma per scrivere funzioni razionali fratte</vt:lpstr>
      <vt:lpstr>Richiamo:  monomi, polinomi e loro grado</vt:lpstr>
      <vt:lpstr>Curve algebriche</vt:lpstr>
      <vt:lpstr>Curve algebriche e funzioni</vt:lpstr>
      <vt:lpstr>Classificare curve e funzioni algebriche</vt:lpstr>
      <vt:lpstr>Grado di una funzione</vt:lpstr>
      <vt:lpstr>Funzioni algebriche o trascendenti</vt:lpstr>
      <vt:lpstr>Funzioni trascendenti elementari</vt:lpstr>
      <vt:lpstr>Uno sguardo alla storia: curve ‘famose’</vt:lpstr>
      <vt:lpstr>Esempi di ‘curve famose’</vt:lpstr>
      <vt:lpstr>Uno sguardo alla storia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Acustica_Presenta2</dc:title>
  <dc:subject/>
  <dc:creator>Valenti</dc:creator>
  <cp:keywords/>
  <dc:description/>
  <cp:lastModifiedBy>Microsoft Office User</cp:lastModifiedBy>
  <cp:revision>1636</cp:revision>
  <dcterms:created xsi:type="dcterms:W3CDTF">2016-07-31T18:07:45Z</dcterms:created>
  <dcterms:modified xsi:type="dcterms:W3CDTF">2023-09-09T09:04:14Z</dcterms:modified>
  <cp:category/>
</cp:coreProperties>
</file>