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296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9" r:id="rId17"/>
    <p:sldId id="316" r:id="rId18"/>
    <p:sldId id="317" r:id="rId19"/>
    <p:sldId id="320" r:id="rId20"/>
    <p:sldId id="453" r:id="rId21"/>
    <p:sldId id="454" r:id="rId22"/>
    <p:sldId id="323" r:id="rId23"/>
    <p:sldId id="455" r:id="rId24"/>
    <p:sldId id="321" r:id="rId25"/>
    <p:sldId id="318" r:id="rId26"/>
    <p:sldId id="450" r:id="rId27"/>
    <p:sldId id="458" r:id="rId28"/>
    <p:sldId id="459" r:id="rId29"/>
    <p:sldId id="457" r:id="rId30"/>
    <p:sldId id="322" r:id="rId31"/>
  </p:sldIdLst>
  <p:sldSz cx="9144000" cy="6858000" type="screen4x3"/>
  <p:notesSz cx="6650038" cy="978376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4"/>
    <p:restoredTop sz="94607"/>
  </p:normalViewPr>
  <p:slideViewPr>
    <p:cSldViewPr>
      <p:cViewPr varScale="1">
        <p:scale>
          <a:sx n="124" d="100"/>
          <a:sy n="124" d="100"/>
        </p:scale>
        <p:origin x="62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26.xml"/><Relationship Id="rId2" Type="http://schemas.openxmlformats.org/officeDocument/2006/relationships/slide" Target="slides/slide21.xml"/><Relationship Id="rId1" Type="http://schemas.openxmlformats.org/officeDocument/2006/relationships/slide" Target="slides/slide20.xml"/><Relationship Id="rId5" Type="http://schemas.openxmlformats.org/officeDocument/2006/relationships/slide" Target="slides/slide28.xml"/><Relationship Id="rId4" Type="http://schemas.openxmlformats.org/officeDocument/2006/relationships/slide" Target="slides/slide2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37C68B5-40DA-B743-9F4B-C9BA95BA638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3FAB00-7595-EB41-A7C1-C9B417D6E2E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76968B9-91E4-3546-821F-0AB001B02110}" type="datetime1">
              <a:rPr lang="it-IT" altLang="it-IT"/>
              <a:pPr/>
              <a:t>09/09/23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EC7464-2235-DA4C-8A7F-404FF502D22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3B4E05-21E4-6745-A002-AD5B204171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16E0E54-C1B6-0449-94C2-D23668AD6B72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1696B94-50E0-5743-8675-4BE012F9FB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F0B4F6-7C06-7348-86A3-8B38B6D1095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328C686-953D-A544-AACC-18272F3588F6}" type="datetime1">
              <a:rPr lang="it-IT" altLang="it-IT"/>
              <a:pPr/>
              <a:t>09/09/23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E2FB56F-C626-904D-B671-EF43843A19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3425"/>
            <a:ext cx="4891088" cy="3668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92AB821-7BC6-3F44-987F-7336B0420C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5163" y="4646613"/>
            <a:ext cx="5319712" cy="4403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/>
              <a:t>Click to edit Master text styles</a:t>
            </a:r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F9DA9-403E-B341-8F6A-464C03F22E7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428066-34EF-894B-94C7-481FAA3413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937E50B-6F7C-F143-915A-05E389408231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EB7ABD1-BDB9-674D-AD4F-2463D7A1B7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FA05346-C77F-844F-98F9-FB33BC1F83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903CF74-CD8F-9648-B341-E8E44AF871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405388-D0D5-364F-A228-8C3CD250B94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37543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3AA28BF-42B6-E645-BC62-2C4A775B33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664AC37-AC32-4D40-8706-263DD533F4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2FCE470-D3A8-0C49-AB4E-D7F41D469E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7CA411-FFAE-AC4D-9137-FE4231E3766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09113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3B766DC-261D-FB46-9DB6-907E8ACB1C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ACDB041-F42F-084D-AC55-EB1DDEFFE9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A94C8D5-0B44-E642-A172-981226468A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DF0E48-DE0E-B846-B579-5495DE95539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40261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E6B85E-8759-8543-83B7-E28CBBB980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355E5F-86B5-6347-AEDC-89360849DA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BB1E69-4F8E-F740-971C-3F9758C1EA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9A8B54-4348-334A-894C-3C2F11FFE9F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74502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0C8CCD5-F16A-5340-9DF3-5392AC055F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6B5AE7A-6ECD-D346-8AC1-8955D302B8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859750F-FF3D-974D-98BA-55BCA1EF49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82AF09-4613-234F-A5CA-46E474ABF31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82901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28C6B78-F12A-404F-BF59-18B1BD7F00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2C9FBF1-16BA-4440-8E60-39C5D35368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90832E9-7A23-7A48-9FC9-60C95D8BB6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840621-85D6-824B-A7CF-82AB358B4D1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74841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D5BC6C6-F5FB-BB48-8E2D-A7ED580C89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6D3DD77-2182-EF44-8ABC-78A1A0B161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5E5874F-1A02-5049-AE7A-32857FEA07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5C5923-76C1-954F-A034-AF72B771A02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76023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1E3627-E9CA-3843-9911-949DAD13D6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1936D5-6D08-2641-B4C4-EE65736252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42CE23-136D-614D-94DD-E359326195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773789-2A4E-1045-ACA2-F04D70C1489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91449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604A37-D67E-D84E-A005-EF5668A4B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A36769-27AF-C746-8911-1705F38872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FC15CF-01E6-8D45-A8C5-C7C3C2B544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197024-DBB3-8340-8666-5BEFE9C8941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88888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B2C0C34-D42B-0048-9F79-D335866ED6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0F35298-5A2A-564D-BDF1-D16694C0B2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F6692B7-D6B0-FA48-BEF5-646E7B569C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E81535-75DC-E746-A89F-4FBFEFA2CAE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20682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8B7C392-814E-3842-AE76-9B3D1C8CCB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38D60BE-9E4E-8247-B1CB-E6EE112BCA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9A5EE90-446A-3845-9594-2A8D2996D0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73BB9C-7039-7743-9147-78AB727BCE8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80250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B2FB5EA-F40C-F246-934A-C450CA4DD7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52AA27-C089-574C-A1E3-DF6670058B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1BC1869-7271-C14A-B6F3-B8FEFBA7B8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A04BB5-8757-234F-8351-1C03AFD4E2E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39226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0A1AFBE-1903-6140-B959-F583080FDC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3254524D-C9EC-ED4A-8B90-C6557F7119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C8B54E70-E708-C949-B6AF-D917FBE50C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94ED48-C1C3-C648-891D-43FB0267AD5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92858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0083C1B-1138-1A4A-88AE-972C5D457D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18C4FA3-4B61-1E4F-8381-F89B4DD292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035D473-2A26-8F44-B3F8-91BE96F1AA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0F179B-BC2F-F248-93E9-128E73F5D50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15607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36A3D8C-3913-5142-ADE3-5A82AB1C3F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DED3616-0C7E-204F-83C1-1EC48989D5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04E71F6-479D-2440-B55B-A4369FE62C3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it-IT" altLang="it-IT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017C3F8-9DF1-6F42-A596-6F15C29B568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201BF0E-F510-FF44-8F38-CA8694C4C6C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08129B8-8191-B14E-8607-A8E02C0868FB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g"/><Relationship Id="rId5" Type="http://schemas.openxmlformats.org/officeDocument/2006/relationships/image" Target="../media/image38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g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AE428B88-0082-0249-ADC0-6BAC1494A49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76872"/>
            <a:ext cx="7924800" cy="838200"/>
          </a:xfrm>
        </p:spPr>
        <p:txBody>
          <a:bodyPr anchor="t"/>
          <a:lstStyle/>
          <a:p>
            <a:pPr eaLnBrk="1" hangingPunct="1"/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Grafici di funzioni composte</a:t>
            </a:r>
          </a:p>
        </p:txBody>
      </p:sp>
      <p:sp>
        <p:nvSpPr>
          <p:cNvPr id="18435" name="Footer Placeholder 4">
            <a:extLst>
              <a:ext uri="{FF2B5EF4-FFF2-40B4-BE49-F238E27FC236}">
                <a16:creationId xmlns:a16="http://schemas.microsoft.com/office/drawing/2014/main" id="{8143C670-3376-A34A-8852-A94CAD40C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F626F739-102B-1244-A639-7B5DBA7A9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7A49B07-E5AD-D540-AB92-8451F4401BFF}" type="slidenum">
              <a:rPr lang="it-IT" altLang="it-IT" sz="1400"/>
              <a:pPr eaLnBrk="1" hangingPunct="1"/>
              <a:t>1</a:t>
            </a:fld>
            <a:endParaRPr lang="it-IT" altLang="it-IT"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4">
            <a:extLst>
              <a:ext uri="{FF2B5EF4-FFF2-40B4-BE49-F238E27FC236}">
                <a16:creationId xmlns:a16="http://schemas.microsoft.com/office/drawing/2014/main" id="{D828B740-5E59-524F-9F12-4A3DA0F1D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19459" name="Slide Number Placeholder 4">
            <a:extLst>
              <a:ext uri="{FF2B5EF4-FFF2-40B4-BE49-F238E27FC236}">
                <a16:creationId xmlns:a16="http://schemas.microsoft.com/office/drawing/2014/main" id="{B6E16FE4-F05B-B84F-859E-C94BE0FAB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B8E6719-9582-B745-8B3E-BFD7CAE2A895}" type="slidenum">
              <a:rPr lang="it-IT" altLang="it-IT" sz="1400"/>
              <a:pPr eaLnBrk="1" hangingPunct="1"/>
              <a:t>2</a:t>
            </a:fld>
            <a:endParaRPr lang="it-IT" altLang="it-IT" sz="1400"/>
          </a:p>
        </p:txBody>
      </p:sp>
      <p:sp>
        <p:nvSpPr>
          <p:cNvPr id="19460" name="Title 6">
            <a:extLst>
              <a:ext uri="{FF2B5EF4-FFF2-40B4-BE49-F238E27FC236}">
                <a16:creationId xmlns:a16="http://schemas.microsoft.com/office/drawing/2014/main" id="{92D855B7-FF21-2C45-B95C-6FF0E8FA0E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7624" y="2492896"/>
            <a:ext cx="6770712" cy="1295400"/>
          </a:xfrm>
        </p:spPr>
        <p:txBody>
          <a:bodyPr anchor="t"/>
          <a:lstStyle/>
          <a:p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Grafici di funzioni composte tracciati con simmetrie</a:t>
            </a:r>
            <a:br>
              <a:rPr lang="it-IT" altLang="it-IT" b="1" dirty="0">
                <a:ea typeface="ＭＳ Ｐゴシック" panose="020B0600070205080204" pitchFamily="34" charset="-128"/>
              </a:rPr>
            </a:br>
            <a:endParaRPr lang="it-IT" altLang="it-IT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4">
            <a:extLst>
              <a:ext uri="{FF2B5EF4-FFF2-40B4-BE49-F238E27FC236}">
                <a16:creationId xmlns:a16="http://schemas.microsoft.com/office/drawing/2014/main" id="{7CAD7111-331C-C44E-96B7-C25370C1C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3555" name="Slide Number Placeholder 4">
            <a:extLst>
              <a:ext uri="{FF2B5EF4-FFF2-40B4-BE49-F238E27FC236}">
                <a16:creationId xmlns:a16="http://schemas.microsoft.com/office/drawing/2014/main" id="{181AB714-2A47-9441-82E8-11C4E6ACE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0E7662D-3A62-F64B-B1EB-418E1E2165AC}" type="slidenum">
              <a:rPr lang="it-IT" altLang="it-IT" sz="1400"/>
              <a:pPr eaLnBrk="1" hangingPunct="1"/>
              <a:t>3</a:t>
            </a:fld>
            <a:endParaRPr lang="it-IT" altLang="it-IT" sz="1400"/>
          </a:p>
        </p:txBody>
      </p:sp>
      <p:sp>
        <p:nvSpPr>
          <p:cNvPr id="23556" name="Title 6">
            <a:extLst>
              <a:ext uri="{FF2B5EF4-FFF2-40B4-BE49-F238E27FC236}">
                <a16:creationId xmlns:a16="http://schemas.microsoft.com/office/drawing/2014/main" id="{8237DC62-35BF-EF49-8AFD-74BA178BD3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620000" cy="1295400"/>
          </a:xfrm>
        </p:spPr>
        <p:txBody>
          <a:bodyPr anchor="t"/>
          <a:lstStyle/>
          <a:p>
            <a:r>
              <a:rPr lang="it-IT" altLang="it-IT" sz="4000" b="1" dirty="0">
                <a:solidFill>
                  <a:srgbClr val="0000FF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Data una funzione composta individuo le funzioni componenti</a:t>
            </a:r>
            <a:br>
              <a:rPr lang="it-IT" altLang="it-IT" b="1" dirty="0">
                <a:ea typeface="ＭＳ Ｐゴシック" panose="020B0600070205080204" pitchFamily="34" charset="-128"/>
              </a:rPr>
            </a:br>
            <a:endParaRPr lang="it-IT" altLang="it-IT" dirty="0">
              <a:ea typeface="ＭＳ Ｐゴシック" panose="020B0600070205080204" pitchFamily="34" charset="-128"/>
            </a:endParaRPr>
          </a:p>
        </p:txBody>
      </p:sp>
      <p:sp>
        <p:nvSpPr>
          <p:cNvPr id="23557" name="TextBox 4">
            <a:extLst>
              <a:ext uri="{FF2B5EF4-FFF2-40B4-BE49-F238E27FC236}">
                <a16:creationId xmlns:a16="http://schemas.microsoft.com/office/drawing/2014/main" id="{E7E9BEED-1660-7E40-B299-69C33F55A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752600"/>
            <a:ext cx="2667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solidFill>
                  <a:srgbClr val="0000FF"/>
                </a:solidFill>
                <a:latin typeface="Arial Narrow" panose="020B0604020202020204" pitchFamily="34" charset="0"/>
              </a:rPr>
              <a:t>Ecco due esempi</a:t>
            </a:r>
            <a:endParaRPr lang="it-IT" altLang="it-IT" b="1" dirty="0">
              <a:latin typeface="Arial Narrow" panose="020B0604020202020204" pitchFamily="34" charset="0"/>
            </a:endParaRPr>
          </a:p>
        </p:txBody>
      </p:sp>
      <p:sp>
        <p:nvSpPr>
          <p:cNvPr id="23558" name="TextBox 5">
            <a:extLst>
              <a:ext uri="{FF2B5EF4-FFF2-40B4-BE49-F238E27FC236}">
                <a16:creationId xmlns:a16="http://schemas.microsoft.com/office/drawing/2014/main" id="{1FBFEC00-E19B-894D-8E9A-5447AD419E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362200"/>
            <a:ext cx="8534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 ln(−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)   funzione composta da     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 −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con 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 ln(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23559" name="TextBox 6">
            <a:extLst>
              <a:ext uri="{FF2B5EF4-FFF2-40B4-BE49-F238E27FC236}">
                <a16:creationId xmlns:a16="http://schemas.microsoft.com/office/drawing/2014/main" id="{FEE8106E-42EF-FA4C-AE6D-C15E35E33B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124200"/>
            <a:ext cx="8534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 −ln(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)  funzione composta da     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 ln(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) con 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 −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endParaRPr lang="it-IT" altLang="it-IT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60" name="TextBox 7">
            <a:extLst>
              <a:ext uri="{FF2B5EF4-FFF2-40B4-BE49-F238E27FC236}">
                <a16:creationId xmlns:a16="http://schemas.microsoft.com/office/drawing/2014/main" id="{EBBFF96C-F910-E244-8350-BA1A24C5B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114800"/>
            <a:ext cx="5943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dirty="0">
                <a:latin typeface="Arial Narrow" panose="020B0604020202020204" pitchFamily="34" charset="0"/>
              </a:rPr>
              <a:t>Ecco come posso ragionare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4">
            <a:extLst>
              <a:ext uri="{FF2B5EF4-FFF2-40B4-BE49-F238E27FC236}">
                <a16:creationId xmlns:a16="http://schemas.microsoft.com/office/drawing/2014/main" id="{254DBA6B-3D1D-D14A-9459-CFEE553FD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495" y="6512023"/>
            <a:ext cx="3059832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  <a:endParaRPr lang="it-IT" altLang="it-IT" sz="1200" i="1" dirty="0"/>
          </a:p>
        </p:txBody>
      </p:sp>
      <p:sp>
        <p:nvSpPr>
          <p:cNvPr id="24579" name="Slide Number Placeholder 4">
            <a:extLst>
              <a:ext uri="{FF2B5EF4-FFF2-40B4-BE49-F238E27FC236}">
                <a16:creationId xmlns:a16="http://schemas.microsoft.com/office/drawing/2014/main" id="{48B026AA-C968-F04E-939D-EAFF2F979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6248400"/>
            <a:ext cx="228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132C443-48D5-3E4A-BE8D-35217B86760A}" type="slidenum">
              <a:rPr lang="it-IT" altLang="it-IT" sz="1400"/>
              <a:pPr eaLnBrk="1" hangingPunct="1"/>
              <a:t>4</a:t>
            </a:fld>
            <a:endParaRPr lang="it-IT" altLang="it-IT" sz="1400"/>
          </a:p>
        </p:txBody>
      </p:sp>
      <p:sp>
        <p:nvSpPr>
          <p:cNvPr id="24580" name="Title 6">
            <a:extLst>
              <a:ext uri="{FF2B5EF4-FFF2-40B4-BE49-F238E27FC236}">
                <a16:creationId xmlns:a16="http://schemas.microsoft.com/office/drawing/2014/main" id="{547F6CEA-F6EA-FD44-BF3F-C53F7CF478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5656" y="228600"/>
            <a:ext cx="5618584" cy="685800"/>
          </a:xfrm>
        </p:spPr>
        <p:txBody>
          <a:bodyPr anchor="t"/>
          <a:lstStyle/>
          <a:p>
            <a:pPr algn="l"/>
            <a:r>
              <a:rPr lang="it-IT" altLang="it-IT" sz="3200" b="1" dirty="0">
                <a:solidFill>
                  <a:srgbClr val="0000FF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Disegno y = ln(</a:t>
            </a:r>
            <a:r>
              <a:rPr lang="it-IT" altLang="it-IT" sz="3200" b="1" dirty="0">
                <a:solidFill>
                  <a:srgbClr val="0000F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−</a:t>
            </a:r>
            <a:r>
              <a:rPr lang="it-IT" altLang="it-IT" sz="3200" b="1" dirty="0">
                <a:solidFill>
                  <a:srgbClr val="0000FF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x) con simmetrie</a:t>
            </a:r>
            <a:br>
              <a:rPr lang="it-IT" altLang="it-IT" b="1" dirty="0">
                <a:ea typeface="ＭＳ Ｐゴシック" panose="020B0600070205080204" pitchFamily="34" charset="-128"/>
              </a:rPr>
            </a:br>
            <a:endParaRPr lang="it-IT" altLang="it-IT" dirty="0">
              <a:ea typeface="ＭＳ Ｐゴシック" panose="020B0600070205080204" pitchFamily="34" charset="-128"/>
            </a:endParaRPr>
          </a:p>
        </p:txBody>
      </p:sp>
      <p:pic>
        <p:nvPicPr>
          <p:cNvPr id="24582" name="Picture 7" descr="Schermata 2016-02-18 alle 18.23.40.png">
            <a:extLst>
              <a:ext uri="{FF2B5EF4-FFF2-40B4-BE49-F238E27FC236}">
                <a16:creationId xmlns:a16="http://schemas.microsoft.com/office/drawing/2014/main" id="{52C3B91F-279E-4644-A8DE-65F239032F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050" y="3890963"/>
            <a:ext cx="2424113" cy="264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9" descr="Schermata 2016-02-18 alle 18.29.02.png">
            <a:extLst>
              <a:ext uri="{FF2B5EF4-FFF2-40B4-BE49-F238E27FC236}">
                <a16:creationId xmlns:a16="http://schemas.microsoft.com/office/drawing/2014/main" id="{1FC2B1F2-1BD7-B44A-8C83-58FFA25E6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962" y="3905411"/>
            <a:ext cx="2255838" cy="261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ight Arrow 11">
            <a:extLst>
              <a:ext uri="{FF2B5EF4-FFF2-40B4-BE49-F238E27FC236}">
                <a16:creationId xmlns:a16="http://schemas.microsoft.com/office/drawing/2014/main" id="{2F8403DC-7CDA-2045-9676-8E609D3FF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4572000"/>
            <a:ext cx="1752600" cy="1676400"/>
          </a:xfrm>
          <a:prstGeom prst="rightArrow">
            <a:avLst>
              <a:gd name="adj1" fmla="val 50000"/>
              <a:gd name="adj2" fmla="val 50879"/>
            </a:avLst>
          </a:prstGeom>
          <a:solidFill>
            <a:srgbClr val="FFFFCC"/>
          </a:solidFill>
          <a:ln w="9525">
            <a:solidFill>
              <a:srgbClr val="FFFFCC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800" b="1">
                <a:solidFill>
                  <a:srgbClr val="0000FF"/>
                </a:solidFill>
              </a:rPr>
              <a:t>Ribalto attorno all’asse y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2C571CE-4744-F944-B1B5-5FC7A1681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9434" y="878259"/>
            <a:ext cx="6617457" cy="298188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4">
            <a:extLst>
              <a:ext uri="{FF2B5EF4-FFF2-40B4-BE49-F238E27FC236}">
                <a16:creationId xmlns:a16="http://schemas.microsoft.com/office/drawing/2014/main" id="{F9B46E0B-2D62-5E44-8E65-EA8A59CB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7033"/>
            <a:ext cx="3059832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  <a:endParaRPr lang="it-IT" altLang="it-IT" sz="1200" i="1" dirty="0"/>
          </a:p>
        </p:txBody>
      </p:sp>
      <p:sp>
        <p:nvSpPr>
          <p:cNvPr id="25603" name="Slide Number Placeholder 4">
            <a:extLst>
              <a:ext uri="{FF2B5EF4-FFF2-40B4-BE49-F238E27FC236}">
                <a16:creationId xmlns:a16="http://schemas.microsoft.com/office/drawing/2014/main" id="{16C53B7F-F393-7749-A119-49A69BC53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6248400"/>
            <a:ext cx="228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0ABD6C-18D6-CF41-89AC-B1587210A39A}" type="slidenum">
              <a:rPr lang="it-IT" altLang="it-IT" sz="1400"/>
              <a:pPr eaLnBrk="1" hangingPunct="1"/>
              <a:t>5</a:t>
            </a:fld>
            <a:endParaRPr lang="it-IT" altLang="it-IT" sz="1400"/>
          </a:p>
        </p:txBody>
      </p:sp>
      <p:sp>
        <p:nvSpPr>
          <p:cNvPr id="25604" name="Title 6">
            <a:extLst>
              <a:ext uri="{FF2B5EF4-FFF2-40B4-BE49-F238E27FC236}">
                <a16:creationId xmlns:a16="http://schemas.microsoft.com/office/drawing/2014/main" id="{ADCAFA89-B359-C24F-A401-DF268D39ED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9632" y="65296"/>
            <a:ext cx="5690592" cy="685800"/>
          </a:xfrm>
        </p:spPr>
        <p:txBody>
          <a:bodyPr anchor="t"/>
          <a:lstStyle/>
          <a:p>
            <a:pPr algn="l"/>
            <a:r>
              <a:rPr lang="it-IT" altLang="it-IT" sz="3200" b="1" dirty="0">
                <a:solidFill>
                  <a:srgbClr val="0000FF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Disegno y = </a:t>
            </a:r>
            <a:r>
              <a:rPr lang="it-IT" altLang="it-IT" sz="3200" b="1" dirty="0">
                <a:solidFill>
                  <a:srgbClr val="0000F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−</a:t>
            </a:r>
            <a:r>
              <a:rPr lang="it-IT" altLang="it-IT" sz="3200" b="1" dirty="0">
                <a:solidFill>
                  <a:srgbClr val="0000FF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ln(x) con simmetrie</a:t>
            </a:r>
            <a:br>
              <a:rPr lang="it-IT" altLang="it-IT" b="1" dirty="0">
                <a:ea typeface="ＭＳ Ｐゴシック" panose="020B0600070205080204" pitchFamily="34" charset="-128"/>
              </a:rPr>
            </a:br>
            <a:endParaRPr lang="it-IT" altLang="it-IT" dirty="0">
              <a:ea typeface="ＭＳ Ｐゴシック" panose="020B0600070205080204" pitchFamily="34" charset="-128"/>
            </a:endParaRPr>
          </a:p>
        </p:txBody>
      </p:sp>
      <p:pic>
        <p:nvPicPr>
          <p:cNvPr id="25605" name="Picture 7" descr="Schermata 2016-02-18 alle 18.23.40.png">
            <a:extLst>
              <a:ext uri="{FF2B5EF4-FFF2-40B4-BE49-F238E27FC236}">
                <a16:creationId xmlns:a16="http://schemas.microsoft.com/office/drawing/2014/main" id="{0D0ABF79-F4ED-BE47-ABEE-78C3130925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260" y="3852258"/>
            <a:ext cx="2424113" cy="264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ight Arrow 11">
            <a:extLst>
              <a:ext uri="{FF2B5EF4-FFF2-40B4-BE49-F238E27FC236}">
                <a16:creationId xmlns:a16="http://schemas.microsoft.com/office/drawing/2014/main" id="{BE551F49-5769-034E-B673-681C28A29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4572000"/>
            <a:ext cx="1752600" cy="1676400"/>
          </a:xfrm>
          <a:prstGeom prst="rightArrow">
            <a:avLst>
              <a:gd name="adj1" fmla="val 50000"/>
              <a:gd name="adj2" fmla="val 50879"/>
            </a:avLst>
          </a:prstGeom>
          <a:solidFill>
            <a:srgbClr val="FFFFCC"/>
          </a:solidFill>
          <a:ln w="9525">
            <a:solidFill>
              <a:srgbClr val="FFFFCC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800" b="1">
                <a:solidFill>
                  <a:srgbClr val="0000FF"/>
                </a:solidFill>
              </a:rPr>
              <a:t>Ribalto attorno all’asse x</a:t>
            </a:r>
          </a:p>
        </p:txBody>
      </p:sp>
      <p:pic>
        <p:nvPicPr>
          <p:cNvPr id="25608" name="Picture 12" descr="Schermata 2016-02-18 alle 18.50.51.png">
            <a:extLst>
              <a:ext uri="{FF2B5EF4-FFF2-40B4-BE49-F238E27FC236}">
                <a16:creationId xmlns:a16="http://schemas.microsoft.com/office/drawing/2014/main" id="{2E4331F3-14B3-3E43-9968-FB15136EA9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925" y="3873709"/>
            <a:ext cx="2301875" cy="254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D19C4ED-4AE0-0A49-A02D-CBD1C4E2EE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269" y="656829"/>
            <a:ext cx="6804248" cy="322440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4">
            <a:extLst>
              <a:ext uri="{FF2B5EF4-FFF2-40B4-BE49-F238E27FC236}">
                <a16:creationId xmlns:a16="http://schemas.microsoft.com/office/drawing/2014/main" id="{4F47E97D-5562-E04F-AA9E-8F93CE73F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6627" name="Slide Number Placeholder 4">
            <a:extLst>
              <a:ext uri="{FF2B5EF4-FFF2-40B4-BE49-F238E27FC236}">
                <a16:creationId xmlns:a16="http://schemas.microsoft.com/office/drawing/2014/main" id="{75AF7897-4354-5242-82BD-603DB1DA6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3445F5F-3970-144E-AC49-8662C05C911B}" type="slidenum">
              <a:rPr lang="it-IT" altLang="it-IT" sz="1400"/>
              <a:pPr eaLnBrk="1" hangingPunct="1"/>
              <a:t>6</a:t>
            </a:fld>
            <a:endParaRPr lang="it-IT" altLang="it-IT" sz="1400"/>
          </a:p>
        </p:txBody>
      </p:sp>
      <p:sp>
        <p:nvSpPr>
          <p:cNvPr id="26628" name="Title 6">
            <a:extLst>
              <a:ext uri="{FF2B5EF4-FFF2-40B4-BE49-F238E27FC236}">
                <a16:creationId xmlns:a16="http://schemas.microsoft.com/office/drawing/2014/main" id="{7ECD354E-47B3-C34E-8E3C-38C44591FB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2057400"/>
            <a:ext cx="8382000" cy="990600"/>
          </a:xfrm>
        </p:spPr>
        <p:txBody>
          <a:bodyPr anchor="t"/>
          <a:lstStyle/>
          <a:p>
            <a:pPr marL="355600" indent="-355600"/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Grafici di funzioni composte con modulo</a:t>
            </a:r>
            <a:br>
              <a:rPr lang="it-IT" altLang="it-IT" b="1" dirty="0">
                <a:ea typeface="ＭＳ Ｐゴシック" panose="020B0600070205080204" pitchFamily="34" charset="-128"/>
              </a:rPr>
            </a:br>
            <a:endParaRPr lang="it-IT" altLang="it-IT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4">
            <a:extLst>
              <a:ext uri="{FF2B5EF4-FFF2-40B4-BE49-F238E27FC236}">
                <a16:creationId xmlns:a16="http://schemas.microsoft.com/office/drawing/2014/main" id="{15B5BDA3-13C8-8F4E-AACF-96B74EECE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27651" name="Slide Number Placeholder 4">
            <a:extLst>
              <a:ext uri="{FF2B5EF4-FFF2-40B4-BE49-F238E27FC236}">
                <a16:creationId xmlns:a16="http://schemas.microsoft.com/office/drawing/2014/main" id="{4D5B7057-F273-F343-9611-96509610F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F58F1DE-A42B-6047-A009-39F2FA30C84C}" type="slidenum">
              <a:rPr lang="it-IT" altLang="it-IT" sz="1400"/>
              <a:pPr eaLnBrk="1" hangingPunct="1"/>
              <a:t>7</a:t>
            </a:fld>
            <a:endParaRPr lang="it-IT" altLang="it-IT" sz="1400"/>
          </a:p>
        </p:txBody>
      </p:sp>
      <p:sp>
        <p:nvSpPr>
          <p:cNvPr id="27652" name="Title 6">
            <a:extLst>
              <a:ext uri="{FF2B5EF4-FFF2-40B4-BE49-F238E27FC236}">
                <a16:creationId xmlns:a16="http://schemas.microsoft.com/office/drawing/2014/main" id="{60D9D204-280F-9A44-9D37-E4C2FBCFD8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620000" cy="1295400"/>
          </a:xfrm>
        </p:spPr>
        <p:txBody>
          <a:bodyPr anchor="t"/>
          <a:lstStyle/>
          <a:p>
            <a:pPr algn="l"/>
            <a:r>
              <a:rPr lang="it-IT" altLang="it-IT" sz="4000" b="1">
                <a:solidFill>
                  <a:srgbClr val="0000FF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Data una funzione composta individuare le funzioni componenti</a:t>
            </a:r>
            <a:br>
              <a:rPr lang="it-IT" altLang="it-IT" b="1">
                <a:ea typeface="ＭＳ Ｐゴシック" panose="020B0600070205080204" pitchFamily="34" charset="-128"/>
              </a:rPr>
            </a:br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27653" name="TextBox 4">
            <a:extLst>
              <a:ext uri="{FF2B5EF4-FFF2-40B4-BE49-F238E27FC236}">
                <a16:creationId xmlns:a16="http://schemas.microsoft.com/office/drawing/2014/main" id="{1BF7F84A-ED46-B144-B203-26DBE44C31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752600"/>
            <a:ext cx="2667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Primi due esempi</a:t>
            </a:r>
            <a:r>
              <a:rPr lang="it-IT" altLang="it-IT" b="1">
                <a:latin typeface="Arial Narrow" panose="020B0604020202020204" pitchFamily="34" charset="0"/>
              </a:rPr>
              <a:t> </a:t>
            </a:r>
          </a:p>
        </p:txBody>
      </p:sp>
      <p:sp>
        <p:nvSpPr>
          <p:cNvPr id="27654" name="TextBox 5">
            <a:extLst>
              <a:ext uri="{FF2B5EF4-FFF2-40B4-BE49-F238E27FC236}">
                <a16:creationId xmlns:a16="http://schemas.microsoft.com/office/drawing/2014/main" id="{37F747E2-107A-5D43-867E-00428AF186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362200"/>
            <a:ext cx="8534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 ln|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|   funzione composta da     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|  con 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 ln(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27655" name="TextBox 6">
            <a:extLst>
              <a:ext uri="{FF2B5EF4-FFF2-40B4-BE49-F238E27FC236}">
                <a16:creationId xmlns:a16="http://schemas.microsoft.com/office/drawing/2014/main" id="{07C930D9-1928-AA42-8379-A1D63C048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124200"/>
            <a:ext cx="8534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 |ln(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)|  funzione composta da   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 ln(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) con 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= |</a:t>
            </a:r>
            <a:r>
              <a:rPr lang="it-IT" altLang="it-IT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</a:p>
        </p:txBody>
      </p:sp>
      <p:sp>
        <p:nvSpPr>
          <p:cNvPr id="27656" name="TextBox 7">
            <a:extLst>
              <a:ext uri="{FF2B5EF4-FFF2-40B4-BE49-F238E27FC236}">
                <a16:creationId xmlns:a16="http://schemas.microsoft.com/office/drawing/2014/main" id="{042B617D-7665-0B4C-92C0-5D7CFE263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886200"/>
            <a:ext cx="79248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latin typeface="Arial Narrow" panose="020B0604020202020204" pitchFamily="34" charset="0"/>
              </a:rPr>
              <a:t>Per tracciare i grafici mi baso:</a:t>
            </a:r>
          </a:p>
          <a:p>
            <a:pPr eaLnBrk="1" hangingPunct="1">
              <a:buFontTx/>
              <a:buChar char="-"/>
            </a:pPr>
            <a:r>
              <a:rPr lang="it-IT" altLang="it-IT" sz="3200" b="1">
                <a:latin typeface="Arial Narrow" panose="020B0604020202020204" pitchFamily="34" charset="0"/>
              </a:rPr>
              <a:t> sulla funzione modulo definita per casi;</a:t>
            </a:r>
          </a:p>
          <a:p>
            <a:pPr eaLnBrk="1" hangingPunct="1">
              <a:buFontTx/>
              <a:buChar char="-"/>
            </a:pPr>
            <a:r>
              <a:rPr lang="it-IT" altLang="it-IT" sz="3200" b="1">
                <a:latin typeface="Arial Narrow" panose="020B0604020202020204" pitchFamily="34" charset="0"/>
              </a:rPr>
              <a:t> sulla simmetria rispetto all’asse </a:t>
            </a:r>
            <a:r>
              <a:rPr lang="it-IT" altLang="it-IT" sz="3200" b="1" i="1">
                <a:latin typeface="Arial Narrow" panose="020B0604020202020204" pitchFamily="34" charset="0"/>
              </a:rPr>
              <a:t>x</a:t>
            </a:r>
            <a:r>
              <a:rPr lang="it-IT" altLang="it-IT" sz="3200" b="1">
                <a:latin typeface="Arial Narrow" panose="020B0604020202020204" pitchFamily="34" charset="0"/>
              </a:rPr>
              <a:t> o all’asse </a:t>
            </a:r>
            <a:r>
              <a:rPr lang="it-IT" altLang="it-IT" sz="3200" b="1" i="1">
                <a:latin typeface="Arial Narrow" panose="020B0604020202020204" pitchFamily="34" charset="0"/>
              </a:rPr>
              <a:t>y</a:t>
            </a:r>
            <a:r>
              <a:rPr lang="it-IT" altLang="it-IT" sz="3200" b="1">
                <a:latin typeface="Arial Narrow" panose="020B0604020202020204" pitchFamily="34" charset="0"/>
              </a:rPr>
              <a:t>. </a:t>
            </a:r>
          </a:p>
          <a:p>
            <a:pPr eaLnBrk="1" hangingPunct="1"/>
            <a:r>
              <a:rPr lang="it-IT" altLang="it-IT" sz="3200" b="1">
                <a:latin typeface="Arial Narrow" panose="020B0604020202020204" pitchFamily="34" charset="0"/>
              </a:rPr>
              <a:t>Vediamo come procedo.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4">
            <a:extLst>
              <a:ext uri="{FF2B5EF4-FFF2-40B4-BE49-F238E27FC236}">
                <a16:creationId xmlns:a16="http://schemas.microsoft.com/office/drawing/2014/main" id="{36F5DA67-FB5B-9241-8606-CCE2A399D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2987824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  <a:endParaRPr lang="it-IT" altLang="it-IT" sz="1200" i="1" dirty="0"/>
          </a:p>
        </p:txBody>
      </p:sp>
      <p:sp>
        <p:nvSpPr>
          <p:cNvPr id="28675" name="Slide Number Placeholder 4">
            <a:extLst>
              <a:ext uri="{FF2B5EF4-FFF2-40B4-BE49-F238E27FC236}">
                <a16:creationId xmlns:a16="http://schemas.microsoft.com/office/drawing/2014/main" id="{633DF737-672A-554F-82B4-8CEF88F32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0" y="6553200"/>
            <a:ext cx="4572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D072AA7-6B1C-0B45-809C-6985CBF1E36E}" type="slidenum">
              <a:rPr lang="it-IT" altLang="it-IT" sz="1400"/>
              <a:pPr eaLnBrk="1" hangingPunct="1"/>
              <a:t>8</a:t>
            </a:fld>
            <a:endParaRPr lang="it-IT" altLang="it-IT" sz="1400"/>
          </a:p>
        </p:txBody>
      </p:sp>
      <p:sp>
        <p:nvSpPr>
          <p:cNvPr id="28676" name="Title 6">
            <a:extLst>
              <a:ext uri="{FF2B5EF4-FFF2-40B4-BE49-F238E27FC236}">
                <a16:creationId xmlns:a16="http://schemas.microsoft.com/office/drawing/2014/main" id="{498EE05E-8A30-9944-8CCB-0AAFE8DB88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04800"/>
            <a:ext cx="8153400" cy="685800"/>
          </a:xfrm>
        </p:spPr>
        <p:txBody>
          <a:bodyPr anchor="t"/>
          <a:lstStyle/>
          <a:p>
            <a:pPr algn="l"/>
            <a:r>
              <a:rPr lang="it-IT" altLang="it-IT" sz="3200" b="1">
                <a:solidFill>
                  <a:srgbClr val="0000FF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Disegno y = ln|x| con funzione definita per casi </a:t>
            </a:r>
            <a:br>
              <a:rPr lang="it-IT" altLang="it-IT" b="1">
                <a:ea typeface="ＭＳ Ｐゴシック" panose="020B0600070205080204" pitchFamily="34" charset="-128"/>
              </a:rPr>
            </a:br>
            <a:endParaRPr lang="it-IT" altLang="it-IT">
              <a:ea typeface="ＭＳ Ｐゴシック" panose="020B0600070205080204" pitchFamily="34" charset="-128"/>
            </a:endParaRPr>
          </a:p>
        </p:txBody>
      </p:sp>
      <p:pic>
        <p:nvPicPr>
          <p:cNvPr id="28677" name="Picture 10" descr="Schermata 2016-02-18 alle 19.26.47.png">
            <a:extLst>
              <a:ext uri="{FF2B5EF4-FFF2-40B4-BE49-F238E27FC236}">
                <a16:creationId xmlns:a16="http://schemas.microsoft.com/office/drawing/2014/main" id="{87AC120C-7D94-4E4E-BB92-C1E7A1873B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5"/>
          <a:stretch>
            <a:fillRect/>
          </a:stretch>
        </p:blipFill>
        <p:spPr bwMode="auto">
          <a:xfrm>
            <a:off x="5410200" y="2895600"/>
            <a:ext cx="3319463" cy="273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503F7CE-B4D7-8B40-858F-7BA05E16ED69}"/>
              </a:ext>
            </a:extLst>
          </p:cNvPr>
          <p:cNvSpPr txBox="1"/>
          <p:nvPr/>
        </p:nvSpPr>
        <p:spPr>
          <a:xfrm>
            <a:off x="4191000" y="5410200"/>
            <a:ext cx="2362200" cy="1323439"/>
          </a:xfrm>
          <a:prstGeom prst="rect">
            <a:avLst/>
          </a:prstGeom>
          <a:solidFill>
            <a:srgbClr val="FFFFCC"/>
          </a:solidFill>
          <a:ln w="25400">
            <a:solidFill>
              <a:srgbClr val="008000"/>
            </a:solidFill>
          </a:ln>
        </p:spPr>
        <p:txBody>
          <a:bodyPr>
            <a:spAutoFit/>
          </a:bodyPr>
          <a:lstStyle>
            <a:lvl1pPr marL="12700" indent="-127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Disegno anche</a:t>
            </a:r>
          </a:p>
          <a:p>
            <a:pPr eaLnBrk="1" hangingPunct="1"/>
            <a:r>
              <a:rPr lang="it-IT" alt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ln(−</a:t>
            </a:r>
            <a:r>
              <a:rPr lang="it-IT" alt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se </a:t>
            </a:r>
            <a:r>
              <a:rPr lang="it-IT" alt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0</a:t>
            </a:r>
          </a:p>
          <a:p>
            <a:pPr eaLnBrk="1" hangingPunct="1"/>
            <a:r>
              <a:rPr lang="it-IT" alt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con ribaltamento</a:t>
            </a:r>
          </a:p>
          <a:p>
            <a:pPr eaLnBrk="1" hangingPunct="1"/>
            <a:r>
              <a:rPr lang="it-IT" alt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attorno all’asse </a:t>
            </a:r>
            <a:r>
              <a:rPr lang="it-IT" alt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pic>
        <p:nvPicPr>
          <p:cNvPr id="28679" name="Picture 14" descr="Schermata 2016-02-18 alle 20.10.25.png">
            <a:extLst>
              <a:ext uri="{FF2B5EF4-FFF2-40B4-BE49-F238E27FC236}">
                <a16:creationId xmlns:a16="http://schemas.microsoft.com/office/drawing/2014/main" id="{BE928CD9-994A-BA4A-9C1F-5312A46BFF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819400"/>
            <a:ext cx="2063750" cy="282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AE2F629-C1D8-384E-BFBE-6898DEA4A598}"/>
              </a:ext>
            </a:extLst>
          </p:cNvPr>
          <p:cNvSpPr txBox="1"/>
          <p:nvPr/>
        </p:nvSpPr>
        <p:spPr>
          <a:xfrm>
            <a:off x="304800" y="5410200"/>
            <a:ext cx="2034952" cy="707886"/>
          </a:xfrm>
          <a:prstGeom prst="rect">
            <a:avLst/>
          </a:prstGeom>
          <a:solidFill>
            <a:srgbClr val="FFFFCC"/>
          </a:solidFill>
          <a:ln w="25400">
            <a:solidFill>
              <a:srgbClr val="008000"/>
            </a:solidFill>
          </a:ln>
        </p:spPr>
        <p:txBody>
          <a:bodyPr wrap="square">
            <a:spAutoFit/>
          </a:bodyPr>
          <a:lstStyle>
            <a:lvl1pPr marL="266700" indent="-2667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457200" indent="-457200" eaLnBrk="1" hangingPunct="1">
              <a:buAutoNum type="arabicPeriod"/>
            </a:pPr>
            <a:r>
              <a:rPr lang="it-IT" alt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Disegno</a:t>
            </a:r>
          </a:p>
          <a:p>
            <a:pPr eaLnBrk="1" hangingPunct="1"/>
            <a:r>
              <a:rPr lang="it-IT" alt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ln(</a:t>
            </a:r>
            <a:r>
              <a:rPr lang="it-IT" alt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se </a:t>
            </a:r>
            <a:r>
              <a:rPr lang="it-IT" alt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0</a:t>
            </a:r>
          </a:p>
        </p:txBody>
      </p:sp>
      <p:pic>
        <p:nvPicPr>
          <p:cNvPr id="28681" name="Picture 9" descr="Schermata 2016-02-19 alle 07.06.30.png">
            <a:extLst>
              <a:ext uri="{FF2B5EF4-FFF2-40B4-BE49-F238E27FC236}">
                <a16:creationId xmlns:a16="http://schemas.microsoft.com/office/drawing/2014/main" id="{FB501CD8-7370-0B45-A995-9DE48D4170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914400"/>
            <a:ext cx="7239000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E412114-2585-D545-A2AE-0349B1E3E81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638800" y="4724400"/>
            <a:ext cx="990600" cy="685800"/>
          </a:xfrm>
          <a:prstGeom prst="straightConnector1">
            <a:avLst/>
          </a:prstGeom>
          <a:noFill/>
          <a:ln w="25400">
            <a:solidFill>
              <a:srgbClr val="008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4F2173A-3BC3-C84E-8DBA-527E5F2ABDCD}"/>
              </a:ext>
            </a:extLst>
          </p:cNvPr>
          <p:cNvSpPr txBox="1"/>
          <p:nvPr/>
        </p:nvSpPr>
        <p:spPr>
          <a:xfrm>
            <a:off x="7086600" y="5410200"/>
            <a:ext cx="2057400" cy="708025"/>
          </a:xfrm>
          <a:prstGeom prst="rect">
            <a:avLst/>
          </a:prstGeom>
          <a:solidFill>
            <a:srgbClr val="FCFFF3"/>
          </a:solidFill>
          <a:ln w="2540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>
                <a:latin typeface="Arial Narrow" panose="020B0604020202020204" pitchFamily="34" charset="0"/>
              </a:rPr>
              <a:t>Dominio</a:t>
            </a:r>
          </a:p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i numeri reali x ≠ 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4">
            <a:extLst>
              <a:ext uri="{FF2B5EF4-FFF2-40B4-BE49-F238E27FC236}">
                <a16:creationId xmlns:a16="http://schemas.microsoft.com/office/drawing/2014/main" id="{FCBAAFF1-F2DA-D449-B8F3-583D5AD23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03649"/>
            <a:ext cx="2915816" cy="4803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  <a:endParaRPr lang="it-IT" altLang="it-IT" sz="1200" i="1" dirty="0"/>
          </a:p>
        </p:txBody>
      </p:sp>
      <p:sp>
        <p:nvSpPr>
          <p:cNvPr id="29699" name="Slide Number Placeholder 4">
            <a:extLst>
              <a:ext uri="{FF2B5EF4-FFF2-40B4-BE49-F238E27FC236}">
                <a16:creationId xmlns:a16="http://schemas.microsoft.com/office/drawing/2014/main" id="{04F09CA2-EEA2-174E-BCDF-FFC9F3339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0" y="6477000"/>
            <a:ext cx="3810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51BD98E-9842-134D-9F22-382C7138C88D}" type="slidenum">
              <a:rPr lang="it-IT" altLang="it-IT" sz="1400"/>
              <a:pPr eaLnBrk="1" hangingPunct="1"/>
              <a:t>9</a:t>
            </a:fld>
            <a:endParaRPr lang="it-IT" altLang="it-IT" sz="1400"/>
          </a:p>
        </p:txBody>
      </p:sp>
      <p:sp>
        <p:nvSpPr>
          <p:cNvPr id="29700" name="Title 6">
            <a:extLst>
              <a:ext uri="{FF2B5EF4-FFF2-40B4-BE49-F238E27FC236}">
                <a16:creationId xmlns:a16="http://schemas.microsoft.com/office/drawing/2014/main" id="{CED94530-41F7-774F-8F09-9760279AED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228600"/>
            <a:ext cx="8153400" cy="685800"/>
          </a:xfrm>
        </p:spPr>
        <p:txBody>
          <a:bodyPr anchor="t"/>
          <a:lstStyle/>
          <a:p>
            <a:pPr algn="l"/>
            <a:r>
              <a:rPr lang="it-IT" altLang="it-IT" sz="3200" b="1">
                <a:solidFill>
                  <a:srgbClr val="0000FF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Disegno y = |ln(x)| con funzione definita per casi </a:t>
            </a:r>
            <a:br>
              <a:rPr lang="it-IT" altLang="it-IT" b="1">
                <a:ea typeface="ＭＳ Ｐゴシック" panose="020B0600070205080204" pitchFamily="34" charset="-128"/>
              </a:rPr>
            </a:br>
            <a:endParaRPr lang="it-IT" altLang="it-IT">
              <a:ea typeface="ＭＳ Ｐゴシック" panose="020B0600070205080204" pitchFamily="34" charset="-128"/>
            </a:endParaRPr>
          </a:p>
        </p:txBody>
      </p:sp>
      <p:pic>
        <p:nvPicPr>
          <p:cNvPr id="29701" name="Picture 10" descr="Schermata 2016-02-19 alle 09.42.09.png">
            <a:extLst>
              <a:ext uri="{FF2B5EF4-FFF2-40B4-BE49-F238E27FC236}">
                <a16:creationId xmlns:a16="http://schemas.microsoft.com/office/drawing/2014/main" id="{2EA47D2B-8AAF-1248-A056-40E7DD092C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30"/>
          <a:stretch>
            <a:fillRect/>
          </a:stretch>
        </p:blipFill>
        <p:spPr bwMode="auto">
          <a:xfrm>
            <a:off x="5533231" y="2848131"/>
            <a:ext cx="2649538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TextBox 12">
            <a:extLst>
              <a:ext uri="{FF2B5EF4-FFF2-40B4-BE49-F238E27FC236}">
                <a16:creationId xmlns:a16="http://schemas.microsoft.com/office/drawing/2014/main" id="{1A0BB738-CD78-BE49-9EB1-25B68BA92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5492384"/>
            <a:ext cx="3505200" cy="1016000"/>
          </a:xfrm>
          <a:prstGeom prst="rect">
            <a:avLst/>
          </a:prstGeom>
          <a:solidFill>
            <a:srgbClr val="FFFFCC"/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266700" indent="-2667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3. Ribalto l’arco rosso intorno all’asse </a:t>
            </a:r>
            <a:r>
              <a:rPr lang="it-IT" altLang="it-IT" sz="20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per disegnare</a:t>
            </a:r>
          </a:p>
          <a:p>
            <a:pPr eaLnBrk="1" hangingPunct="1"/>
            <a:r>
              <a:rPr lang="it-IT" altLang="it-IT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   −ln(</a:t>
            </a:r>
            <a:r>
              <a:rPr lang="it-IT" altLang="it-IT" sz="20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), se ln(</a:t>
            </a:r>
            <a:r>
              <a:rPr lang="it-IT" altLang="it-IT" sz="20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) &lt; 0</a:t>
            </a:r>
          </a:p>
        </p:txBody>
      </p:sp>
      <p:pic>
        <p:nvPicPr>
          <p:cNvPr id="29703" name="Picture 13" descr="Schermata 2016-02-19 alle 09.48.23.png">
            <a:extLst>
              <a:ext uri="{FF2B5EF4-FFF2-40B4-BE49-F238E27FC236}">
                <a16:creationId xmlns:a16="http://schemas.microsoft.com/office/drawing/2014/main" id="{2B2E37F0-4AB9-5949-A9F3-33B2755CED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30"/>
          <a:stretch>
            <a:fillRect/>
          </a:stretch>
        </p:blipFill>
        <p:spPr bwMode="auto">
          <a:xfrm>
            <a:off x="2209800" y="2819400"/>
            <a:ext cx="254317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4" name="TextBox 15">
            <a:extLst>
              <a:ext uri="{FF2B5EF4-FFF2-40B4-BE49-F238E27FC236}">
                <a16:creationId xmlns:a16="http://schemas.microsoft.com/office/drawing/2014/main" id="{B9C2631B-B8C4-C04D-ACBB-62B4C03B8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486400"/>
            <a:ext cx="4267200" cy="1016000"/>
          </a:xfrm>
          <a:prstGeom prst="rect">
            <a:avLst/>
          </a:prstGeom>
          <a:solidFill>
            <a:srgbClr val="FFFFCC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266700" indent="-2667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Disegno ln(</a:t>
            </a:r>
            <a:r>
              <a:rPr lang="it-IT" alt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) nel dominio </a:t>
            </a:r>
            <a:r>
              <a:rPr lang="it-IT" alt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0</a:t>
            </a:r>
          </a:p>
          <a:p>
            <a:pPr eaLnBrk="1" hangingPunct="1"/>
            <a:r>
              <a:rPr lang="it-IT" alt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Coloro in rosso l’arco sotto l’asse </a:t>
            </a:r>
            <a:r>
              <a:rPr lang="it-IT" alt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x, </a:t>
            </a:r>
            <a:r>
              <a:rPr lang="it-IT" alt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 cui risulta ln(</a:t>
            </a:r>
            <a:r>
              <a:rPr lang="it-IT" alt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&lt; 0.</a:t>
            </a:r>
            <a:endParaRPr lang="it-IT" altLang="it-IT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705" name="Picture 9" descr="Schermata 2016-02-19 alle 20.11.31.png">
            <a:extLst>
              <a:ext uri="{FF2B5EF4-FFF2-40B4-BE49-F238E27FC236}">
                <a16:creationId xmlns:a16="http://schemas.microsoft.com/office/drawing/2014/main" id="{DE684327-CF88-804D-A206-5C95E813A1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762000"/>
            <a:ext cx="76835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4">
            <a:extLst>
              <a:ext uri="{FF2B5EF4-FFF2-40B4-BE49-F238E27FC236}">
                <a16:creationId xmlns:a16="http://schemas.microsoft.com/office/drawing/2014/main" id="{B218BF64-CF15-914F-8C7B-6C283FB49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30723" name="Slide Number Placeholder 4">
            <a:extLst>
              <a:ext uri="{FF2B5EF4-FFF2-40B4-BE49-F238E27FC236}">
                <a16:creationId xmlns:a16="http://schemas.microsoft.com/office/drawing/2014/main" id="{A0504733-B2C4-6F4F-AA26-2EAAB4B33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4A85C5E-A525-9D4F-A6E4-0B1854323EF9}" type="slidenum">
              <a:rPr lang="it-IT" altLang="it-IT" sz="1400"/>
              <a:pPr eaLnBrk="1" hangingPunct="1"/>
              <a:t>10</a:t>
            </a:fld>
            <a:endParaRPr lang="it-IT" altLang="it-IT" sz="1400"/>
          </a:p>
        </p:txBody>
      </p:sp>
      <p:sp>
        <p:nvSpPr>
          <p:cNvPr id="30724" name="Title 6">
            <a:extLst>
              <a:ext uri="{FF2B5EF4-FFF2-40B4-BE49-F238E27FC236}">
                <a16:creationId xmlns:a16="http://schemas.microsoft.com/office/drawing/2014/main" id="{D79AA560-EE50-9248-8A9C-AF1E896BFC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2057400"/>
            <a:ext cx="8839200" cy="990600"/>
          </a:xfrm>
        </p:spPr>
        <p:txBody>
          <a:bodyPr anchor="t"/>
          <a:lstStyle/>
          <a:p>
            <a:pPr marL="355600" indent="-355600"/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Proprietà dei logaritmi e funzioni composte</a:t>
            </a:r>
            <a:br>
              <a:rPr lang="it-IT" altLang="it-IT" b="1">
                <a:ea typeface="ＭＳ Ｐゴシック" panose="020B0600070205080204" pitchFamily="34" charset="-128"/>
              </a:rPr>
            </a:br>
            <a:endParaRPr lang="it-IT" altLang="it-IT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Footer Placeholder 4">
            <a:extLst>
              <a:ext uri="{FF2B5EF4-FFF2-40B4-BE49-F238E27FC236}">
                <a16:creationId xmlns:a16="http://schemas.microsoft.com/office/drawing/2014/main" id="{800D3906-A46F-9849-94D1-95A218C2E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31748" name="Slide Number Placeholder 4">
            <a:extLst>
              <a:ext uri="{FF2B5EF4-FFF2-40B4-BE49-F238E27FC236}">
                <a16:creationId xmlns:a16="http://schemas.microsoft.com/office/drawing/2014/main" id="{E4C03462-B99B-5E49-865E-B7182CAA1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B196B07-9EAE-0F4D-9200-03235358CA48}" type="slidenum">
              <a:rPr lang="it-IT" altLang="it-IT" sz="1400"/>
              <a:pPr eaLnBrk="1" hangingPunct="1"/>
              <a:t>11</a:t>
            </a:fld>
            <a:endParaRPr lang="it-IT" altLang="it-IT" sz="1400"/>
          </a:p>
        </p:txBody>
      </p:sp>
      <p:sp>
        <p:nvSpPr>
          <p:cNvPr id="31749" name="Title 6">
            <a:extLst>
              <a:ext uri="{FF2B5EF4-FFF2-40B4-BE49-F238E27FC236}">
                <a16:creationId xmlns:a16="http://schemas.microsoft.com/office/drawing/2014/main" id="{FD42137D-F956-E54E-BEC0-796552756F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6400" y="533400"/>
            <a:ext cx="5943600" cy="762000"/>
          </a:xfrm>
        </p:spPr>
        <p:txBody>
          <a:bodyPr anchor="t"/>
          <a:lstStyle/>
          <a:p>
            <a:pPr marL="355600" indent="-355600"/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Proprietà dei logaritmi </a:t>
            </a:r>
            <a:br>
              <a:rPr lang="it-IT" altLang="it-IT" b="1">
                <a:ea typeface="ＭＳ Ｐゴシック" panose="020B0600070205080204" pitchFamily="34" charset="-128"/>
              </a:rPr>
            </a:br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1750" name="TextBox 4">
            <a:extLst>
              <a:ext uri="{FF2B5EF4-FFF2-40B4-BE49-F238E27FC236}">
                <a16:creationId xmlns:a16="http://schemas.microsoft.com/office/drawing/2014/main" id="{E0044874-65B1-F849-B522-A8DEB07C4B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95400"/>
            <a:ext cx="70866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latin typeface="Arial Narrow" panose="020B0604020202020204" pitchFamily="34" charset="0"/>
              </a:rPr>
              <a:t>Per i logaritmi naturali di numeri reali, sai che vale la seguente proprietà:   </a:t>
            </a:r>
          </a:p>
        </p:txBody>
      </p:sp>
      <p:graphicFrame>
        <p:nvGraphicFramePr>
          <p:cNvPr id="31746" name="Object 2">
            <a:extLst>
              <a:ext uri="{FF2B5EF4-FFF2-40B4-BE49-F238E27FC236}">
                <a16:creationId xmlns:a16="http://schemas.microsoft.com/office/drawing/2014/main" id="{CEA0E681-CC2E-5844-96F7-3E74D50A61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2286000"/>
          <a:ext cx="4800600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7" name="Equation" r:id="rId3" imgW="21412200" imgH="2895600" progId="Equation.3">
                  <p:embed/>
                </p:oleObj>
              </mc:Choice>
              <mc:Fallback>
                <p:oleObj name="Equation" r:id="rId3" imgW="21412200" imgH="2895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286000"/>
                        <a:ext cx="4800600" cy="649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1" name="TextBox 7">
            <a:extLst>
              <a:ext uri="{FF2B5EF4-FFF2-40B4-BE49-F238E27FC236}">
                <a16:creationId xmlns:a16="http://schemas.microsoft.com/office/drawing/2014/main" id="{C8E3F4F3-3F01-5947-BBAC-0136C5C86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114800"/>
            <a:ext cx="70104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solidFill>
                  <a:srgbClr val="0000FF"/>
                </a:solidFill>
                <a:latin typeface="Arial Narrow" panose="020B0604020202020204" pitchFamily="34" charset="0"/>
              </a:rPr>
              <a:t>Come si estende questa proprietà alle funzioni?</a:t>
            </a:r>
          </a:p>
          <a:p>
            <a:pPr eaLnBrk="1" hangingPunct="1"/>
            <a:r>
              <a:rPr lang="it-IT" altLang="it-IT" sz="2800" b="1" dirty="0">
                <a:solidFill>
                  <a:srgbClr val="008000"/>
                </a:solidFill>
                <a:latin typeface="Arial Narrow" panose="020B0604020202020204" pitchFamily="34" charset="0"/>
              </a:rPr>
              <a:t>Esempi</a:t>
            </a:r>
          </a:p>
          <a:p>
            <a:pPr eaLnBrk="1" hangingPunct="1"/>
            <a:r>
              <a:rPr lang="it-IT" alt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it-IT" altLang="it-I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ln(</a:t>
            </a:r>
            <a:r>
              <a:rPr lang="it-IT" altLang="it-I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   </a:t>
            </a:r>
            <a:r>
              <a:rPr lang="it-IT" altLang="it-IT" sz="2800" b="1" dirty="0">
                <a:latin typeface="Arial Narrow" panose="020B0604020202020204" pitchFamily="34" charset="0"/>
              </a:rPr>
              <a:t>e     </a:t>
            </a:r>
            <a:r>
              <a:rPr lang="it-IT" altLang="it-I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ln(</a:t>
            </a:r>
            <a:r>
              <a:rPr lang="it-IT" altLang="it-IT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it-IT" altLang="it-IT" sz="2800" b="1" dirty="0">
              <a:latin typeface="Arial Narrow" panose="020B0604020202020204" pitchFamily="34" charset="0"/>
            </a:endParaRPr>
          </a:p>
        </p:txBody>
      </p:sp>
      <p:sp>
        <p:nvSpPr>
          <p:cNvPr id="31752" name="Rectangle 9">
            <a:extLst>
              <a:ext uri="{FF2B5EF4-FFF2-40B4-BE49-F238E27FC236}">
                <a16:creationId xmlns:a16="http://schemas.microsoft.com/office/drawing/2014/main" id="{9595C5A6-B032-C147-A0C4-9031D691F1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429000"/>
            <a:ext cx="54467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ln(3</a:t>
            </a:r>
            <a:r>
              <a:rPr lang="it-IT" altLang="it-IT" sz="2800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) = 2ln(3)     </a:t>
            </a:r>
            <a:r>
              <a:rPr lang="it-IT" altLang="it-IT" sz="2800" b="1">
                <a:latin typeface="Arial Narrow" panose="020B0604020202020204" pitchFamily="34" charset="0"/>
              </a:rPr>
              <a:t>e     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ln(2</a:t>
            </a:r>
            <a:r>
              <a:rPr lang="it-IT" altLang="it-IT" sz="2800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) = 3ln(2) </a:t>
            </a:r>
            <a:endParaRPr lang="it-IT" altLang="it-IT" sz="2800">
              <a:cs typeface="Times New Roman" panose="02020603050405020304" pitchFamily="18" charset="0"/>
            </a:endParaRPr>
          </a:p>
        </p:txBody>
      </p:sp>
      <p:sp>
        <p:nvSpPr>
          <p:cNvPr id="31753" name="Rectangle 10">
            <a:extLst>
              <a:ext uri="{FF2B5EF4-FFF2-40B4-BE49-F238E27FC236}">
                <a16:creationId xmlns:a16="http://schemas.microsoft.com/office/drawing/2014/main" id="{984A7986-6364-ED48-BEA6-8384F255B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895600"/>
            <a:ext cx="1231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8000"/>
                </a:solidFill>
                <a:latin typeface="Arial Narrow" panose="020B0604020202020204" pitchFamily="34" charset="0"/>
              </a:rPr>
              <a:t>Esempi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2D307C-3994-AA46-8881-F48EABB46CAF}"/>
              </a:ext>
            </a:extLst>
          </p:cNvPr>
          <p:cNvSpPr txBox="1"/>
          <p:nvPr/>
        </p:nvSpPr>
        <p:spPr>
          <a:xfrm>
            <a:off x="5460167" y="2343120"/>
            <a:ext cx="3482280" cy="4616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58738" eaLnBrk="1" hangingPunct="1"/>
            <a:r>
              <a:rPr lang="it-IT" altLang="it-IT" b="1" dirty="0">
                <a:latin typeface="Arial Narrow" panose="020B0604020202020204" pitchFamily="34" charset="0"/>
              </a:rPr>
              <a:t>Logaritmo di una potenza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6714D16-F085-DE4A-85F8-EA8E7ABEF1D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9441" r="3391" b="11975"/>
          <a:stretch/>
        </p:blipFill>
        <p:spPr>
          <a:xfrm>
            <a:off x="803213" y="2323414"/>
            <a:ext cx="4582616" cy="48137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Footer Placeholder 4">
            <a:extLst>
              <a:ext uri="{FF2B5EF4-FFF2-40B4-BE49-F238E27FC236}">
                <a16:creationId xmlns:a16="http://schemas.microsoft.com/office/drawing/2014/main" id="{82130E29-471C-D440-BEB2-4F9706F0F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32772" name="Slide Number Placeholder 4">
            <a:extLst>
              <a:ext uri="{FF2B5EF4-FFF2-40B4-BE49-F238E27FC236}">
                <a16:creationId xmlns:a16="http://schemas.microsoft.com/office/drawing/2014/main" id="{3986C126-8443-3F4C-B115-2F6BCB3F1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3000" y="6381750"/>
            <a:ext cx="381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68E381F-525B-C942-8BA3-CC230423220D}" type="slidenum">
              <a:rPr lang="it-IT" altLang="it-IT" sz="1400"/>
              <a:pPr eaLnBrk="1" hangingPunct="1"/>
              <a:t>12</a:t>
            </a:fld>
            <a:endParaRPr lang="it-IT" altLang="it-IT" sz="1400"/>
          </a:p>
        </p:txBody>
      </p:sp>
      <p:sp>
        <p:nvSpPr>
          <p:cNvPr id="32773" name="Title 6">
            <a:extLst>
              <a:ext uri="{FF2B5EF4-FFF2-40B4-BE49-F238E27FC236}">
                <a16:creationId xmlns:a16="http://schemas.microsoft.com/office/drawing/2014/main" id="{E5E4F592-ACDD-934F-8F35-89D3440614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228600"/>
            <a:ext cx="8991600" cy="762000"/>
          </a:xfrm>
        </p:spPr>
        <p:txBody>
          <a:bodyPr anchor="t"/>
          <a:lstStyle/>
          <a:p>
            <a:pPr marL="355600" indent="-355600"/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Funzione composta e proprietà dei logaritmi </a:t>
            </a:r>
            <a:br>
              <a:rPr lang="it-IT" altLang="it-IT" b="1">
                <a:ea typeface="ＭＳ Ｐゴシック" panose="020B0600070205080204" pitchFamily="34" charset="-128"/>
              </a:rPr>
            </a:br>
            <a:endParaRPr lang="it-IT" altLang="it-IT">
              <a:ea typeface="ＭＳ Ｐゴシック" panose="020B0600070205080204" pitchFamily="34" charset="-128"/>
            </a:endParaRPr>
          </a:p>
        </p:txBody>
      </p:sp>
      <p:pic>
        <p:nvPicPr>
          <p:cNvPr id="32774" name="Picture 20" descr="Schermata 2016-02-19 alle 16.34.54.png">
            <a:extLst>
              <a:ext uri="{FF2B5EF4-FFF2-40B4-BE49-F238E27FC236}">
                <a16:creationId xmlns:a16="http://schemas.microsoft.com/office/drawing/2014/main" id="{66F1E8F9-8B0C-A84C-89ED-D1F92ED61A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587" y="1647031"/>
            <a:ext cx="3617913" cy="2160588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2770" name="Object 2">
            <a:extLst>
              <a:ext uri="{FF2B5EF4-FFF2-40B4-BE49-F238E27FC236}">
                <a16:creationId xmlns:a16="http://schemas.microsoft.com/office/drawing/2014/main" id="{C7F51456-0E89-5440-A7AB-CB767C7B87D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" y="990600"/>
          <a:ext cx="5724525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0" name="Equation" r:id="rId4" imgW="18897600" imgH="1905000" progId="Equation.3">
                  <p:embed/>
                </p:oleObj>
              </mc:Choice>
              <mc:Fallback>
                <p:oleObj name="Equation" r:id="rId4" imgW="18897600" imgH="1905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990600"/>
                        <a:ext cx="5724525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775" name="Picture 21" descr="Schermata 2016-02-19 alle 16.44.32.png">
            <a:extLst>
              <a:ext uri="{FF2B5EF4-FFF2-40B4-BE49-F238E27FC236}">
                <a16:creationId xmlns:a16="http://schemas.microsoft.com/office/drawing/2014/main" id="{F8953C4A-82A1-8145-8C90-6A2CAA0D32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4852987"/>
            <a:ext cx="5105400" cy="88106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6" name="Picture 23" descr="Schermata 2016-02-19 alle 16.48.11.png">
            <a:extLst>
              <a:ext uri="{FF2B5EF4-FFF2-40B4-BE49-F238E27FC236}">
                <a16:creationId xmlns:a16="http://schemas.microsoft.com/office/drawing/2014/main" id="{2CD86959-26E7-D64D-AEFB-EB2223EB99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" y="1113631"/>
            <a:ext cx="4899025" cy="322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7" name="Picture 24" descr="Schermata 2016-02-19 alle 17.16.05.png">
            <a:extLst>
              <a:ext uri="{FF2B5EF4-FFF2-40B4-BE49-F238E27FC236}">
                <a16:creationId xmlns:a16="http://schemas.microsoft.com/office/drawing/2014/main" id="{CA7B75F0-69EF-B04F-8E82-2875FB0D3D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962400"/>
            <a:ext cx="3048000" cy="2662238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Footer Placeholder 4">
            <a:extLst>
              <a:ext uri="{FF2B5EF4-FFF2-40B4-BE49-F238E27FC236}">
                <a16:creationId xmlns:a16="http://schemas.microsoft.com/office/drawing/2014/main" id="{690FE924-A287-8545-9F9E-0D4642163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33796" name="Slide Number Placeholder 4">
            <a:extLst>
              <a:ext uri="{FF2B5EF4-FFF2-40B4-BE49-F238E27FC236}">
                <a16:creationId xmlns:a16="http://schemas.microsoft.com/office/drawing/2014/main" id="{85257E0C-2487-E14E-A701-DFCCC080F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67A4A8B-C90F-7742-9C64-950C437348AF}" type="slidenum">
              <a:rPr lang="it-IT" altLang="it-IT" sz="1400"/>
              <a:pPr eaLnBrk="1" hangingPunct="1"/>
              <a:t>13</a:t>
            </a:fld>
            <a:endParaRPr lang="it-IT" altLang="it-IT" sz="1400"/>
          </a:p>
        </p:txBody>
      </p:sp>
      <p:sp>
        <p:nvSpPr>
          <p:cNvPr id="33797" name="Title 6">
            <a:extLst>
              <a:ext uri="{FF2B5EF4-FFF2-40B4-BE49-F238E27FC236}">
                <a16:creationId xmlns:a16="http://schemas.microsoft.com/office/drawing/2014/main" id="{00A3823A-46BA-444A-854F-F985D9B7BF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156" y="322641"/>
            <a:ext cx="8991600" cy="762000"/>
          </a:xfrm>
        </p:spPr>
        <p:txBody>
          <a:bodyPr anchor="t"/>
          <a:lstStyle/>
          <a:p>
            <a:pPr marL="355600" indent="-355600"/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Funzione composta e proprietà dei logaritmi </a:t>
            </a:r>
            <a:br>
              <a:rPr lang="it-IT" altLang="it-IT" b="1" dirty="0">
                <a:ea typeface="ＭＳ Ｐゴシック" panose="020B0600070205080204" pitchFamily="34" charset="-128"/>
              </a:rPr>
            </a:br>
            <a:endParaRPr lang="it-IT" altLang="it-IT" dirty="0">
              <a:ea typeface="ＭＳ Ｐゴシック" panose="020B0600070205080204" pitchFamily="34" charset="-128"/>
            </a:endParaRPr>
          </a:p>
        </p:txBody>
      </p:sp>
      <p:graphicFrame>
        <p:nvGraphicFramePr>
          <p:cNvPr id="33794" name="Object 2">
            <a:extLst>
              <a:ext uri="{FF2B5EF4-FFF2-40B4-BE49-F238E27FC236}">
                <a16:creationId xmlns:a16="http://schemas.microsoft.com/office/drawing/2014/main" id="{236DDE8F-41BB-CF45-9F34-57CE6F117A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" y="990600"/>
          <a:ext cx="5724525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24" name="Equation" r:id="rId3" imgW="18897600" imgH="1905000" progId="Equation.3">
                  <p:embed/>
                </p:oleObj>
              </mc:Choice>
              <mc:Fallback>
                <p:oleObj name="Equation" r:id="rId3" imgW="18897600" imgH="1905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990600"/>
                        <a:ext cx="5724525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799" name="Picture 9" descr="Schermata 2016-02-19 alle 16.53.47.png">
            <a:extLst>
              <a:ext uri="{FF2B5EF4-FFF2-40B4-BE49-F238E27FC236}">
                <a16:creationId xmlns:a16="http://schemas.microsoft.com/office/drawing/2014/main" id="{B0B2A8A2-0A10-2B44-83F7-741091EBBD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029200"/>
            <a:ext cx="6157913" cy="9144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po 1">
            <a:extLst>
              <a:ext uri="{FF2B5EF4-FFF2-40B4-BE49-F238E27FC236}">
                <a16:creationId xmlns:a16="http://schemas.microsoft.com/office/drawing/2014/main" id="{F8D6DDD9-E47D-3846-90B9-C4B94A1B9F7E}"/>
              </a:ext>
            </a:extLst>
          </p:cNvPr>
          <p:cNvGrpSpPr/>
          <p:nvPr/>
        </p:nvGrpSpPr>
        <p:grpSpPr>
          <a:xfrm>
            <a:off x="457200" y="1204013"/>
            <a:ext cx="4913313" cy="3206750"/>
            <a:chOff x="457200" y="1204013"/>
            <a:chExt cx="4913313" cy="3206750"/>
          </a:xfrm>
        </p:grpSpPr>
        <p:pic>
          <p:nvPicPr>
            <p:cNvPr id="33798" name="Picture 8" descr="Schermata 2016-02-19 alle 16.53.38.png">
              <a:extLst>
                <a:ext uri="{FF2B5EF4-FFF2-40B4-BE49-F238E27FC236}">
                  <a16:creationId xmlns:a16="http://schemas.microsoft.com/office/drawing/2014/main" id="{4D7FD896-4015-F94D-865F-9EF8F27E3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1204013"/>
              <a:ext cx="4913313" cy="3206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C76ECAE-3BFD-9741-846B-B343D68B60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556" y="1782424"/>
              <a:ext cx="4706516" cy="1447800"/>
            </a:xfrm>
            <a:prstGeom prst="rect">
              <a:avLst/>
            </a:prstGeom>
            <a:solidFill>
              <a:srgbClr val="D9D9D9">
                <a:alpha val="18039"/>
              </a:srgbClr>
            </a:solidFill>
            <a:ln w="9525">
              <a:solidFill>
                <a:srgbClr val="D9D9D9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it-IT" altLang="it-IT" sz="1800">
                <a:solidFill>
                  <a:srgbClr val="FFFFFF"/>
                </a:solidFill>
              </a:endParaRPr>
            </a:p>
          </p:txBody>
        </p:sp>
      </p:grpSp>
      <p:pic>
        <p:nvPicPr>
          <p:cNvPr id="33801" name="Picture 11" descr="Schermata 2016-02-19 alle 17.06.46.png">
            <a:extLst>
              <a:ext uri="{FF2B5EF4-FFF2-40B4-BE49-F238E27FC236}">
                <a16:creationId xmlns:a16="http://schemas.microsoft.com/office/drawing/2014/main" id="{8B3C5DB3-A430-7447-AF3F-CB2BC8BB1F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600200"/>
            <a:ext cx="3308350" cy="3251200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4EE98594-76D6-9243-9B10-70C129403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37239" y="640557"/>
            <a:ext cx="1966809" cy="914400"/>
          </a:xfrm>
        </p:spPr>
        <p:txBody>
          <a:bodyPr/>
          <a:lstStyle/>
          <a:p>
            <a:pPr marL="2244725" indent="-2244725" algn="l"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Attività</a:t>
            </a:r>
          </a:p>
        </p:txBody>
      </p:sp>
      <p:sp>
        <p:nvSpPr>
          <p:cNvPr id="34819" name="Footer Placeholder 4">
            <a:extLst>
              <a:ext uri="{FF2B5EF4-FFF2-40B4-BE49-F238E27FC236}">
                <a16:creationId xmlns:a16="http://schemas.microsoft.com/office/drawing/2014/main" id="{9B380070-CCA4-484D-8130-9765D30CA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34820" name="TextBox 3">
            <a:extLst>
              <a:ext uri="{FF2B5EF4-FFF2-40B4-BE49-F238E27FC236}">
                <a16:creationId xmlns:a16="http://schemas.microsoft.com/office/drawing/2014/main" id="{78055440-A268-204A-AEE2-A3502924A3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057400"/>
            <a:ext cx="80772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solidFill>
                  <a:srgbClr val="0000FF"/>
                </a:solidFill>
                <a:cs typeface="Arial" panose="020B0604020202020204" pitchFamily="34" charset="0"/>
              </a:rPr>
              <a:t>Completa la scheda di lavoro per tracciare il grafico di altre funzioni composte</a:t>
            </a:r>
            <a:r>
              <a:rPr lang="it-IT" altLang="it-IT" sz="1800" b="1" dirty="0">
                <a:solidFill>
                  <a:srgbClr val="0000FF"/>
                </a:solidFill>
                <a:cs typeface="Arial" panose="020B0604020202020204" pitchFamily="34" charset="0"/>
              </a:rPr>
              <a:t>.</a:t>
            </a:r>
            <a:endParaRPr lang="it-IT" altLang="it-IT" sz="1800" b="1" dirty="0">
              <a:latin typeface="Arial Black" panose="020B0604020202020204" pitchFamily="34" charset="0"/>
            </a:endParaRPr>
          </a:p>
        </p:txBody>
      </p:sp>
      <p:sp>
        <p:nvSpPr>
          <p:cNvPr id="34822" name="Slide Number Placeholder 5">
            <a:extLst>
              <a:ext uri="{FF2B5EF4-FFF2-40B4-BE49-F238E27FC236}">
                <a16:creationId xmlns:a16="http://schemas.microsoft.com/office/drawing/2014/main" id="{D14ED026-6F55-9747-97CF-46B9FC516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4567FFA-D85C-6A4F-89BE-B3180A567117}" type="slidenum">
              <a:rPr lang="it-IT" altLang="it-IT" sz="1400"/>
              <a:pPr eaLnBrk="1" hangingPunct="1"/>
              <a:t>14</a:t>
            </a:fld>
            <a:endParaRPr lang="it-IT" altLang="it-IT" sz="1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014F6EA1-686E-7A4D-8E6A-504610569C0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09192" y="2492896"/>
            <a:ext cx="5910808" cy="914400"/>
          </a:xfrm>
        </p:spPr>
        <p:txBody>
          <a:bodyPr/>
          <a:lstStyle/>
          <a:p>
            <a:pPr marL="1978025" indent="-1978025" algn="l" eaLnBrk="1" hangingPunct="1"/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Che cosa hai ottenuto?</a:t>
            </a:r>
          </a:p>
        </p:txBody>
      </p:sp>
      <p:sp>
        <p:nvSpPr>
          <p:cNvPr id="35843" name="Footer Placeholder 4">
            <a:extLst>
              <a:ext uri="{FF2B5EF4-FFF2-40B4-BE49-F238E27FC236}">
                <a16:creationId xmlns:a16="http://schemas.microsoft.com/office/drawing/2014/main" id="{52292C8E-CF29-924B-B09D-C89009433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605D807B-3C31-5145-9BC7-C70176689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8D7EC35-509A-C54E-9EC9-1B6CC2598230}" type="slidenum">
              <a:rPr lang="it-IT" altLang="it-IT" sz="1400"/>
              <a:pPr eaLnBrk="1" hangingPunct="1"/>
              <a:t>15</a:t>
            </a:fld>
            <a:endParaRPr lang="it-IT" altLang="it-IT" sz="1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20F4BE21-5776-A04C-9DAA-8F3F20D4F27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275856" y="88342"/>
            <a:ext cx="2674640" cy="685800"/>
          </a:xfrm>
        </p:spPr>
        <p:txBody>
          <a:bodyPr anchor="t"/>
          <a:lstStyle/>
          <a:p>
            <a:pPr marL="1978025" indent="-1978025" algn="l" eaLnBrk="1" hangingPunct="1"/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Problema 1</a:t>
            </a:r>
          </a:p>
        </p:txBody>
      </p:sp>
      <p:sp>
        <p:nvSpPr>
          <p:cNvPr id="38915" name="Footer Placeholder 4">
            <a:extLst>
              <a:ext uri="{FF2B5EF4-FFF2-40B4-BE49-F238E27FC236}">
                <a16:creationId xmlns:a16="http://schemas.microsoft.com/office/drawing/2014/main" id="{F3BAA91A-D8BD-C849-B9DF-CBC23098C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28194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  <a:endParaRPr lang="it-IT" altLang="it-IT" sz="1200" i="1" dirty="0"/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60B9C5B3-FED0-2D46-9DF9-274B6D7DE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29600" y="6245225"/>
            <a:ext cx="457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E6DFB00-18B4-9A45-9D43-4A052721CD4D}" type="slidenum">
              <a:rPr lang="it-IT" altLang="it-IT" sz="1400"/>
              <a:pPr eaLnBrk="1" hangingPunct="1"/>
              <a:t>16</a:t>
            </a:fld>
            <a:endParaRPr lang="it-IT" altLang="it-IT" sz="1400"/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2114586C-4B27-2841-90F0-1232C5BF6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2232684"/>
            <a:ext cx="1752600" cy="1676400"/>
          </a:xfrm>
          <a:prstGeom prst="rightArrow">
            <a:avLst>
              <a:gd name="adj1" fmla="val 50000"/>
              <a:gd name="adj2" fmla="val 50879"/>
            </a:avLst>
          </a:prstGeom>
          <a:solidFill>
            <a:srgbClr val="FFFFCC"/>
          </a:solidFill>
          <a:ln w="9525">
            <a:solidFill>
              <a:srgbClr val="FFFFCC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800" b="1" dirty="0">
                <a:solidFill>
                  <a:srgbClr val="0000FF"/>
                </a:solidFill>
              </a:rPr>
              <a:t>Ribalto attorno all’asse x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2B75216-1752-E740-8B22-782CF383F37F}"/>
              </a:ext>
            </a:extLst>
          </p:cNvPr>
          <p:cNvSpPr txBox="1"/>
          <p:nvPr/>
        </p:nvSpPr>
        <p:spPr>
          <a:xfrm>
            <a:off x="909525" y="4312968"/>
            <a:ext cx="1905000" cy="400050"/>
          </a:xfrm>
          <a:prstGeom prst="rect">
            <a:avLst/>
          </a:prstGeom>
          <a:solidFill>
            <a:srgbClr val="FCFFF3"/>
          </a:solidFill>
          <a:ln w="2540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 dirty="0">
                <a:latin typeface="Arial Narrow" panose="020B0604020202020204" pitchFamily="34" charset="0"/>
              </a:rPr>
              <a:t>Il dominio è </a:t>
            </a:r>
            <a:r>
              <a:rPr lang="it-IT" altLang="it-IT" sz="2000" b="1" i="1" dirty="0">
                <a:latin typeface="Arial Narrow" panose="020B0604020202020204" pitchFamily="34" charset="0"/>
              </a:rPr>
              <a:t>x</a:t>
            </a:r>
            <a:r>
              <a:rPr lang="it-IT" altLang="it-IT" sz="2000" b="1" dirty="0">
                <a:latin typeface="Arial Narrow" panose="020B0604020202020204" pitchFamily="34" charset="0"/>
              </a:rPr>
              <a:t> ≥ 0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E9D4E7B-ADBE-424E-9A37-4664F73DC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00" y="736042"/>
            <a:ext cx="7327900" cy="4953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C6E427E8-838F-6848-8A8B-9929043F6C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653" y="1828800"/>
            <a:ext cx="3379747" cy="2484168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1FA98ED9-44F6-4249-AADE-4D41B6C68C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1" y="1828800"/>
            <a:ext cx="3475330" cy="2680320"/>
          </a:xfrm>
          <a:prstGeom prst="rect">
            <a:avLst/>
          </a:prstGeom>
        </p:spPr>
      </p:pic>
      <p:sp>
        <p:nvSpPr>
          <p:cNvPr id="23" name="TextBox 30">
            <a:extLst>
              <a:ext uri="{FF2B5EF4-FFF2-40B4-BE49-F238E27FC236}">
                <a16:creationId xmlns:a16="http://schemas.microsoft.com/office/drawing/2014/main" id="{C7B2F85E-F4E8-C14F-8414-1DD4442D21DC}"/>
              </a:ext>
            </a:extLst>
          </p:cNvPr>
          <p:cNvSpPr txBox="1"/>
          <p:nvPr/>
        </p:nvSpPr>
        <p:spPr>
          <a:xfrm>
            <a:off x="6324600" y="4515227"/>
            <a:ext cx="1905000" cy="400050"/>
          </a:xfrm>
          <a:prstGeom prst="rect">
            <a:avLst/>
          </a:prstGeom>
          <a:solidFill>
            <a:srgbClr val="FCFFF3"/>
          </a:solidFill>
          <a:ln w="2540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 dirty="0">
                <a:latin typeface="Arial Narrow" panose="020B0604020202020204" pitchFamily="34" charset="0"/>
              </a:rPr>
              <a:t>Il dominio è </a:t>
            </a:r>
            <a:r>
              <a:rPr lang="it-IT" altLang="it-IT" sz="2000" b="1" i="1" dirty="0">
                <a:latin typeface="Arial Narrow" panose="020B0604020202020204" pitchFamily="34" charset="0"/>
              </a:rPr>
              <a:t>x</a:t>
            </a:r>
            <a:r>
              <a:rPr lang="it-IT" altLang="it-IT" sz="2000" b="1" dirty="0">
                <a:latin typeface="Arial Narrow" panose="020B0604020202020204" pitchFamily="34" charset="0"/>
              </a:rPr>
              <a:t> ≥ 0</a:t>
            </a:r>
          </a:p>
        </p:txBody>
      </p:sp>
    </p:spTree>
    <p:extLst>
      <p:ext uri="{BB962C8B-B14F-4D97-AF65-F5344CB8AC3E}">
        <p14:creationId xmlns:p14="http://schemas.microsoft.com/office/powerpoint/2010/main" val="4401006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20F4BE21-5776-A04C-9DAA-8F3F20D4F27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505200" y="172244"/>
            <a:ext cx="2602632" cy="685800"/>
          </a:xfrm>
        </p:spPr>
        <p:txBody>
          <a:bodyPr anchor="t"/>
          <a:lstStyle/>
          <a:p>
            <a:pPr marL="1978025" indent="-1978025" algn="l" eaLnBrk="1" hangingPunct="1"/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Problema 1</a:t>
            </a:r>
          </a:p>
        </p:txBody>
      </p:sp>
      <p:sp>
        <p:nvSpPr>
          <p:cNvPr id="38915" name="Footer Placeholder 4">
            <a:extLst>
              <a:ext uri="{FF2B5EF4-FFF2-40B4-BE49-F238E27FC236}">
                <a16:creationId xmlns:a16="http://schemas.microsoft.com/office/drawing/2014/main" id="{F3BAA91A-D8BD-C849-B9DF-CBC23098C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28194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  <a:endParaRPr lang="it-IT" altLang="it-IT" sz="1200" i="1" dirty="0"/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60B9C5B3-FED0-2D46-9DF9-274B6D7DE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29600" y="6245225"/>
            <a:ext cx="457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E6DFB00-18B4-9A45-9D43-4A052721CD4D}" type="slidenum">
              <a:rPr lang="it-IT" altLang="it-IT" sz="1400"/>
              <a:pPr eaLnBrk="1" hangingPunct="1"/>
              <a:t>17</a:t>
            </a:fld>
            <a:endParaRPr lang="it-IT" altLang="it-IT" sz="1400"/>
          </a:p>
        </p:txBody>
      </p:sp>
      <p:pic>
        <p:nvPicPr>
          <p:cNvPr id="38917" name="Picture 13" descr="Schermata 2016-02-19 alle 19.07.30.png">
            <a:extLst>
              <a:ext uri="{FF2B5EF4-FFF2-40B4-BE49-F238E27FC236}">
                <a16:creationId xmlns:a16="http://schemas.microsoft.com/office/drawing/2014/main" id="{15726F90-BDAD-5B4B-86B6-3712671B74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114800"/>
            <a:ext cx="5062538" cy="1911350"/>
          </a:xfrm>
          <a:prstGeom prst="rect">
            <a:avLst/>
          </a:prstGeom>
          <a:noFill/>
          <a:ln w="254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8E5A698-569F-0546-962A-F50BB4B5087A}"/>
              </a:ext>
            </a:extLst>
          </p:cNvPr>
          <p:cNvSpPr txBox="1"/>
          <p:nvPr/>
        </p:nvSpPr>
        <p:spPr>
          <a:xfrm>
            <a:off x="2819400" y="6019800"/>
            <a:ext cx="2286000" cy="708025"/>
          </a:xfrm>
          <a:prstGeom prst="rect">
            <a:avLst/>
          </a:prstGeom>
          <a:solidFill>
            <a:srgbClr val="FCFFF3"/>
          </a:solidFill>
          <a:ln w="2540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Il dominio è l’insieme R dei numeri reali</a:t>
            </a: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2114586C-4B27-2841-90F0-1232C5BF6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828800"/>
            <a:ext cx="1752600" cy="1676400"/>
          </a:xfrm>
          <a:prstGeom prst="rightArrow">
            <a:avLst>
              <a:gd name="adj1" fmla="val 50000"/>
              <a:gd name="adj2" fmla="val 50879"/>
            </a:avLst>
          </a:prstGeom>
          <a:solidFill>
            <a:srgbClr val="FFFFCC"/>
          </a:solidFill>
          <a:ln w="9525">
            <a:solidFill>
              <a:srgbClr val="FFFFCC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800" b="1">
                <a:solidFill>
                  <a:srgbClr val="0000FF"/>
                </a:solidFill>
              </a:rPr>
              <a:t>Ribalto attorno all’asse y</a:t>
            </a:r>
          </a:p>
        </p:txBody>
      </p:sp>
      <p:pic>
        <p:nvPicPr>
          <p:cNvPr id="38920" name="Picture 20" descr="Schermata 2016-02-19 alle 19.19.40.png">
            <a:extLst>
              <a:ext uri="{FF2B5EF4-FFF2-40B4-BE49-F238E27FC236}">
                <a16:creationId xmlns:a16="http://schemas.microsoft.com/office/drawing/2014/main" id="{93798C6E-A57D-CD4F-823A-24704599C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828800"/>
            <a:ext cx="2795588" cy="1792288"/>
          </a:xfrm>
          <a:prstGeom prst="rect">
            <a:avLst/>
          </a:prstGeom>
          <a:noFill/>
          <a:ln w="317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2D93B0E-02E5-BD4B-8634-B419EAEBB9B3}"/>
              </a:ext>
            </a:extLst>
          </p:cNvPr>
          <p:cNvSpPr txBox="1"/>
          <p:nvPr/>
        </p:nvSpPr>
        <p:spPr>
          <a:xfrm>
            <a:off x="5791200" y="3581400"/>
            <a:ext cx="1905000" cy="400050"/>
          </a:xfrm>
          <a:prstGeom prst="rect">
            <a:avLst/>
          </a:prstGeom>
          <a:solidFill>
            <a:srgbClr val="FCFFF3"/>
          </a:solidFill>
          <a:ln w="2540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Il dominio è </a:t>
            </a:r>
            <a:r>
              <a:rPr lang="it-IT" altLang="it-IT" sz="2000" b="1" i="1">
                <a:latin typeface="Arial Narrow" panose="020B0604020202020204" pitchFamily="34" charset="0"/>
              </a:rPr>
              <a:t>x</a:t>
            </a:r>
            <a:r>
              <a:rPr lang="it-IT" altLang="it-IT" sz="2000" b="1">
                <a:latin typeface="Arial Narrow" panose="020B0604020202020204" pitchFamily="34" charset="0"/>
              </a:rPr>
              <a:t> ≤ 0</a:t>
            </a:r>
          </a:p>
        </p:txBody>
      </p:sp>
      <p:pic>
        <p:nvPicPr>
          <p:cNvPr id="38922" name="Picture 27" descr="Schermata 2016-02-19 alle 19.37.25.png">
            <a:extLst>
              <a:ext uri="{FF2B5EF4-FFF2-40B4-BE49-F238E27FC236}">
                <a16:creationId xmlns:a16="http://schemas.microsoft.com/office/drawing/2014/main" id="{4240CC65-3EC4-4C47-9AAC-95AC625996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0"/>
          <a:stretch/>
        </p:blipFill>
        <p:spPr bwMode="auto">
          <a:xfrm>
            <a:off x="611560" y="762000"/>
            <a:ext cx="457004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3" name="Picture 29" descr="Schermata 2016-02-19 alle 19.41.19.png">
            <a:extLst>
              <a:ext uri="{FF2B5EF4-FFF2-40B4-BE49-F238E27FC236}">
                <a16:creationId xmlns:a16="http://schemas.microsoft.com/office/drawing/2014/main" id="{BA546971-FBE8-FA46-B102-CC47D8D4CE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2936875" cy="1749425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2B75216-1752-E740-8B22-782CF383F37F}"/>
              </a:ext>
            </a:extLst>
          </p:cNvPr>
          <p:cNvSpPr txBox="1"/>
          <p:nvPr/>
        </p:nvSpPr>
        <p:spPr>
          <a:xfrm>
            <a:off x="990600" y="3429000"/>
            <a:ext cx="1905000" cy="400050"/>
          </a:xfrm>
          <a:prstGeom prst="rect">
            <a:avLst/>
          </a:prstGeom>
          <a:solidFill>
            <a:srgbClr val="FCFFF3"/>
          </a:solidFill>
          <a:ln w="2540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Il dominio è </a:t>
            </a:r>
            <a:r>
              <a:rPr lang="it-IT" altLang="it-IT" sz="2000" b="1" i="1">
                <a:latin typeface="Arial Narrow" panose="020B0604020202020204" pitchFamily="34" charset="0"/>
              </a:rPr>
              <a:t>x</a:t>
            </a:r>
            <a:r>
              <a:rPr lang="it-IT" altLang="it-IT" sz="2000" b="1">
                <a:latin typeface="Arial Narrow" panose="020B0604020202020204" pitchFamily="34" charset="0"/>
              </a:rPr>
              <a:t> ≥ 0</a:t>
            </a:r>
          </a:p>
        </p:txBody>
      </p:sp>
      <p:pic>
        <p:nvPicPr>
          <p:cNvPr id="16" name="Picture 13" descr="Schermata 2016-02-20 alle 07.13.37.png">
            <a:extLst>
              <a:ext uri="{FF2B5EF4-FFF2-40B4-BE49-F238E27FC236}">
                <a16:creationId xmlns:a16="http://schemas.microsoft.com/office/drawing/2014/main" id="{10EF21D1-0B57-414C-AB9E-C0C81027E5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190999"/>
            <a:ext cx="2110680" cy="1905307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C52273CE-B841-8448-A6EB-77344AAE719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02768" y="57921"/>
            <a:ext cx="2602632" cy="685800"/>
          </a:xfrm>
        </p:spPr>
        <p:txBody>
          <a:bodyPr anchor="t"/>
          <a:lstStyle/>
          <a:p>
            <a:pPr marL="1978025" indent="-1978025" algn="l" eaLnBrk="1" hangingPunct="1"/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Problema 1</a:t>
            </a:r>
          </a:p>
        </p:txBody>
      </p:sp>
      <p:sp>
        <p:nvSpPr>
          <p:cNvPr id="39939" name="Footer Placeholder 4">
            <a:extLst>
              <a:ext uri="{FF2B5EF4-FFF2-40B4-BE49-F238E27FC236}">
                <a16:creationId xmlns:a16="http://schemas.microsoft.com/office/drawing/2014/main" id="{97E2A0F7-BB07-8342-BD5D-A47BD2FA7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059832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  <a:endParaRPr lang="it-IT" altLang="it-IT" sz="1200" i="1" dirty="0"/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03AE8CD9-6ECB-B74A-8315-0368DB592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29600" y="6245225"/>
            <a:ext cx="457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75A15A7-2C58-1A4A-AB65-624D497A7FBF}" type="slidenum">
              <a:rPr lang="it-IT" altLang="it-IT" sz="1400"/>
              <a:pPr eaLnBrk="1" hangingPunct="1"/>
              <a:t>18</a:t>
            </a:fld>
            <a:endParaRPr lang="it-IT" altLang="it-IT" sz="1400"/>
          </a:p>
        </p:txBody>
      </p:sp>
      <p:pic>
        <p:nvPicPr>
          <p:cNvPr id="39941" name="Picture 18" descr="Schermata 2016-02-19 alle 19.41.19.png">
            <a:extLst>
              <a:ext uri="{FF2B5EF4-FFF2-40B4-BE49-F238E27FC236}">
                <a16:creationId xmlns:a16="http://schemas.microsoft.com/office/drawing/2014/main" id="{BDE6CC38-CE36-A84D-9316-D7968499A6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267200"/>
            <a:ext cx="2936875" cy="1749425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9EB90E3-CD78-104B-ACD9-A616ADD6E9B5}"/>
              </a:ext>
            </a:extLst>
          </p:cNvPr>
          <p:cNvSpPr txBox="1"/>
          <p:nvPr/>
        </p:nvSpPr>
        <p:spPr>
          <a:xfrm>
            <a:off x="1447800" y="5943600"/>
            <a:ext cx="1905000" cy="400050"/>
          </a:xfrm>
          <a:prstGeom prst="rect">
            <a:avLst/>
          </a:prstGeom>
          <a:solidFill>
            <a:srgbClr val="FCFFF3"/>
          </a:solidFill>
          <a:ln w="2540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Il dominio è </a:t>
            </a:r>
            <a:r>
              <a:rPr lang="it-IT" altLang="it-IT" sz="2000" b="1" i="1">
                <a:latin typeface="Arial Narrow" panose="020B0604020202020204" pitchFamily="34" charset="0"/>
              </a:rPr>
              <a:t>x</a:t>
            </a:r>
            <a:r>
              <a:rPr lang="it-IT" altLang="it-IT" sz="2000" b="1">
                <a:latin typeface="Arial Narrow" panose="020B0604020202020204" pitchFamily="34" charset="0"/>
              </a:rPr>
              <a:t> ≥ 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C13D4E-1F57-D24F-BF05-D7DE7EEF47DE}"/>
              </a:ext>
            </a:extLst>
          </p:cNvPr>
          <p:cNvSpPr txBox="1"/>
          <p:nvPr/>
        </p:nvSpPr>
        <p:spPr>
          <a:xfrm>
            <a:off x="4572000" y="4800600"/>
            <a:ext cx="3962400" cy="708025"/>
          </a:xfrm>
          <a:prstGeom prst="rect">
            <a:avLst/>
          </a:prstGeom>
          <a:solidFill>
            <a:srgbClr val="FCFFF3"/>
          </a:solidFill>
          <a:ln w="25400">
            <a:solidFill>
              <a:srgbClr val="FF0000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 dirty="0">
                <a:solidFill>
                  <a:srgbClr val="000000"/>
                </a:solidFill>
                <a:latin typeface="Arial Narrow" panose="020B0604020202020204" pitchFamily="34" charset="0"/>
              </a:rPr>
              <a:t>Il grafico si trova al di sopra dell’asse x in tutto il dominio della funzione. 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4DC02CA-DD8B-9D47-B14C-828F8FB66B68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3352800" y="4724400"/>
            <a:ext cx="1219200" cy="76200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9946" name="Picture 14" descr="Schermata 2016-02-20 alle 07.20.57.png">
            <a:extLst>
              <a:ext uri="{FF2B5EF4-FFF2-40B4-BE49-F238E27FC236}">
                <a16:creationId xmlns:a16="http://schemas.microsoft.com/office/drawing/2014/main" id="{40749452-C879-9249-95DB-BB1A0F6EF1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371600"/>
            <a:ext cx="48006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00967F6-B8CE-7B4B-9623-E2900B091801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572000" y="3810000"/>
            <a:ext cx="1066800" cy="990600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Immagine 2">
            <a:extLst>
              <a:ext uri="{FF2B5EF4-FFF2-40B4-BE49-F238E27FC236}">
                <a16:creationId xmlns:a16="http://schemas.microsoft.com/office/drawing/2014/main" id="{D213A28D-EB73-0F45-B68E-0195D528D0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928" y="739775"/>
            <a:ext cx="5437717" cy="5334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C52273CE-B841-8448-A6EB-77344AAE719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89812" y="188640"/>
            <a:ext cx="2922348" cy="685800"/>
          </a:xfrm>
        </p:spPr>
        <p:txBody>
          <a:bodyPr anchor="t"/>
          <a:lstStyle/>
          <a:p>
            <a:pPr marL="1978025" indent="-1978025" algn="l" eaLnBrk="1" hangingPunct="1"/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Problema 2a</a:t>
            </a:r>
          </a:p>
        </p:txBody>
      </p:sp>
      <p:sp>
        <p:nvSpPr>
          <p:cNvPr id="39939" name="Footer Placeholder 4">
            <a:extLst>
              <a:ext uri="{FF2B5EF4-FFF2-40B4-BE49-F238E27FC236}">
                <a16:creationId xmlns:a16="http://schemas.microsoft.com/office/drawing/2014/main" id="{97E2A0F7-BB07-8342-BD5D-A47BD2FA7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059832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  <a:endParaRPr lang="it-IT" altLang="it-IT" sz="1200" i="1" dirty="0"/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03AE8CD9-6ECB-B74A-8315-0368DB592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29600" y="6245225"/>
            <a:ext cx="457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75A15A7-2C58-1A4A-AB65-624D497A7FBF}" type="slidenum">
              <a:rPr lang="it-IT" altLang="it-IT" sz="1400"/>
              <a:pPr eaLnBrk="1" hangingPunct="1"/>
              <a:t>19</a:t>
            </a:fld>
            <a:endParaRPr lang="it-IT" altLang="it-IT" sz="140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E1D234F0-0ADA-FB4C-B83D-C78E5F1D5D02}"/>
              </a:ext>
            </a:extLst>
          </p:cNvPr>
          <p:cNvSpPr/>
          <p:nvPr/>
        </p:nvSpPr>
        <p:spPr>
          <a:xfrm>
            <a:off x="683568" y="1916832"/>
            <a:ext cx="727280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>
              <a:spcBef>
                <a:spcPts val="600"/>
              </a:spcBef>
              <a:spcAft>
                <a:spcPts val="600"/>
              </a:spcAft>
              <a:buAutoNum type="alphaLcPeriod"/>
            </a:pPr>
            <a:r>
              <a:rPr lang="it-IT" sz="3200" b="1" dirty="0">
                <a:latin typeface="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Ricorda che cosa vuol dire la frase: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3200" b="1" dirty="0">
                <a:latin typeface="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‘</a:t>
            </a:r>
            <a:r>
              <a:rPr lang="it-IT" sz="3200" b="1" i="1" dirty="0">
                <a:latin typeface="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sz="3200" b="1" dirty="0">
                <a:latin typeface="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=sin(</a:t>
            </a:r>
            <a:r>
              <a:rPr lang="it-IT" sz="3200" b="1" i="1" dirty="0">
                <a:latin typeface="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sz="3200" b="1" dirty="0">
                <a:latin typeface="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è una funzione </a:t>
            </a:r>
            <a:r>
              <a:rPr lang="it-IT" sz="3200" b="1" dirty="0" err="1">
                <a:latin typeface="Time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dispari’</a:t>
            </a:r>
            <a:endParaRPr lang="it-IT" sz="3200" b="1" dirty="0">
              <a:effectLst/>
              <a:latin typeface="Times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4389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032">
            <a:extLst>
              <a:ext uri="{FF2B5EF4-FFF2-40B4-BE49-F238E27FC236}">
                <a16:creationId xmlns:a16="http://schemas.microsoft.com/office/drawing/2014/main" id="{2AFA8B4A-8FB3-534F-AD6B-2820820AF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5842" name="Rectangle 1034">
            <a:extLst>
              <a:ext uri="{FF2B5EF4-FFF2-40B4-BE49-F238E27FC236}">
                <a16:creationId xmlns:a16="http://schemas.microsoft.com/office/drawing/2014/main" id="{58C605EF-01E6-AB4E-AFAB-D97B6B6707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5843" name="Footer Placeholder 6">
            <a:extLst>
              <a:ext uri="{FF2B5EF4-FFF2-40B4-BE49-F238E27FC236}">
                <a16:creationId xmlns:a16="http://schemas.microsoft.com/office/drawing/2014/main" id="{D48093F5-DEE8-7041-AAD7-8435736FE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6023"/>
            <a:ext cx="349188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2020</a:t>
            </a:r>
            <a:endParaRPr lang="it-IT" altLang="it-IT" sz="1400" i="1" dirty="0"/>
          </a:p>
        </p:txBody>
      </p:sp>
      <p:sp>
        <p:nvSpPr>
          <p:cNvPr id="35844" name="Slide Number Placeholder 9">
            <a:extLst>
              <a:ext uri="{FF2B5EF4-FFF2-40B4-BE49-F238E27FC236}">
                <a16:creationId xmlns:a16="http://schemas.microsoft.com/office/drawing/2014/main" id="{2704E86A-11B3-3142-8735-A9D5BB7F3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58F73DD-5E57-9C4F-BADB-0B2D4DB7FE65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it-IT" altLang="it-IT" sz="1400"/>
          </a:p>
        </p:txBody>
      </p:sp>
      <p:sp>
        <p:nvSpPr>
          <p:cNvPr id="35845" name="Title 10">
            <a:extLst>
              <a:ext uri="{FF2B5EF4-FFF2-40B4-BE49-F238E27FC236}">
                <a16:creationId xmlns:a16="http://schemas.microsoft.com/office/drawing/2014/main" id="{C951FB1E-B21F-374F-A56C-63CC17FF8A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19619" y="109538"/>
            <a:ext cx="5943600" cy="685800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y  = x</a:t>
            </a:r>
            <a:r>
              <a:rPr lang="it-IT" altLang="it-IT" sz="3200" b="1" baseline="30000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3</a:t>
            </a:r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funzione dispari</a:t>
            </a:r>
            <a:endParaRPr lang="it-IT" altLang="it-IT" sz="3200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5846" name="TextBox 10">
            <a:extLst>
              <a:ext uri="{FF2B5EF4-FFF2-40B4-BE49-F238E27FC236}">
                <a16:creationId xmlns:a16="http://schemas.microsoft.com/office/drawing/2014/main" id="{7F15320C-0A41-214C-8B62-BD145549C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1676400"/>
            <a:ext cx="2971800" cy="1938338"/>
          </a:xfrm>
          <a:prstGeom prst="rect">
            <a:avLst/>
          </a:prstGeom>
          <a:solidFill>
            <a:srgbClr val="FEFFEA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solidFill>
                  <a:srgbClr val="0000FF"/>
                </a:solidFill>
                <a:latin typeface="Chalkboard" panose="03050602040202020205" pitchFamily="66" charset="77"/>
              </a:rPr>
              <a:t>Curva</a:t>
            </a:r>
            <a:r>
              <a:rPr lang="it-IT" altLang="it-IT" sz="2400" b="1" dirty="0">
                <a:latin typeface="Chalkboard" panose="03050602040202020205" pitchFamily="66" charset="77"/>
              </a:rPr>
              <a:t> simmetrica rispetto ad asse </a:t>
            </a:r>
            <a:r>
              <a:rPr lang="it-IT" altLang="it-IT" sz="2400" b="1" i="1" dirty="0">
                <a:latin typeface="Chalkboard" panose="03050602040202020205" pitchFamily="66" charset="77"/>
              </a:rPr>
              <a:t>x</a:t>
            </a:r>
            <a:r>
              <a:rPr lang="it-IT" altLang="it-IT" sz="2400" b="1" dirty="0">
                <a:latin typeface="Chalkboard" panose="03050602040202020205" pitchFamily="66" charset="77"/>
              </a:rPr>
              <a:t> coincide con </a:t>
            </a:r>
            <a:r>
              <a:rPr lang="it-IT" altLang="it-IT" sz="2400" b="1" dirty="0">
                <a:solidFill>
                  <a:srgbClr val="0000FF"/>
                </a:solidFill>
                <a:latin typeface="Chalkboard" panose="03050602040202020205" pitchFamily="66" charset="77"/>
              </a:rPr>
              <a:t>curva</a:t>
            </a:r>
            <a:r>
              <a:rPr lang="it-IT" altLang="it-IT" sz="2400" b="1" dirty="0">
                <a:latin typeface="Chalkboard" panose="03050602040202020205" pitchFamily="66" charset="77"/>
              </a:rPr>
              <a:t> simmetrica rispetto ad asse </a:t>
            </a:r>
            <a:r>
              <a:rPr lang="it-IT" altLang="it-IT" sz="2400" b="1" i="1" dirty="0">
                <a:latin typeface="Chalkboard" panose="03050602040202020205" pitchFamily="66" charset="77"/>
              </a:rPr>
              <a:t>y</a:t>
            </a:r>
          </a:p>
        </p:txBody>
      </p:sp>
      <p:sp>
        <p:nvSpPr>
          <p:cNvPr id="35847" name="TextBox 11">
            <a:extLst>
              <a:ext uri="{FF2B5EF4-FFF2-40B4-BE49-F238E27FC236}">
                <a16:creationId xmlns:a16="http://schemas.microsoft.com/office/drawing/2014/main" id="{CDB37178-8D08-BF44-AB46-6552EC1E2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4114800"/>
            <a:ext cx="2588840" cy="461963"/>
          </a:xfrm>
          <a:prstGeom prst="rect">
            <a:avLst/>
          </a:prstGeom>
          <a:solidFill>
            <a:srgbClr val="FEFFEA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solidFill>
                  <a:srgbClr val="0000FF"/>
                </a:solidFill>
                <a:latin typeface="Chalkboard" panose="03050602040202020205" pitchFamily="66" charset="77"/>
              </a:rPr>
              <a:t>Funzione dispari</a:t>
            </a:r>
            <a:endParaRPr lang="it-IT" altLang="it-IT" sz="2400" b="1" i="1" dirty="0">
              <a:latin typeface="Chalkboard" panose="03050602040202020205" pitchFamily="66" charset="77"/>
            </a:endParaRPr>
          </a:p>
        </p:txBody>
      </p:sp>
      <p:pic>
        <p:nvPicPr>
          <p:cNvPr id="35848" name="Picture 9" descr="Immagine 43.png">
            <a:extLst>
              <a:ext uri="{FF2B5EF4-FFF2-40B4-BE49-F238E27FC236}">
                <a16:creationId xmlns:a16="http://schemas.microsoft.com/office/drawing/2014/main" id="{F908AA67-503B-2C47-B08D-3AB52916A1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7" y="713399"/>
            <a:ext cx="5918200" cy="488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15">
            <a:extLst>
              <a:ext uri="{FF2B5EF4-FFF2-40B4-BE49-F238E27FC236}">
                <a16:creationId xmlns:a16="http://schemas.microsoft.com/office/drawing/2014/main" id="{D6FEF83F-797E-9849-A710-1EF8789F1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3105" y="5696073"/>
            <a:ext cx="6934200" cy="830263"/>
          </a:xfrm>
          <a:prstGeom prst="rect">
            <a:avLst/>
          </a:prstGeom>
          <a:solidFill>
            <a:srgbClr val="FEFFEA"/>
          </a:solidFill>
          <a:ln w="31750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/>
              <a:t>Il nome </a:t>
            </a:r>
            <a:r>
              <a:rPr lang="it-IT" altLang="it-IT" sz="2400" b="1" i="1"/>
              <a:t>‘funzione dispari</a:t>
            </a:r>
            <a:r>
              <a:rPr lang="it-IT" altLang="it-IT" sz="2400" b="1"/>
              <a:t>’ è legato al fatto che </a:t>
            </a:r>
            <a:r>
              <a:rPr lang="it-IT" altLang="it-IT" sz="2400" b="1" i="1"/>
              <a:t>x</a:t>
            </a:r>
            <a:r>
              <a:rPr lang="it-IT" altLang="it-IT" sz="2400" b="1" baseline="30000">
                <a:solidFill>
                  <a:srgbClr val="FF0000"/>
                </a:solidFill>
              </a:rPr>
              <a:t>3</a:t>
            </a:r>
            <a:r>
              <a:rPr lang="it-IT" altLang="it-IT" sz="2400" b="1"/>
              <a:t> è una potenza di </a:t>
            </a:r>
            <a:r>
              <a:rPr lang="it-IT" altLang="it-IT" sz="2400" b="1" i="1"/>
              <a:t>x</a:t>
            </a:r>
            <a:r>
              <a:rPr lang="it-IT" altLang="it-IT" sz="2400" b="1"/>
              <a:t> con </a:t>
            </a:r>
            <a:r>
              <a:rPr lang="it-IT" altLang="it-IT" sz="2400" b="1">
                <a:solidFill>
                  <a:srgbClr val="FF0000"/>
                </a:solidFill>
              </a:rPr>
              <a:t>esponente dispari</a:t>
            </a:r>
            <a:r>
              <a:rPr lang="it-IT" altLang="it-IT" sz="2400" b="1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45588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032">
            <a:extLst>
              <a:ext uri="{FF2B5EF4-FFF2-40B4-BE49-F238E27FC236}">
                <a16:creationId xmlns:a16="http://schemas.microsoft.com/office/drawing/2014/main" id="{2AFA8B4A-8FB3-534F-AD6B-2820820AF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5842" name="Rectangle 1034">
            <a:extLst>
              <a:ext uri="{FF2B5EF4-FFF2-40B4-BE49-F238E27FC236}">
                <a16:creationId xmlns:a16="http://schemas.microsoft.com/office/drawing/2014/main" id="{58C605EF-01E6-AB4E-AFAB-D97B6B6707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5843" name="Footer Placeholder 6">
            <a:extLst>
              <a:ext uri="{FF2B5EF4-FFF2-40B4-BE49-F238E27FC236}">
                <a16:creationId xmlns:a16="http://schemas.microsoft.com/office/drawing/2014/main" id="{D48093F5-DEE8-7041-AAD7-8435736FE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/>
              <a:t>Daniela Valenti, 2020</a:t>
            </a:r>
          </a:p>
        </p:txBody>
      </p:sp>
      <p:sp>
        <p:nvSpPr>
          <p:cNvPr id="35844" name="Slide Number Placeholder 9">
            <a:extLst>
              <a:ext uri="{FF2B5EF4-FFF2-40B4-BE49-F238E27FC236}">
                <a16:creationId xmlns:a16="http://schemas.microsoft.com/office/drawing/2014/main" id="{2704E86A-11B3-3142-8735-A9D5BB7F3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58F73DD-5E57-9C4F-BADB-0B2D4DB7FE65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it-IT" altLang="it-IT" sz="1400"/>
          </a:p>
        </p:txBody>
      </p:sp>
      <p:sp>
        <p:nvSpPr>
          <p:cNvPr id="35845" name="Title 10">
            <a:extLst>
              <a:ext uri="{FF2B5EF4-FFF2-40B4-BE49-F238E27FC236}">
                <a16:creationId xmlns:a16="http://schemas.microsoft.com/office/drawing/2014/main" id="{C951FB1E-B21F-374F-A56C-63CC17FF8A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8405" y="370499"/>
            <a:ext cx="5943600" cy="685800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y = sin (x) funzione dispari</a:t>
            </a:r>
            <a:br>
              <a:rPr lang="it-IT" altLang="it-IT" sz="32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endParaRPr lang="it-IT" altLang="it-IT" sz="3200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5846" name="TextBox 10">
            <a:extLst>
              <a:ext uri="{FF2B5EF4-FFF2-40B4-BE49-F238E27FC236}">
                <a16:creationId xmlns:a16="http://schemas.microsoft.com/office/drawing/2014/main" id="{7F15320C-0A41-214C-8B62-BD145549C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4125050"/>
            <a:ext cx="3402653" cy="1938338"/>
          </a:xfrm>
          <a:prstGeom prst="rect">
            <a:avLst/>
          </a:prstGeom>
          <a:solidFill>
            <a:srgbClr val="FEFFEA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solidFill>
                  <a:srgbClr val="0000FF"/>
                </a:solidFill>
                <a:latin typeface="Chalkboard" panose="03050602040202020205" pitchFamily="66" charset="77"/>
              </a:rPr>
              <a:t>La curva</a:t>
            </a:r>
            <a:r>
              <a:rPr lang="it-IT" altLang="it-IT" sz="2400" b="1" dirty="0">
                <a:latin typeface="Chalkboard" panose="03050602040202020205" pitchFamily="66" charset="77"/>
              </a:rPr>
              <a:t> simmetrica rispetto ad asse </a:t>
            </a:r>
            <a:r>
              <a:rPr lang="it-IT" altLang="it-IT" sz="2400" b="1" i="1" dirty="0">
                <a:latin typeface="Chalkboard" panose="03050602040202020205" pitchFamily="66" charset="77"/>
              </a:rPr>
              <a:t>x</a:t>
            </a:r>
            <a:r>
              <a:rPr lang="it-IT" altLang="it-IT" sz="2400" b="1" dirty="0">
                <a:latin typeface="Chalkboard" panose="03050602040202020205" pitchFamily="66" charset="77"/>
              </a:rPr>
              <a:t> coincide con </a:t>
            </a:r>
            <a:r>
              <a:rPr lang="it-IT" altLang="it-IT" sz="2400" b="1" dirty="0">
                <a:solidFill>
                  <a:srgbClr val="0000FF"/>
                </a:solidFill>
                <a:latin typeface="Chalkboard" panose="03050602040202020205" pitchFamily="66" charset="77"/>
              </a:rPr>
              <a:t>la</a:t>
            </a:r>
            <a:r>
              <a:rPr lang="it-IT" altLang="it-IT" sz="2400" b="1" dirty="0">
                <a:latin typeface="Chalkboard" panose="03050602040202020205" pitchFamily="66" charset="77"/>
              </a:rPr>
              <a:t> </a:t>
            </a:r>
            <a:r>
              <a:rPr lang="it-IT" altLang="it-IT" sz="2400" b="1" dirty="0">
                <a:solidFill>
                  <a:srgbClr val="0000FF"/>
                </a:solidFill>
                <a:latin typeface="Chalkboard" panose="03050602040202020205" pitchFamily="66" charset="77"/>
              </a:rPr>
              <a:t>curva</a:t>
            </a:r>
            <a:r>
              <a:rPr lang="it-IT" altLang="it-IT" sz="2400" b="1" dirty="0">
                <a:latin typeface="Chalkboard" panose="03050602040202020205" pitchFamily="66" charset="77"/>
              </a:rPr>
              <a:t> simmetrica rispetto ad asse </a:t>
            </a:r>
            <a:r>
              <a:rPr lang="it-IT" altLang="it-IT" sz="2400" b="1" i="1" dirty="0">
                <a:latin typeface="Chalkboard" panose="03050602040202020205" pitchFamily="66" charset="77"/>
              </a:rPr>
              <a:t>y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28F4AFF-5846-3A46-A505-72F365FCE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405" y="885688"/>
            <a:ext cx="6959600" cy="29210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2B537272-DCA3-C341-A2D3-B5D89BCFD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205" y="4619763"/>
            <a:ext cx="3581400" cy="800100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6287058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C52273CE-B841-8448-A6EB-77344AAE719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89812" y="188640"/>
            <a:ext cx="2922348" cy="685800"/>
          </a:xfrm>
        </p:spPr>
        <p:txBody>
          <a:bodyPr anchor="t"/>
          <a:lstStyle/>
          <a:p>
            <a:pPr marL="1978025" indent="-1978025" algn="l" eaLnBrk="1" hangingPunct="1"/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Problema 2b</a:t>
            </a:r>
          </a:p>
        </p:txBody>
      </p:sp>
      <p:sp>
        <p:nvSpPr>
          <p:cNvPr id="39939" name="Footer Placeholder 4">
            <a:extLst>
              <a:ext uri="{FF2B5EF4-FFF2-40B4-BE49-F238E27FC236}">
                <a16:creationId xmlns:a16="http://schemas.microsoft.com/office/drawing/2014/main" id="{97E2A0F7-BB07-8342-BD5D-A47BD2FA7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059832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  <a:endParaRPr lang="it-IT" altLang="it-IT" sz="1200" i="1" dirty="0"/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03AE8CD9-6ECB-B74A-8315-0368DB592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29600" y="6245225"/>
            <a:ext cx="457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75A15A7-2C58-1A4A-AB65-624D497A7FBF}" type="slidenum">
              <a:rPr lang="it-IT" altLang="it-IT" sz="1400"/>
              <a:pPr eaLnBrk="1" hangingPunct="1"/>
              <a:t>22</a:t>
            </a:fld>
            <a:endParaRPr lang="it-IT" altLang="it-IT" sz="140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7D36538-155E-864A-A7C0-BD8C00E82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1741095"/>
            <a:ext cx="5762476" cy="1906624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C6529FF5-A1E7-9748-89B3-B86339360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4188067"/>
            <a:ext cx="5844514" cy="1855231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8A723C12-271A-0747-863D-6B9C8FB613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0031"/>
          <a:stretch/>
        </p:blipFill>
        <p:spPr>
          <a:xfrm>
            <a:off x="1401812" y="804044"/>
            <a:ext cx="6122516" cy="838200"/>
          </a:xfrm>
          <a:prstGeom prst="rect">
            <a:avLst/>
          </a:prstGeom>
        </p:spPr>
      </p:pic>
      <p:sp>
        <p:nvSpPr>
          <p:cNvPr id="11" name="Right Arrow 19">
            <a:extLst>
              <a:ext uri="{FF2B5EF4-FFF2-40B4-BE49-F238E27FC236}">
                <a16:creationId xmlns:a16="http://schemas.microsoft.com/office/drawing/2014/main" id="{C53F5B27-94B9-3F40-8947-C8EB45E5AE16}"/>
              </a:ext>
            </a:extLst>
          </p:cNvPr>
          <p:cNvSpPr>
            <a:spLocks noChangeArrowheads="1"/>
          </p:cNvSpPr>
          <p:nvPr/>
        </p:nvSpPr>
        <p:spPr bwMode="auto">
          <a:xfrm rot="2674853">
            <a:off x="-63199" y="3553458"/>
            <a:ext cx="2272896" cy="1676400"/>
          </a:xfrm>
          <a:prstGeom prst="rightArrow">
            <a:avLst>
              <a:gd name="adj1" fmla="val 50000"/>
              <a:gd name="adj2" fmla="val 50879"/>
            </a:avLst>
          </a:prstGeom>
          <a:solidFill>
            <a:srgbClr val="FFFFCC"/>
          </a:solidFill>
          <a:ln w="9525">
            <a:solidFill>
              <a:srgbClr val="FFFFCC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800" b="1" dirty="0">
                <a:solidFill>
                  <a:srgbClr val="0000FF"/>
                </a:solidFill>
              </a:rPr>
              <a:t>Ribalto attorno all’asse x</a:t>
            </a:r>
          </a:p>
        </p:txBody>
      </p:sp>
    </p:spTree>
    <p:extLst>
      <p:ext uri="{BB962C8B-B14F-4D97-AF65-F5344CB8AC3E}">
        <p14:creationId xmlns:p14="http://schemas.microsoft.com/office/powerpoint/2010/main" val="31636860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C52273CE-B841-8448-A6EB-77344AAE719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59832" y="19393"/>
            <a:ext cx="2880320" cy="685800"/>
          </a:xfrm>
        </p:spPr>
        <p:txBody>
          <a:bodyPr anchor="t"/>
          <a:lstStyle/>
          <a:p>
            <a:pPr marL="1978025" indent="-1978025" algn="l" eaLnBrk="1" hangingPunct="1"/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Problema 2b</a:t>
            </a:r>
          </a:p>
        </p:txBody>
      </p:sp>
      <p:sp>
        <p:nvSpPr>
          <p:cNvPr id="39939" name="Footer Placeholder 4">
            <a:extLst>
              <a:ext uri="{FF2B5EF4-FFF2-40B4-BE49-F238E27FC236}">
                <a16:creationId xmlns:a16="http://schemas.microsoft.com/office/drawing/2014/main" id="{97E2A0F7-BB07-8342-BD5D-A47BD2FA7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29138" y="6531088"/>
            <a:ext cx="3059832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/>
              <a:t>Daniela Valenti, 2020</a:t>
            </a: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03AE8CD9-6ECB-B74A-8315-0368DB592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72916" y="6505630"/>
            <a:ext cx="457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75A15A7-2C58-1A4A-AB65-624D497A7FBF}" type="slidenum">
              <a:rPr lang="it-IT" altLang="it-IT" sz="1400"/>
              <a:pPr eaLnBrk="1" hangingPunct="1"/>
              <a:t>23</a:t>
            </a:fld>
            <a:endParaRPr lang="it-IT" altLang="it-IT" sz="14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A723C12-271A-0747-863D-6B9C8FB61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11" y="696088"/>
            <a:ext cx="7486007" cy="717092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E6387451-2F4B-0D4D-A362-1713AAF2F7AA}"/>
              </a:ext>
            </a:extLst>
          </p:cNvPr>
          <p:cNvSpPr txBox="1"/>
          <p:nvPr/>
        </p:nvSpPr>
        <p:spPr>
          <a:xfrm>
            <a:off x="3087974" y="4062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53CB1BFB-805C-4047-8C7F-5ACECDD738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16" y="1356321"/>
            <a:ext cx="5510352" cy="1823204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10EB1810-8CFD-A14D-A761-EA9379FC8D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4666" y="3018407"/>
            <a:ext cx="5444304" cy="1728192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DB514F25-A4A0-C145-AEA9-3C5B064D81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70" y="4629306"/>
            <a:ext cx="5673643" cy="1670516"/>
          </a:xfrm>
          <a:prstGeom prst="rect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DB8272F4-74AF-BE44-8CD8-C4D22F38F7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2160" y="4977864"/>
            <a:ext cx="2722421" cy="1187439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11711624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C52273CE-B841-8448-A6EB-77344AAE719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59832" y="30494"/>
            <a:ext cx="2736304" cy="685800"/>
          </a:xfrm>
        </p:spPr>
        <p:txBody>
          <a:bodyPr anchor="t"/>
          <a:lstStyle/>
          <a:p>
            <a:pPr marL="1978025" indent="-1978025" algn="l" eaLnBrk="1" hangingPunct="1"/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Problema 2b</a:t>
            </a:r>
          </a:p>
        </p:txBody>
      </p:sp>
      <p:sp>
        <p:nvSpPr>
          <p:cNvPr id="39939" name="Footer Placeholder 4">
            <a:extLst>
              <a:ext uri="{FF2B5EF4-FFF2-40B4-BE49-F238E27FC236}">
                <a16:creationId xmlns:a16="http://schemas.microsoft.com/office/drawing/2014/main" id="{97E2A0F7-BB07-8342-BD5D-A47BD2FA7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059832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  <a:endParaRPr lang="it-IT" altLang="it-IT" sz="1200" i="1" dirty="0"/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03AE8CD9-6ECB-B74A-8315-0368DB592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61657" y="6592056"/>
            <a:ext cx="457200" cy="22937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75A15A7-2C58-1A4A-AB65-624D497A7FBF}" type="slidenum">
              <a:rPr lang="it-IT" altLang="it-IT" sz="1400"/>
              <a:pPr eaLnBrk="1" hangingPunct="1"/>
              <a:t>24</a:t>
            </a:fld>
            <a:endParaRPr lang="it-IT" altLang="it-IT" sz="14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8157FDB-E592-D049-ABAB-1AC02D5D7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486" y="716294"/>
            <a:ext cx="8509000" cy="685800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F76D71AE-E983-D140-BCC4-65AA414312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56" y="1382918"/>
            <a:ext cx="5095801" cy="1686042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47920E8F-D5EC-524C-BBDD-421582A0D0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5319" y="4599718"/>
            <a:ext cx="2939129" cy="1669262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17E47428-7B94-8B44-9310-81E793FB45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5481" y="2904635"/>
            <a:ext cx="4584489" cy="1565859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6E118EF8-BB1A-B948-9F77-07A4026870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763" y="4571501"/>
            <a:ext cx="5228694" cy="162301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292979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3B86175F-7FF4-AC46-BC3C-F2AE10E4793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627784" y="1040973"/>
            <a:ext cx="3395960" cy="1066800"/>
          </a:xfrm>
        </p:spPr>
        <p:txBody>
          <a:bodyPr anchor="t"/>
          <a:lstStyle/>
          <a:p>
            <a:pPr marL="9525" indent="-9525" algn="l" eaLnBrk="1" hangingPunct="1"/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Le funzioni pari</a:t>
            </a:r>
          </a:p>
        </p:txBody>
      </p:sp>
      <p:sp>
        <p:nvSpPr>
          <p:cNvPr id="40963" name="Footer Placeholder 4">
            <a:extLst>
              <a:ext uri="{FF2B5EF4-FFF2-40B4-BE49-F238E27FC236}">
                <a16:creationId xmlns:a16="http://schemas.microsoft.com/office/drawing/2014/main" id="{5792F3A2-2AC7-6644-B0B6-24EBC842C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059832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  <a:endParaRPr lang="it-IT" altLang="it-IT" sz="1200" i="1" dirty="0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ADFF2207-EDCB-7448-B29B-29DB65430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29600" y="6245225"/>
            <a:ext cx="457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93757F6-2CC7-2742-8F7B-E0C60C863038}" type="slidenum">
              <a:rPr lang="it-IT" altLang="it-IT" sz="1400"/>
              <a:pPr eaLnBrk="1" hangingPunct="1"/>
              <a:t>25</a:t>
            </a:fld>
            <a:endParaRPr lang="it-IT" altLang="it-IT" sz="1400"/>
          </a:p>
        </p:txBody>
      </p:sp>
      <p:sp>
        <p:nvSpPr>
          <p:cNvPr id="40965" name="Rectangle 12">
            <a:extLst>
              <a:ext uri="{FF2B5EF4-FFF2-40B4-BE49-F238E27FC236}">
                <a16:creationId xmlns:a16="http://schemas.microsoft.com/office/drawing/2014/main" id="{A0ECE8BD-04D3-4D47-B9A2-97BAA229C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7872" y="2492896"/>
            <a:ext cx="60757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3200" b="1" dirty="0">
                <a:solidFill>
                  <a:srgbClr val="000000"/>
                </a:solidFill>
                <a:latin typeface="Arial Narrow" panose="020B0604020202020204" pitchFamily="34" charset="0"/>
              </a:rPr>
              <a:t>Riprendo anche le funzioni pari</a:t>
            </a:r>
            <a:endParaRPr lang="it-IT" altLang="it-IT" sz="3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032">
            <a:extLst>
              <a:ext uri="{FF2B5EF4-FFF2-40B4-BE49-F238E27FC236}">
                <a16:creationId xmlns:a16="http://schemas.microsoft.com/office/drawing/2014/main" id="{BA8AE398-406F-AD47-BC6F-38D70ECAB4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36867" name="Rectangle 1034">
            <a:extLst>
              <a:ext uri="{FF2B5EF4-FFF2-40B4-BE49-F238E27FC236}">
                <a16:creationId xmlns:a16="http://schemas.microsoft.com/office/drawing/2014/main" id="{97DA52DB-83DF-F14B-8E99-2B285B1C46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36868" name="Footer Placeholder 6">
            <a:extLst>
              <a:ext uri="{FF2B5EF4-FFF2-40B4-BE49-F238E27FC236}">
                <a16:creationId xmlns:a16="http://schemas.microsoft.com/office/drawing/2014/main" id="{24B1C26F-8DA3-C241-A883-E79438699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2020</a:t>
            </a:r>
          </a:p>
        </p:txBody>
      </p:sp>
      <p:sp>
        <p:nvSpPr>
          <p:cNvPr id="36869" name="Slide Number Placeholder 9">
            <a:extLst>
              <a:ext uri="{FF2B5EF4-FFF2-40B4-BE49-F238E27FC236}">
                <a16:creationId xmlns:a16="http://schemas.microsoft.com/office/drawing/2014/main" id="{BBF56E38-F4DF-134F-B8F9-1035D0FD1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84C424C-2065-124B-A8CF-2622B9D2219B}" type="slidenum">
              <a:rPr lang="it-IT" altLang="it-IT" sz="1400"/>
              <a:pPr eaLnBrk="1" hangingPunct="1"/>
              <a:t>26</a:t>
            </a:fld>
            <a:endParaRPr lang="it-IT" altLang="it-IT" sz="1400"/>
          </a:p>
        </p:txBody>
      </p:sp>
      <p:sp>
        <p:nvSpPr>
          <p:cNvPr id="36870" name="Title 10">
            <a:extLst>
              <a:ext uri="{FF2B5EF4-FFF2-40B4-BE49-F238E27FC236}">
                <a16:creationId xmlns:a16="http://schemas.microsoft.com/office/drawing/2014/main" id="{656D6E12-7B8E-9547-BEE2-B1D7D09E4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204788"/>
            <a:ext cx="5943600" cy="694531"/>
          </a:xfrm>
        </p:spPr>
        <p:txBody>
          <a:bodyPr/>
          <a:lstStyle/>
          <a:p>
            <a:r>
              <a:rPr lang="it-IT" altLang="it-IT" sz="3200" dirty="0">
                <a:solidFill>
                  <a:srgbClr val="FF0000"/>
                </a:solidFill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Funzioni pari</a:t>
            </a:r>
            <a:endParaRPr lang="it-IT" altLang="it-IT" sz="3200" dirty="0">
              <a:ea typeface="ＭＳ Ｐゴシック" panose="020B0600070205080204" pitchFamily="34" charset="-128"/>
            </a:endParaRPr>
          </a:p>
        </p:txBody>
      </p:sp>
      <p:pic>
        <p:nvPicPr>
          <p:cNvPr id="36871" name="Picture 9" descr="Immagine 1.png">
            <a:extLst>
              <a:ext uri="{FF2B5EF4-FFF2-40B4-BE49-F238E27FC236}">
                <a16:creationId xmlns:a16="http://schemas.microsoft.com/office/drawing/2014/main" id="{559EA1F0-8E5D-4140-956D-B65624B646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66800"/>
            <a:ext cx="5513388" cy="423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2" name="TextBox 10">
            <a:extLst>
              <a:ext uri="{FF2B5EF4-FFF2-40B4-BE49-F238E27FC236}">
                <a16:creationId xmlns:a16="http://schemas.microsoft.com/office/drawing/2014/main" id="{5E73A62F-0374-8E45-8AFF-A0B41CF6C3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1066800"/>
            <a:ext cx="3048000" cy="830263"/>
          </a:xfrm>
          <a:prstGeom prst="rect">
            <a:avLst/>
          </a:prstGeom>
          <a:solidFill>
            <a:srgbClr val="FEFFEA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Chalkboard" panose="03050602040202020205" pitchFamily="66" charset="77"/>
              </a:rPr>
              <a:t>Curva</a:t>
            </a:r>
            <a:r>
              <a:rPr lang="it-IT" altLang="it-IT" b="1">
                <a:latin typeface="Chalkboard" panose="03050602040202020205" pitchFamily="66" charset="77"/>
              </a:rPr>
              <a:t> simmetrica rispetto all’asse </a:t>
            </a:r>
            <a:r>
              <a:rPr lang="it-IT" altLang="it-IT" b="1" i="1">
                <a:latin typeface="Chalkboard" panose="03050602040202020205" pitchFamily="66" charset="77"/>
              </a:rPr>
              <a:t>y</a:t>
            </a:r>
          </a:p>
        </p:txBody>
      </p:sp>
      <p:sp>
        <p:nvSpPr>
          <p:cNvPr id="36873" name="TextBox 11">
            <a:extLst>
              <a:ext uri="{FF2B5EF4-FFF2-40B4-BE49-F238E27FC236}">
                <a16:creationId xmlns:a16="http://schemas.microsoft.com/office/drawing/2014/main" id="{872DD0D7-51A1-0149-9382-DD071E415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3124200"/>
            <a:ext cx="2317576" cy="461963"/>
          </a:xfrm>
          <a:prstGeom prst="rect">
            <a:avLst/>
          </a:prstGeom>
          <a:solidFill>
            <a:srgbClr val="FEFFEA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solidFill>
                  <a:srgbClr val="0000FF"/>
                </a:solidFill>
                <a:latin typeface="Chalkboard" panose="03050602040202020205" pitchFamily="66" charset="77"/>
              </a:rPr>
              <a:t>Funzione pari</a:t>
            </a:r>
            <a:endParaRPr lang="it-IT" altLang="it-IT" b="1" i="1" dirty="0">
              <a:latin typeface="Chalkboard" panose="03050602040202020205" pitchFamily="66" charset="77"/>
            </a:endParaRPr>
          </a:p>
        </p:txBody>
      </p:sp>
      <p:sp>
        <p:nvSpPr>
          <p:cNvPr id="36874" name="TextBox 15">
            <a:extLst>
              <a:ext uri="{FF2B5EF4-FFF2-40B4-BE49-F238E27FC236}">
                <a16:creationId xmlns:a16="http://schemas.microsoft.com/office/drawing/2014/main" id="{E7948443-1000-BE47-8C1F-F928EF0930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486400"/>
            <a:ext cx="6934200" cy="830263"/>
          </a:xfrm>
          <a:prstGeom prst="rect">
            <a:avLst/>
          </a:prstGeom>
          <a:solidFill>
            <a:srgbClr val="FEFFEA"/>
          </a:solidFill>
          <a:ln w="31750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/>
              <a:t>Il nome </a:t>
            </a:r>
            <a:r>
              <a:rPr lang="it-IT" altLang="it-IT" b="1" i="1"/>
              <a:t>‘funzione pari</a:t>
            </a:r>
            <a:r>
              <a:rPr lang="it-IT" altLang="it-IT" b="1"/>
              <a:t>’ è legato al fatto che </a:t>
            </a:r>
            <a:r>
              <a:rPr lang="it-IT" altLang="it-IT" b="1" i="1"/>
              <a:t>x</a:t>
            </a:r>
            <a:r>
              <a:rPr lang="it-IT" altLang="it-IT" b="1" baseline="30000">
                <a:solidFill>
                  <a:srgbClr val="FF0000"/>
                </a:solidFill>
              </a:rPr>
              <a:t>2</a:t>
            </a:r>
            <a:r>
              <a:rPr lang="it-IT" altLang="it-IT" b="1"/>
              <a:t> è una potenza di </a:t>
            </a:r>
            <a:r>
              <a:rPr lang="it-IT" altLang="it-IT" b="1" i="1"/>
              <a:t>x</a:t>
            </a:r>
            <a:r>
              <a:rPr lang="it-IT" altLang="it-IT" b="1"/>
              <a:t> con </a:t>
            </a:r>
            <a:r>
              <a:rPr lang="it-IT" altLang="it-IT" b="1">
                <a:solidFill>
                  <a:srgbClr val="FF0000"/>
                </a:solidFill>
              </a:rPr>
              <a:t>esponente pari</a:t>
            </a:r>
            <a:r>
              <a:rPr lang="it-IT" altLang="it-IT" b="1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976467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032">
            <a:extLst>
              <a:ext uri="{FF2B5EF4-FFF2-40B4-BE49-F238E27FC236}">
                <a16:creationId xmlns:a16="http://schemas.microsoft.com/office/drawing/2014/main" id="{BA8AE398-406F-AD47-BC6F-38D70ECAB4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36867" name="Rectangle 1034">
            <a:extLst>
              <a:ext uri="{FF2B5EF4-FFF2-40B4-BE49-F238E27FC236}">
                <a16:creationId xmlns:a16="http://schemas.microsoft.com/office/drawing/2014/main" id="{97DA52DB-83DF-F14B-8E99-2B285B1C46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36868" name="Footer Placeholder 6">
            <a:extLst>
              <a:ext uri="{FF2B5EF4-FFF2-40B4-BE49-F238E27FC236}">
                <a16:creationId xmlns:a16="http://schemas.microsoft.com/office/drawing/2014/main" id="{24B1C26F-8DA3-C241-A883-E79438699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2020</a:t>
            </a:r>
          </a:p>
        </p:txBody>
      </p:sp>
      <p:sp>
        <p:nvSpPr>
          <p:cNvPr id="36869" name="Slide Number Placeholder 9">
            <a:extLst>
              <a:ext uri="{FF2B5EF4-FFF2-40B4-BE49-F238E27FC236}">
                <a16:creationId xmlns:a16="http://schemas.microsoft.com/office/drawing/2014/main" id="{BBF56E38-F4DF-134F-B8F9-1035D0FD1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84C424C-2065-124B-A8CF-2622B9D2219B}" type="slidenum">
              <a:rPr lang="it-IT" altLang="it-IT" sz="1400"/>
              <a:pPr eaLnBrk="1" hangingPunct="1"/>
              <a:t>27</a:t>
            </a:fld>
            <a:endParaRPr lang="it-IT" altLang="it-IT" sz="1400"/>
          </a:p>
        </p:txBody>
      </p:sp>
      <p:sp>
        <p:nvSpPr>
          <p:cNvPr id="36870" name="Title 10">
            <a:extLst>
              <a:ext uri="{FF2B5EF4-FFF2-40B4-BE49-F238E27FC236}">
                <a16:creationId xmlns:a16="http://schemas.microsoft.com/office/drawing/2014/main" id="{656D6E12-7B8E-9547-BEE2-B1D7D09E4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672" y="721073"/>
            <a:ext cx="5943600" cy="694531"/>
          </a:xfrm>
        </p:spPr>
        <p:txBody>
          <a:bodyPr/>
          <a:lstStyle/>
          <a:p>
            <a:r>
              <a:rPr lang="it-IT" altLang="it-IT" sz="3200" dirty="0">
                <a:solidFill>
                  <a:srgbClr val="FF0000"/>
                </a:solidFill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y = cos(x) è una funzione pari</a:t>
            </a:r>
            <a:endParaRPr lang="it-IT" altLang="it-IT" sz="3200" dirty="0">
              <a:ea typeface="ＭＳ Ｐゴシック" panose="020B0600070205080204" pitchFamily="34" charset="-128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BD64C7D-BB0D-274C-949E-31728D8B84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988840"/>
            <a:ext cx="8002789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3465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032">
            <a:extLst>
              <a:ext uri="{FF2B5EF4-FFF2-40B4-BE49-F238E27FC236}">
                <a16:creationId xmlns:a16="http://schemas.microsoft.com/office/drawing/2014/main" id="{BA8AE398-406F-AD47-BC6F-38D70ECAB4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36867" name="Rectangle 1034">
            <a:extLst>
              <a:ext uri="{FF2B5EF4-FFF2-40B4-BE49-F238E27FC236}">
                <a16:creationId xmlns:a16="http://schemas.microsoft.com/office/drawing/2014/main" id="{97DA52DB-83DF-F14B-8E99-2B285B1C46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36868" name="Footer Placeholder 6">
            <a:extLst>
              <a:ext uri="{FF2B5EF4-FFF2-40B4-BE49-F238E27FC236}">
                <a16:creationId xmlns:a16="http://schemas.microsoft.com/office/drawing/2014/main" id="{24B1C26F-8DA3-C241-A883-E79438699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2020</a:t>
            </a:r>
          </a:p>
        </p:txBody>
      </p:sp>
      <p:sp>
        <p:nvSpPr>
          <p:cNvPr id="36869" name="Slide Number Placeholder 9">
            <a:extLst>
              <a:ext uri="{FF2B5EF4-FFF2-40B4-BE49-F238E27FC236}">
                <a16:creationId xmlns:a16="http://schemas.microsoft.com/office/drawing/2014/main" id="{BBF56E38-F4DF-134F-B8F9-1035D0FD1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84C424C-2065-124B-A8CF-2622B9D2219B}" type="slidenum">
              <a:rPr lang="it-IT" altLang="it-IT" sz="1400"/>
              <a:pPr eaLnBrk="1" hangingPunct="1"/>
              <a:t>28</a:t>
            </a:fld>
            <a:endParaRPr lang="it-IT" altLang="it-IT" sz="1400"/>
          </a:p>
        </p:txBody>
      </p:sp>
      <p:sp>
        <p:nvSpPr>
          <p:cNvPr id="36870" name="Title 10">
            <a:extLst>
              <a:ext uri="{FF2B5EF4-FFF2-40B4-BE49-F238E27FC236}">
                <a16:creationId xmlns:a16="http://schemas.microsoft.com/office/drawing/2014/main" id="{656D6E12-7B8E-9547-BEE2-B1D7D09E4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76672"/>
            <a:ext cx="5943600" cy="694531"/>
          </a:xfrm>
        </p:spPr>
        <p:txBody>
          <a:bodyPr/>
          <a:lstStyle/>
          <a:p>
            <a:r>
              <a:rPr lang="it-IT" altLang="it-IT" sz="3200" dirty="0">
                <a:solidFill>
                  <a:srgbClr val="FF0000"/>
                </a:solidFill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Disegnare y = |cos(x)|</a:t>
            </a:r>
            <a:endParaRPr lang="it-IT" altLang="it-IT" sz="3200" dirty="0">
              <a:ea typeface="ＭＳ Ｐゴシック" panose="020B0600070205080204" pitchFamily="34" charset="-128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A21D9B8-07E1-D448-8B8A-6F31163730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637"/>
          <a:stretch/>
        </p:blipFill>
        <p:spPr>
          <a:xfrm>
            <a:off x="69850" y="1268760"/>
            <a:ext cx="5726286" cy="1800306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BE0101FC-6036-244F-9B73-ECF5E5313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888" y="2936323"/>
            <a:ext cx="5305093" cy="1714265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4688B689-A246-5747-B90C-08E9F81E86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63" y="4650588"/>
            <a:ext cx="5542357" cy="143847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2BAF0444-67D7-5B48-BD44-882F34B676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1480" y="4750564"/>
            <a:ext cx="3132085" cy="1338498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6078703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3B86175F-7FF4-AC46-BC3C-F2AE10E4793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09836" y="425644"/>
            <a:ext cx="8076480" cy="1066800"/>
          </a:xfrm>
        </p:spPr>
        <p:txBody>
          <a:bodyPr anchor="t"/>
          <a:lstStyle/>
          <a:p>
            <a:pPr marL="9525" indent="-9525" eaLnBrk="1" hangingPunct="1"/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Un procedimento ‘storico’ per tracciare il grafico di funzioni composte </a:t>
            </a:r>
          </a:p>
        </p:txBody>
      </p:sp>
      <p:sp>
        <p:nvSpPr>
          <p:cNvPr id="40963" name="Footer Placeholder 4">
            <a:extLst>
              <a:ext uri="{FF2B5EF4-FFF2-40B4-BE49-F238E27FC236}">
                <a16:creationId xmlns:a16="http://schemas.microsoft.com/office/drawing/2014/main" id="{5792F3A2-2AC7-6644-B0B6-24EBC842C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059832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/>
              <a:t>Daniela Valenti, 2020</a:t>
            </a:r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ADFF2207-EDCB-7448-B29B-29DB65430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29600" y="6245225"/>
            <a:ext cx="457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93757F6-2CC7-2742-8F7B-E0C60C863038}" type="slidenum">
              <a:rPr lang="it-IT" altLang="it-IT" sz="1400"/>
              <a:pPr eaLnBrk="1" hangingPunct="1"/>
              <a:t>29</a:t>
            </a:fld>
            <a:endParaRPr lang="it-IT" altLang="it-IT" sz="1400"/>
          </a:p>
        </p:txBody>
      </p:sp>
      <p:sp>
        <p:nvSpPr>
          <p:cNvPr id="40965" name="Rectangle 12">
            <a:extLst>
              <a:ext uri="{FF2B5EF4-FFF2-40B4-BE49-F238E27FC236}">
                <a16:creationId xmlns:a16="http://schemas.microsoft.com/office/drawing/2014/main" id="{A0ECE8BD-04D3-4D47-B9A2-97BAA229C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134" y="1700808"/>
            <a:ext cx="8147248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solidFill>
                  <a:srgbClr val="000000"/>
                </a:solidFill>
                <a:latin typeface="Arial Narrow" panose="020B0604020202020204" pitchFamily="34" charset="0"/>
              </a:rPr>
              <a:t>Fino agli anni ‘80 del secolo scorso, non erano diffusi personal computer e calcolatrici grafiche. Perciò si usavano vari metodi per tracciare ‘a mano’ il grafico di funzioni composte.</a:t>
            </a:r>
          </a:p>
          <a:p>
            <a:pPr eaLnBrk="1" hangingPunct="1"/>
            <a:endParaRPr lang="it-IT" altLang="it-IT" sz="1000" b="1" dirty="0">
              <a:solidFill>
                <a:srgbClr val="000000"/>
              </a:solidFill>
              <a:latin typeface="Arial Narrow" panose="020B0604020202020204" pitchFamily="34" charset="0"/>
            </a:endParaRPr>
          </a:p>
          <a:p>
            <a:pPr eaLnBrk="1" hangingPunct="1"/>
            <a:r>
              <a:rPr lang="it-IT" altLang="it-IT" sz="2800" b="1" dirty="0">
                <a:solidFill>
                  <a:srgbClr val="000000"/>
                </a:solidFill>
                <a:latin typeface="Arial Narrow" panose="020B0604020202020204" pitchFamily="34" charset="0"/>
              </a:rPr>
              <a:t>Il video seguente illustra, a partire da un esempio, un procedimento all’epoca spesso utilizzato.</a:t>
            </a:r>
            <a:endParaRPr lang="it-IT" altLang="it-IT" sz="2800" dirty="0">
              <a:solidFill>
                <a:srgbClr val="000000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F2C61F1-9ED8-2D41-935C-C6AFF9A7DF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445"/>
          <a:stretch/>
        </p:blipFill>
        <p:spPr>
          <a:xfrm>
            <a:off x="3347864" y="4529618"/>
            <a:ext cx="3024336" cy="216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3637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Footer Placeholder 4">
            <a:extLst>
              <a:ext uri="{FF2B5EF4-FFF2-40B4-BE49-F238E27FC236}">
                <a16:creationId xmlns:a16="http://schemas.microsoft.com/office/drawing/2014/main" id="{5792F3A2-2AC7-6644-B0B6-24EBC842C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059832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/>
              <a:t>Daniela Valenti, 2020</a:t>
            </a:r>
            <a:endParaRPr lang="it-IT" altLang="it-IT" sz="1200" i="1" dirty="0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ADFF2207-EDCB-7448-B29B-29DB65430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29600" y="6245225"/>
            <a:ext cx="457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93757F6-2CC7-2742-8F7B-E0C60C863038}" type="slidenum">
              <a:rPr lang="it-IT" altLang="it-IT" sz="1400"/>
              <a:pPr eaLnBrk="1" hangingPunct="1"/>
              <a:t>30</a:t>
            </a:fld>
            <a:endParaRPr lang="it-IT" altLang="it-IT" sz="1400"/>
          </a:p>
        </p:txBody>
      </p:sp>
      <p:pic>
        <p:nvPicPr>
          <p:cNvPr id="4" name="FunzA9Video.mp4">
            <a:hlinkClick r:id="" action="ppaction://media"/>
            <a:extLst>
              <a:ext uri="{FF2B5EF4-FFF2-40B4-BE49-F238E27FC236}">
                <a16:creationId xmlns:a16="http://schemas.microsoft.com/office/drawing/2014/main" id="{23E940D0-612C-1F4E-8499-F08F7A9B486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311150"/>
            <a:ext cx="9144000" cy="623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6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8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14424</TotalTime>
  <Words>843</Words>
  <Application>Microsoft Macintosh PowerPoint</Application>
  <PresentationFormat>Presentazione su schermo (4:3)</PresentationFormat>
  <Paragraphs>145</Paragraphs>
  <Slides>30</Slides>
  <Notes>0</Notes>
  <HiddenSlides>0</HiddenSlides>
  <MMClips>1</MMClips>
  <ScaleCrop>false</ScaleCrop>
  <HeadingPairs>
    <vt:vector size="8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42" baseType="lpstr">
      <vt:lpstr>ＭＳ ゴシック</vt:lpstr>
      <vt:lpstr>ＭＳ Ｐゴシック</vt:lpstr>
      <vt:lpstr>Arial</vt:lpstr>
      <vt:lpstr>Arial Black</vt:lpstr>
      <vt:lpstr>Arial Narrow</vt:lpstr>
      <vt:lpstr>Arial Rounded MT Bold</vt:lpstr>
      <vt:lpstr>Calibri</vt:lpstr>
      <vt:lpstr>Chalkboard</vt:lpstr>
      <vt:lpstr>Times</vt:lpstr>
      <vt:lpstr>Times New Roman</vt:lpstr>
      <vt:lpstr>Struttura predefinita</vt:lpstr>
      <vt:lpstr>Equation</vt:lpstr>
      <vt:lpstr>Grafici di funzioni composte</vt:lpstr>
      <vt:lpstr>Grafici di funzioni composte tracciati con simmetrie </vt:lpstr>
      <vt:lpstr>Data una funzione composta individuo le funzioni componenti </vt:lpstr>
      <vt:lpstr>Disegno y = ln(−x) con simmetrie </vt:lpstr>
      <vt:lpstr>Disegno y = −ln(x) con simmetrie </vt:lpstr>
      <vt:lpstr>Grafici di funzioni composte con modulo </vt:lpstr>
      <vt:lpstr>Data una funzione composta individuare le funzioni componenti </vt:lpstr>
      <vt:lpstr>Disegno y = ln|x| con funzione definita per casi  </vt:lpstr>
      <vt:lpstr>Disegno y = |ln(x)| con funzione definita per casi  </vt:lpstr>
      <vt:lpstr>Proprietà dei logaritmi e funzioni composte </vt:lpstr>
      <vt:lpstr>Proprietà dei logaritmi  </vt:lpstr>
      <vt:lpstr>Funzione composta e proprietà dei logaritmi  </vt:lpstr>
      <vt:lpstr>Funzione composta e proprietà dei logaritmi  </vt:lpstr>
      <vt:lpstr>Attività</vt:lpstr>
      <vt:lpstr>Che cosa hai ottenuto?</vt:lpstr>
      <vt:lpstr>Problema 1</vt:lpstr>
      <vt:lpstr>Problema 1</vt:lpstr>
      <vt:lpstr>Problema 1</vt:lpstr>
      <vt:lpstr>Problema 2a</vt:lpstr>
      <vt:lpstr>y  = x3 funzione dispari</vt:lpstr>
      <vt:lpstr>y = sin (x) funzione dispari </vt:lpstr>
      <vt:lpstr>Problema 2b</vt:lpstr>
      <vt:lpstr>Problema 2b</vt:lpstr>
      <vt:lpstr>Problema 2b</vt:lpstr>
      <vt:lpstr>Le funzioni pari</vt:lpstr>
      <vt:lpstr>Funzioni pari</vt:lpstr>
      <vt:lpstr>y = cos(x) è una funzione pari</vt:lpstr>
      <vt:lpstr>Disegnare y = |cos(x)|</vt:lpstr>
      <vt:lpstr>Un procedimento ‘storico’ per tracciare il grafico di funzioni composte 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Grafici e funzioni al biennio superiore</dc:title>
  <dc:subject/>
  <dc:creator>Io</dc:creator>
  <cp:keywords/>
  <dc:description/>
  <cp:lastModifiedBy>Microsoft Office User</cp:lastModifiedBy>
  <cp:revision>695</cp:revision>
  <dcterms:created xsi:type="dcterms:W3CDTF">2016-02-20T05:58:24Z</dcterms:created>
  <dcterms:modified xsi:type="dcterms:W3CDTF">2023-09-09T08:21:23Z</dcterms:modified>
  <cp:category/>
</cp:coreProperties>
</file>