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498" r:id="rId2"/>
    <p:sldId id="499" r:id="rId3"/>
    <p:sldId id="529" r:id="rId4"/>
    <p:sldId id="576" r:id="rId5"/>
    <p:sldId id="602" r:id="rId6"/>
    <p:sldId id="603" r:id="rId7"/>
    <p:sldId id="536" r:id="rId8"/>
    <p:sldId id="564" r:id="rId9"/>
    <p:sldId id="629" r:id="rId10"/>
    <p:sldId id="630" r:id="rId11"/>
    <p:sldId id="335" r:id="rId12"/>
    <p:sldId id="362" r:id="rId13"/>
    <p:sldId id="596" r:id="rId14"/>
    <p:sldId id="597" r:id="rId15"/>
    <p:sldId id="631" r:id="rId16"/>
    <p:sldId id="354" r:id="rId17"/>
    <p:sldId id="355" r:id="rId18"/>
    <p:sldId id="633" r:id="rId19"/>
    <p:sldId id="360" r:id="rId20"/>
    <p:sldId id="634" r:id="rId21"/>
    <p:sldId id="632" r:id="rId22"/>
  </p:sldIdLst>
  <p:sldSz cx="9144000" cy="6858000" type="screen4x3"/>
  <p:notesSz cx="6650038" cy="978376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F41"/>
    <a:srgbClr val="F2FFDD"/>
    <a:srgbClr val="0000FF"/>
    <a:srgbClr val="FFF9EA"/>
    <a:srgbClr val="F6FF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A107856-5554-42FB-B03E-39F5DBC370BA}" styleName="Stile medio 4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Stile medio 4 - Colore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4B1156A-380E-4F78-BDF5-A606A8083BF9}" styleName="Stile medio 4 - Color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7AC3CCA-C797-4891-BE02-D94E43425B78}" styleName="Stile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558"/>
    <p:restoredTop sz="87567"/>
  </p:normalViewPr>
  <p:slideViewPr>
    <p:cSldViewPr>
      <p:cViewPr varScale="1">
        <p:scale>
          <a:sx n="131" d="100"/>
          <a:sy n="131" d="100"/>
        </p:scale>
        <p:origin x="792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1B55500-9189-DD42-8291-DDDBB695D4A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04B8C33-7D9F-EC4B-9831-070882E61B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1D47828-4F2E-0245-A324-211E0E0E5080}" type="datetime1">
              <a:rPr lang="it-IT" altLang="it-IT"/>
              <a:pPr/>
              <a:t>30/09/23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C53488-6AE3-E640-91D0-B8B0F877033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43F4DD2-C77C-724C-8FDE-FBF6D4FF842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2290A39-A8C1-7946-BACF-7E61FFB10BD2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7CF59CD-899C-DD4B-B56C-CB99BD2031A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576089-AD7D-804F-ADE2-1C52D8D3BBDA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F278954-E421-B243-8B40-9BCB072789D2}" type="datetime1">
              <a:rPr lang="it-IT" altLang="it-IT"/>
              <a:pPr/>
              <a:t>30/09/23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A331F45-77B0-1247-A6EB-3C6CE6E23D1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AD94EFF9-8281-E840-A336-1B4D8B32E0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/>
              <a:t>Click to edit Master text styles</a:t>
            </a:r>
          </a:p>
          <a:p>
            <a:pPr lvl="1"/>
            <a:r>
              <a:rPr lang="it-IT" altLang="it-IT"/>
              <a:t>Second level</a:t>
            </a:r>
          </a:p>
          <a:p>
            <a:pPr lvl="2"/>
            <a:r>
              <a:rPr lang="it-IT" altLang="it-IT"/>
              <a:t>Third level</a:t>
            </a:r>
          </a:p>
          <a:p>
            <a:pPr lvl="3"/>
            <a:r>
              <a:rPr lang="it-IT" altLang="it-IT"/>
              <a:t>Fourth level</a:t>
            </a:r>
          </a:p>
          <a:p>
            <a:pPr lvl="4"/>
            <a:r>
              <a:rPr lang="it-IT" altLang="it-IT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B22E6-0E47-0642-9F68-615DE76EAB62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02D06F-7D1E-3F40-82A6-17BD8E7970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151C4DB-93AD-E54A-A7BC-8DD56D238596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FEE52770-F1C6-5E4B-A49A-2581BF2D49E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L'infinito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FD2657CD-FD95-D245-9ADC-7D9A07FD511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20/09/02</a:t>
            </a:r>
          </a:p>
        </p:txBody>
      </p:sp>
      <p:sp>
        <p:nvSpPr>
          <p:cNvPr id="25603" name="Rectangle 6">
            <a:extLst>
              <a:ext uri="{FF2B5EF4-FFF2-40B4-BE49-F238E27FC236}">
                <a16:creationId xmlns:a16="http://schemas.microsoft.com/office/drawing/2014/main" id="{50391291-6F53-EB44-9F49-B8A4CB42C7B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Liceo Scientifico "Laurana" - Urbino</a:t>
            </a:r>
          </a:p>
        </p:txBody>
      </p:sp>
      <p:sp>
        <p:nvSpPr>
          <p:cNvPr id="25604" name="Rectangle 7">
            <a:extLst>
              <a:ext uri="{FF2B5EF4-FFF2-40B4-BE49-F238E27FC236}">
                <a16:creationId xmlns:a16="http://schemas.microsoft.com/office/drawing/2014/main" id="{A5C87051-7DBB-5D44-A764-D148491BEA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765E199-1363-1749-B851-0FBD31137812}" type="slidenum">
              <a:rPr lang="it-IT" altLang="it-IT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</a:t>
            </a:fld>
            <a:endParaRPr lang="it-IT" altLang="it-IT">
              <a:latin typeface="Times New Roman" panose="02020603050405020304" pitchFamily="18" charset="0"/>
            </a:endParaRPr>
          </a:p>
        </p:txBody>
      </p:sp>
      <p:sp>
        <p:nvSpPr>
          <p:cNvPr id="25605" name="Rectangle 2">
            <a:extLst>
              <a:ext uri="{FF2B5EF4-FFF2-40B4-BE49-F238E27FC236}">
                <a16:creationId xmlns:a16="http://schemas.microsoft.com/office/drawing/2014/main" id="{5F617AA2-0213-C544-9E4A-4C9EF3D983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6" name="Rectangle 3">
            <a:extLst>
              <a:ext uri="{FF2B5EF4-FFF2-40B4-BE49-F238E27FC236}">
                <a16:creationId xmlns:a16="http://schemas.microsoft.com/office/drawing/2014/main" id="{32C31DA5-6372-2144-8824-73667BED54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6084032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963035FA-2D30-DE41-B1DA-B784F9AC87B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L'infinito</a:t>
            </a:r>
          </a:p>
        </p:txBody>
      </p:sp>
      <p:sp>
        <p:nvSpPr>
          <p:cNvPr id="27650" name="Rectangle 3">
            <a:extLst>
              <a:ext uri="{FF2B5EF4-FFF2-40B4-BE49-F238E27FC236}">
                <a16:creationId xmlns:a16="http://schemas.microsoft.com/office/drawing/2014/main" id="{5E5ADFC4-84E0-C94D-8E72-D20CF654363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20/09/02</a:t>
            </a:r>
          </a:p>
        </p:txBody>
      </p:sp>
      <p:sp>
        <p:nvSpPr>
          <p:cNvPr id="27651" name="Rectangle 6">
            <a:extLst>
              <a:ext uri="{FF2B5EF4-FFF2-40B4-BE49-F238E27FC236}">
                <a16:creationId xmlns:a16="http://schemas.microsoft.com/office/drawing/2014/main" id="{83014A6B-D6F5-DB44-AAE0-782657E3B94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Liceo Scientifico "Laurana" - Urbino</a:t>
            </a:r>
          </a:p>
        </p:txBody>
      </p:sp>
      <p:sp>
        <p:nvSpPr>
          <p:cNvPr id="27652" name="Rectangle 7">
            <a:extLst>
              <a:ext uri="{FF2B5EF4-FFF2-40B4-BE49-F238E27FC236}">
                <a16:creationId xmlns:a16="http://schemas.microsoft.com/office/drawing/2014/main" id="{9F5AAB10-2305-834B-8819-D784FE1F56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4282324-AFFD-2549-9587-367444CC2D9B}" type="slidenum">
              <a:rPr lang="it-IT" altLang="it-IT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</a:t>
            </a:fld>
            <a:endParaRPr lang="it-IT" altLang="it-IT">
              <a:latin typeface="Times New Roman" panose="02020603050405020304" pitchFamily="18" charset="0"/>
            </a:endParaRPr>
          </a:p>
        </p:txBody>
      </p:sp>
      <p:sp>
        <p:nvSpPr>
          <p:cNvPr id="27653" name="Rectangle 2">
            <a:extLst>
              <a:ext uri="{FF2B5EF4-FFF2-40B4-BE49-F238E27FC236}">
                <a16:creationId xmlns:a16="http://schemas.microsoft.com/office/drawing/2014/main" id="{34FB18B2-83D7-E64A-A67F-F283633354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4" name="Rectangle 3">
            <a:extLst>
              <a:ext uri="{FF2B5EF4-FFF2-40B4-BE49-F238E27FC236}">
                <a16:creationId xmlns:a16="http://schemas.microsoft.com/office/drawing/2014/main" id="{3B503FF7-897B-3C49-AE94-65402AD866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480823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2AD6C2F5-A60A-034A-8A23-650E9C202E6B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L'infinito</a:t>
            </a:r>
          </a:p>
        </p:txBody>
      </p:sp>
      <p:sp>
        <p:nvSpPr>
          <p:cNvPr id="29698" name="Rectangle 3">
            <a:extLst>
              <a:ext uri="{FF2B5EF4-FFF2-40B4-BE49-F238E27FC236}">
                <a16:creationId xmlns:a16="http://schemas.microsoft.com/office/drawing/2014/main" id="{7F17B8F5-2835-8B42-929A-19077A35E15E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20/09/02</a:t>
            </a:r>
          </a:p>
        </p:txBody>
      </p:sp>
      <p:sp>
        <p:nvSpPr>
          <p:cNvPr id="29699" name="Rectangle 6">
            <a:extLst>
              <a:ext uri="{FF2B5EF4-FFF2-40B4-BE49-F238E27FC236}">
                <a16:creationId xmlns:a16="http://schemas.microsoft.com/office/drawing/2014/main" id="{E2FCBF61-2D62-504C-A624-E436B7834381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Liceo Scientifico "Laurana" - Urbino</a:t>
            </a:r>
          </a:p>
        </p:txBody>
      </p:sp>
      <p:sp>
        <p:nvSpPr>
          <p:cNvPr id="29700" name="Rectangle 7">
            <a:extLst>
              <a:ext uri="{FF2B5EF4-FFF2-40B4-BE49-F238E27FC236}">
                <a16:creationId xmlns:a16="http://schemas.microsoft.com/office/drawing/2014/main" id="{6B6F78F3-70D4-B74F-8D0D-8548B9C0A2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2F34867D-81A7-6742-B341-02A4BAB71BA2}" type="slidenum">
              <a:rPr lang="it-IT" altLang="it-IT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3</a:t>
            </a:fld>
            <a:endParaRPr lang="it-IT" altLang="it-IT">
              <a:latin typeface="Times New Roman" panose="02020603050405020304" pitchFamily="18" charset="0"/>
            </a:endParaRPr>
          </a:p>
        </p:txBody>
      </p:sp>
      <p:sp>
        <p:nvSpPr>
          <p:cNvPr id="29701" name="Rectangle 2">
            <a:extLst>
              <a:ext uri="{FF2B5EF4-FFF2-40B4-BE49-F238E27FC236}">
                <a16:creationId xmlns:a16="http://schemas.microsoft.com/office/drawing/2014/main" id="{C73CA9D9-F230-FB4E-B195-F8E381E2F84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702" name="Rectangle 3">
            <a:extLst>
              <a:ext uri="{FF2B5EF4-FFF2-40B4-BE49-F238E27FC236}">
                <a16:creationId xmlns:a16="http://schemas.microsoft.com/office/drawing/2014/main" id="{D9E7BBD0-498A-BE41-8196-48260A0040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977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28A3BC51-B79D-8C42-94E3-114A42FDFAC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L'infinito</a:t>
            </a:r>
          </a:p>
        </p:txBody>
      </p:sp>
      <p:sp>
        <p:nvSpPr>
          <p:cNvPr id="49154" name="Rectangle 3">
            <a:extLst>
              <a:ext uri="{FF2B5EF4-FFF2-40B4-BE49-F238E27FC236}">
                <a16:creationId xmlns:a16="http://schemas.microsoft.com/office/drawing/2014/main" id="{32C1CD64-96AB-7B49-811F-6D88DDB1B316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20/09/02</a:t>
            </a:r>
          </a:p>
        </p:txBody>
      </p:sp>
      <p:sp>
        <p:nvSpPr>
          <p:cNvPr id="49155" name="Rectangle 6">
            <a:extLst>
              <a:ext uri="{FF2B5EF4-FFF2-40B4-BE49-F238E27FC236}">
                <a16:creationId xmlns:a16="http://schemas.microsoft.com/office/drawing/2014/main" id="{EECCC8A1-B53E-8040-87E7-188293A77BE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Liceo Scientifico "Laurana" - Urbino</a:t>
            </a:r>
          </a:p>
        </p:txBody>
      </p:sp>
      <p:sp>
        <p:nvSpPr>
          <p:cNvPr id="49156" name="Rectangle 7">
            <a:extLst>
              <a:ext uri="{FF2B5EF4-FFF2-40B4-BE49-F238E27FC236}">
                <a16:creationId xmlns:a16="http://schemas.microsoft.com/office/drawing/2014/main" id="{A1A3342F-9BE3-8642-A319-DD404F574F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73FFB95-E4B2-FC40-BFAA-11229C54D86E}" type="slidenum">
              <a:rPr lang="it-IT" altLang="it-IT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5</a:t>
            </a:fld>
            <a:endParaRPr lang="it-IT" altLang="it-IT">
              <a:latin typeface="Times New Roman" panose="02020603050405020304" pitchFamily="18" charset="0"/>
            </a:endParaRPr>
          </a:p>
        </p:txBody>
      </p:sp>
      <p:sp>
        <p:nvSpPr>
          <p:cNvPr id="49157" name="Rectangle 2">
            <a:extLst>
              <a:ext uri="{FF2B5EF4-FFF2-40B4-BE49-F238E27FC236}">
                <a16:creationId xmlns:a16="http://schemas.microsoft.com/office/drawing/2014/main" id="{E0F70098-3DDB-454F-9C68-99305DDBB7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8" name="Rectangle 3">
            <a:extLst>
              <a:ext uri="{FF2B5EF4-FFF2-40B4-BE49-F238E27FC236}">
                <a16:creationId xmlns:a16="http://schemas.microsoft.com/office/drawing/2014/main" id="{BF3EE9A7-0A6E-8C42-8BBD-4D7E42F953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929291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>
            <a:extLst>
              <a:ext uri="{FF2B5EF4-FFF2-40B4-BE49-F238E27FC236}">
                <a16:creationId xmlns:a16="http://schemas.microsoft.com/office/drawing/2014/main" id="{E61DFE86-DE35-2249-B8B3-9CF40FD5D6D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L'infinito</a:t>
            </a:r>
          </a:p>
        </p:txBody>
      </p:sp>
      <p:sp>
        <p:nvSpPr>
          <p:cNvPr id="51202" name="Rectangle 3">
            <a:extLst>
              <a:ext uri="{FF2B5EF4-FFF2-40B4-BE49-F238E27FC236}">
                <a16:creationId xmlns:a16="http://schemas.microsoft.com/office/drawing/2014/main" id="{BFE0D5F8-80EE-FC4D-B2B1-71DBEBBFD1F5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20/09/02</a:t>
            </a:r>
          </a:p>
        </p:txBody>
      </p:sp>
      <p:sp>
        <p:nvSpPr>
          <p:cNvPr id="51203" name="Rectangle 6">
            <a:extLst>
              <a:ext uri="{FF2B5EF4-FFF2-40B4-BE49-F238E27FC236}">
                <a16:creationId xmlns:a16="http://schemas.microsoft.com/office/drawing/2014/main" id="{014E86EA-87D0-3E4F-A8E3-928B678F5182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r>
              <a:rPr lang="it-IT" altLang="it-IT">
                <a:latin typeface="Times New Roman" panose="02020603050405020304" pitchFamily="18" charset="0"/>
              </a:rPr>
              <a:t>Liceo Scientifico "Laurana" - Urbino</a:t>
            </a:r>
          </a:p>
        </p:txBody>
      </p:sp>
      <p:sp>
        <p:nvSpPr>
          <p:cNvPr id="51204" name="Rectangle 7">
            <a:extLst>
              <a:ext uri="{FF2B5EF4-FFF2-40B4-BE49-F238E27FC236}">
                <a16:creationId xmlns:a16="http://schemas.microsoft.com/office/drawing/2014/main" id="{DE767ABB-F7F1-E64A-99D9-BDD27E4F6E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CC24F904-9149-DC49-A075-3845CA71A467}" type="slidenum">
              <a:rPr lang="it-IT" altLang="it-IT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6</a:t>
            </a:fld>
            <a:endParaRPr lang="it-IT" altLang="it-IT">
              <a:latin typeface="Times New Roman" panose="02020603050405020304" pitchFamily="18" charset="0"/>
            </a:endParaRPr>
          </a:p>
        </p:txBody>
      </p:sp>
      <p:sp>
        <p:nvSpPr>
          <p:cNvPr id="51205" name="Rectangle 2">
            <a:extLst>
              <a:ext uri="{FF2B5EF4-FFF2-40B4-BE49-F238E27FC236}">
                <a16:creationId xmlns:a16="http://schemas.microsoft.com/office/drawing/2014/main" id="{F6ADB491-CD82-F840-81AB-653CE9FC62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06" name="Rectangle 3">
            <a:extLst>
              <a:ext uri="{FF2B5EF4-FFF2-40B4-BE49-F238E27FC236}">
                <a16:creationId xmlns:a16="http://schemas.microsoft.com/office/drawing/2014/main" id="{65D917DB-1147-4343-BA1C-D8CBE81380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7979858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B1926FC-13F3-3142-963D-9B75B196294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50F839F4-7DDB-5C4F-978F-DC8D83C3C86F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6868" name="Rectangle 6">
            <a:extLst>
              <a:ext uri="{FF2B5EF4-FFF2-40B4-BE49-F238E27FC236}">
                <a16:creationId xmlns:a16="http://schemas.microsoft.com/office/drawing/2014/main" id="{14D07821-359D-544F-BA71-119A129AB62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6869" name="Rectangle 7">
            <a:extLst>
              <a:ext uri="{FF2B5EF4-FFF2-40B4-BE49-F238E27FC236}">
                <a16:creationId xmlns:a16="http://schemas.microsoft.com/office/drawing/2014/main" id="{BFD3A424-6978-B147-95A0-0DD0521A6B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466C9CC7-F4BE-D043-A82F-DDD358340A88}" type="slidenum">
              <a:rPr lang="it-IT" altLang="it-IT" sz="1200"/>
              <a:pPr eaLnBrk="1" hangingPunct="1"/>
              <a:t>11</a:t>
            </a:fld>
            <a:endParaRPr lang="it-IT" altLang="it-IT" sz="1200"/>
          </a:p>
        </p:txBody>
      </p:sp>
      <p:sp>
        <p:nvSpPr>
          <p:cNvPr id="36870" name="Rectangle 2">
            <a:extLst>
              <a:ext uri="{FF2B5EF4-FFF2-40B4-BE49-F238E27FC236}">
                <a16:creationId xmlns:a16="http://schemas.microsoft.com/office/drawing/2014/main" id="{C4065E48-6B27-FF4E-B8FE-2C44784CAF3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71" name="Rectangle 3">
            <a:extLst>
              <a:ext uri="{FF2B5EF4-FFF2-40B4-BE49-F238E27FC236}">
                <a16:creationId xmlns:a16="http://schemas.microsoft.com/office/drawing/2014/main" id="{0E398B6C-B649-154E-A393-F28288249C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0297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>
            <a:extLst>
              <a:ext uri="{FF2B5EF4-FFF2-40B4-BE49-F238E27FC236}">
                <a16:creationId xmlns:a16="http://schemas.microsoft.com/office/drawing/2014/main" id="{44C06FC5-5634-7140-8AEF-FBD9942C023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L'infinito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9ECE3528-D477-244C-823E-BAA16E3BE554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20/09/02</a:t>
            </a:r>
          </a:p>
        </p:txBody>
      </p:sp>
      <p:sp>
        <p:nvSpPr>
          <p:cNvPr id="38916" name="Rectangle 6">
            <a:extLst>
              <a:ext uri="{FF2B5EF4-FFF2-40B4-BE49-F238E27FC236}">
                <a16:creationId xmlns:a16="http://schemas.microsoft.com/office/drawing/2014/main" id="{26589D4D-90B2-FF46-AAF9-BBA799D14FF9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/>
              <a:t>Liceo Scientifico "Laurana" - Urbino</a:t>
            </a:r>
          </a:p>
        </p:txBody>
      </p:sp>
      <p:sp>
        <p:nvSpPr>
          <p:cNvPr id="38917" name="Rectangle 7">
            <a:extLst>
              <a:ext uri="{FF2B5EF4-FFF2-40B4-BE49-F238E27FC236}">
                <a16:creationId xmlns:a16="http://schemas.microsoft.com/office/drawing/2014/main" id="{9EC31216-8A62-B048-993B-1ACBB04E33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6C443A0F-C013-DD4B-B736-C29FFAC6195B}" type="slidenum">
              <a:rPr lang="it-IT" altLang="it-IT" sz="1200"/>
              <a:pPr eaLnBrk="1" hangingPunct="1"/>
              <a:t>12</a:t>
            </a:fld>
            <a:endParaRPr lang="it-IT" altLang="it-IT" sz="1200"/>
          </a:p>
        </p:txBody>
      </p:sp>
      <p:sp>
        <p:nvSpPr>
          <p:cNvPr id="38918" name="Rectangle 2">
            <a:extLst>
              <a:ext uri="{FF2B5EF4-FFF2-40B4-BE49-F238E27FC236}">
                <a16:creationId xmlns:a16="http://schemas.microsoft.com/office/drawing/2014/main" id="{9DE379FA-988C-324F-B536-6F0177D340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9" name="Rectangle 3">
            <a:extLst>
              <a:ext uri="{FF2B5EF4-FFF2-40B4-BE49-F238E27FC236}">
                <a16:creationId xmlns:a16="http://schemas.microsoft.com/office/drawing/2014/main" id="{17B849BE-E74B-E946-A432-120F3D374F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it-IT" altLang="it-IT"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63921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440393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7060167-C061-A24B-B3AB-7D249C6E018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166B69D-8C51-E540-A121-ED78242473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4ECAAB-8949-4640-BC11-64D158391E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D1F7FF-6FD1-B046-90FF-E15BD8E473D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1958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726F17B-0118-6B40-9CD2-F8028A6130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32E2BD3-DF8C-5041-9B41-8C3FFBB7EC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2A0E9D1-8DE4-FE4F-85DA-0DF09EFC501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1219128-370C-424B-A559-9564A9045171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65703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CFCACD-163B-E149-A2AD-CC889143EF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5D1D9F-79F3-BB42-9CAB-21622E2A37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D9C0DDD-5437-894F-83BD-9E9161B487A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96B3BA-ABEB-1E40-949D-49566E7D8EE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02217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2C458F6-24DA-6F45-9390-DA7EDD10BB4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73406FB-971D-C243-B6A9-04695FF380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0071425-33FC-224B-8397-5C65C091825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46EBF6-13A0-4343-884F-A10B99378858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14843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52336DE-5D8E-C24D-A1C7-4A0B36B359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5CDCB32-797F-F34D-8108-96ABE1DD62A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777BEC6-8D65-8140-B080-888D9C8876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9E0EBE-0101-F242-BDC7-49681477C3D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024783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071812-6AEF-4743-B6F1-3F6CAB7F90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E64E537-8AEE-D547-95AA-1294F83381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AA2A12EA-4FE5-C043-A76A-8DC36A35DF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3220753-D3FA-0749-AF10-4484F04B7B6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240143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A2969E2-C18C-AE48-8A90-1029644E0B6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E84CA5A-AD09-0943-A251-D620A0C4F1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9220199-FBC5-1548-9FC9-4A355DC167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6CA1993-0CD8-5445-8D92-FA096ED404B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3886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D373BAF-1C2B-D743-B2E8-275D77CCFC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D25728-3B67-5240-826E-36FD0995D85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FBC4B49-AFD7-274E-8926-8E21D773D6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337AE42-6A9C-6D4E-BE50-731EF1E4AA75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28355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DDBF8B-0B56-314F-87D7-F48C9A760DD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F5E141D-AE6D-B040-AA9D-13D4A5BEF28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F063AE-C8FF-2E4F-B352-FFB34C7D377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11675B-F61A-A849-A700-5A498B060BDD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79188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A70EF7F-8A6B-0D4A-A8E8-22AC02A29A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4E2F649-5B41-C14B-A224-40A1BF09B8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4401196-2A66-CE42-B069-8EE81839DE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88CC5A-D555-9D47-B59C-0D588C6A7629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481886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72D5D28-5C2A-4D4F-AE28-090EB965F3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B490BC5-33A2-AE4E-AC75-0D019EC6D61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36D5B7-63BD-2E4F-BE84-F47F4D831C0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1ABAC9-0025-4D47-A131-B5BB08B15A42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851757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9986A52-306A-364E-9A02-DCF5EBAE179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201EEC2-61E9-A449-9CD2-60A6FA1C17F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94D5F66-2E0B-DE46-A847-17D3E723C56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B520FC7-EC55-EE40-8AD4-2F7437A27003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0479345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9F817105-338E-6B45-89F1-1BE22781E6F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AA99DD6F-854F-894A-881A-F089F8AC5C9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50EEE9E6-44F2-9F4D-9C7B-9E0614C23AC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9CB4FA-E148-1647-BE19-7EE53354D18C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17247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84AADC7-A29B-4549-9D0E-A53F3143B1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03FE21E-4525-E24B-B5EA-DD4E3FA068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DBC2745-3D97-2048-A16A-4BD23E48FEE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DE6694A-D803-4B41-9494-08D54AAA8B9A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380874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72D0275-8C4F-DD4B-8C57-58D2E94ED7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AB63A102-2A5E-234E-A980-6B56681CEC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37B3F7F4-4003-2942-81BC-F15D58F036B0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it-IT" altLang="it-IT"/>
              <a:t>gennaio 2013</a:t>
            </a:r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6BE5F1-3511-A943-8D52-7972FBFA36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r>
              <a:rPr lang="it-IT" altLang="it-IT"/>
              <a:t>Daniela Valenti, 2020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8E923A96-4FE0-0C48-97D9-A750373C413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00903442-5526-B547-B058-C470E8331A1B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54F8A787-BD7F-314D-9CBB-709A798E71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61529" y="658813"/>
            <a:ext cx="7719392" cy="1143000"/>
          </a:xfrm>
        </p:spPr>
        <p:txBody>
          <a:bodyPr/>
          <a:lstStyle/>
          <a:p>
            <a:pPr eaLnBrk="1" hangingPunct="1"/>
            <a:r>
              <a:rPr lang="it-IT" altLang="it-IT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Da un problema dato all’Esame di Stato 2006</a:t>
            </a:r>
          </a:p>
        </p:txBody>
      </p:sp>
      <p:sp>
        <p:nvSpPr>
          <p:cNvPr id="24578" name="Text Box 4">
            <a:extLst>
              <a:ext uri="{FF2B5EF4-FFF2-40B4-BE49-F238E27FC236}">
                <a16:creationId xmlns:a16="http://schemas.microsoft.com/office/drawing/2014/main" id="{C0318FF0-9B68-FA4B-8A7A-76FDB5677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438400"/>
            <a:ext cx="8375650" cy="317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latin typeface="Arial Narrow" panose="020B0604020202020204" pitchFamily="34" charset="0"/>
              </a:rPr>
              <a:t>Un filo metallico di lunghezza </a:t>
            </a:r>
            <a:r>
              <a:rPr lang="it-IT" altLang="it-IT" sz="4000" b="1" i="1" dirty="0">
                <a:latin typeface="Arial Narrow" panose="020B0604020202020204" pitchFamily="34" charset="0"/>
              </a:rPr>
              <a:t>L</a:t>
            </a:r>
            <a:r>
              <a:rPr lang="it-IT" altLang="it-IT" sz="4000" b="1" dirty="0">
                <a:latin typeface="Arial Narrow" panose="020B0604020202020204" pitchFamily="34" charset="0"/>
              </a:rPr>
              <a:t> viene utilizzato per delimitare il perimetro di un’aiuola rettangolare.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4000" b="1" dirty="0">
                <a:latin typeface="Arial Narrow" panose="020B0604020202020204" pitchFamily="34" charset="0"/>
              </a:rPr>
              <a:t> Qual è l’aiuola di area massima che è possibile delimitare?</a:t>
            </a:r>
            <a:r>
              <a:rPr lang="it-IT" altLang="it-IT" sz="4000" dirty="0">
                <a:latin typeface="Arial Narrow" panose="020B0604020202020204" pitchFamily="34" charset="0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4000" dirty="0">
              <a:latin typeface="Arial Narrow" panose="020B0604020202020204" pitchFamily="34" charset="0"/>
            </a:endParaRP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36454C84-37BC-7049-A685-4A2676AB204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01E0B9-3902-9A47-A7B3-1BBBFC20A816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24580" name="Footer Placeholder 4">
            <a:extLst>
              <a:ext uri="{FF2B5EF4-FFF2-40B4-BE49-F238E27FC236}">
                <a16:creationId xmlns:a16="http://schemas.microsoft.com/office/drawing/2014/main" id="{AD6862AF-C5B9-474F-896A-CA82D2E08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3733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</p:spTree>
    <p:extLst>
      <p:ext uri="{BB962C8B-B14F-4D97-AF65-F5344CB8AC3E}">
        <p14:creationId xmlns:p14="http://schemas.microsoft.com/office/powerpoint/2010/main" val="3057918781"/>
      </p:ext>
    </p:extLst>
  </p:cSld>
  <p:clrMapOvr>
    <a:masterClrMapping/>
  </p:clrMapOvr>
  <p:transition>
    <p:pull dir="r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03B11B2B-2C4F-FA4B-9995-A60953D14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58825" y="620713"/>
            <a:ext cx="7378700" cy="5715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Reazioni nelle scuole</a:t>
            </a:r>
          </a:p>
        </p:txBody>
      </p:sp>
      <p:sp>
        <p:nvSpPr>
          <p:cNvPr id="26626" name="Text Box 3">
            <a:extLst>
              <a:ext uri="{FF2B5EF4-FFF2-40B4-BE49-F238E27FC236}">
                <a16:creationId xmlns:a16="http://schemas.microsoft.com/office/drawing/2014/main" id="{7D0445D7-D20A-CB42-95FC-25F2F8B173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" y="79851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/>
          </a:p>
        </p:txBody>
      </p:sp>
      <p:sp>
        <p:nvSpPr>
          <p:cNvPr id="26627" name="Text Box 4">
            <a:extLst>
              <a:ext uri="{FF2B5EF4-FFF2-40B4-BE49-F238E27FC236}">
                <a16:creationId xmlns:a16="http://schemas.microsoft.com/office/drawing/2014/main" id="{EF75CD19-CF86-C040-BAAA-F92372EDCE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555466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it-IT" altLang="it-IT" sz="2400"/>
          </a:p>
        </p:txBody>
      </p:sp>
      <p:sp>
        <p:nvSpPr>
          <p:cNvPr id="26628" name="Text Box 5">
            <a:extLst>
              <a:ext uri="{FF2B5EF4-FFF2-40B4-BE49-F238E27FC236}">
                <a16:creationId xmlns:a16="http://schemas.microsoft.com/office/drawing/2014/main" id="{4B2C34A2-95BE-B74E-8486-2316E3A0C8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1576388"/>
            <a:ext cx="5903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0000FF"/>
                </a:solidFill>
              </a:rPr>
              <a:t>Commento di alcuni studenti:</a:t>
            </a:r>
          </a:p>
        </p:txBody>
      </p:sp>
      <p:sp>
        <p:nvSpPr>
          <p:cNvPr id="26629" name="Text Box 6">
            <a:extLst>
              <a:ext uri="{FF2B5EF4-FFF2-40B4-BE49-F238E27FC236}">
                <a16:creationId xmlns:a16="http://schemas.microsoft.com/office/drawing/2014/main" id="{AF3DD4CA-EBB0-914E-8300-7168001818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2143125"/>
            <a:ext cx="5616575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it-IT" altLang="it-IT" b="1" i="1"/>
              <a:t>“Non provo neanche a risolvere questo problema: è proprio molto difficile!”</a:t>
            </a:r>
          </a:p>
        </p:txBody>
      </p:sp>
      <p:sp>
        <p:nvSpPr>
          <p:cNvPr id="26630" name="Text Box 7">
            <a:extLst>
              <a:ext uri="{FF2B5EF4-FFF2-40B4-BE49-F238E27FC236}">
                <a16:creationId xmlns:a16="http://schemas.microsoft.com/office/drawing/2014/main" id="{C5A271C1-BC19-BB4E-9FE7-678A88844A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3883025"/>
            <a:ext cx="65913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>
                <a:solidFill>
                  <a:srgbClr val="0000FF"/>
                </a:solidFill>
              </a:rPr>
              <a:t>Commento di altri studenti:</a:t>
            </a:r>
          </a:p>
        </p:txBody>
      </p:sp>
      <p:sp>
        <p:nvSpPr>
          <p:cNvPr id="26631" name="Text Box 8">
            <a:extLst>
              <a:ext uri="{FF2B5EF4-FFF2-40B4-BE49-F238E27FC236}">
                <a16:creationId xmlns:a16="http://schemas.microsoft.com/office/drawing/2014/main" id="{36E228B1-1487-734F-964D-A36598611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3850" y="4440238"/>
            <a:ext cx="6099175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i="1"/>
              <a:t>Che fortuna! </a:t>
            </a:r>
            <a:r>
              <a:rPr lang="en-US" altLang="it-IT" b="1" i="1"/>
              <a:t>È facilissimo!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it-IT" b="1" i="1"/>
              <a:t>È</a:t>
            </a:r>
            <a:r>
              <a:rPr lang="en-US" altLang="it-IT"/>
              <a:t> </a:t>
            </a:r>
            <a:r>
              <a:rPr lang="en-US" altLang="it-IT" b="1" i="1"/>
              <a:t>il problema dello spago! </a:t>
            </a:r>
          </a:p>
        </p:txBody>
      </p:sp>
      <p:sp>
        <p:nvSpPr>
          <p:cNvPr id="26632" name="Slide Number Placeholder 8">
            <a:extLst>
              <a:ext uri="{FF2B5EF4-FFF2-40B4-BE49-F238E27FC236}">
                <a16:creationId xmlns:a16="http://schemas.microsoft.com/office/drawing/2014/main" id="{AA6AA5C2-28DA-244D-8A5E-E4B48582E6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BB6BCDE-D3DC-074A-8645-79442E66FA1E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26633" name="Footer Placeholder 9">
            <a:extLst>
              <a:ext uri="{FF2B5EF4-FFF2-40B4-BE49-F238E27FC236}">
                <a16:creationId xmlns:a16="http://schemas.microsoft.com/office/drawing/2014/main" id="{73C2F464-DCFD-6643-AB93-D3F1136B69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971800" y="6381750"/>
            <a:ext cx="4038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  <p:pic>
        <p:nvPicPr>
          <p:cNvPr id="26634" name="Immagine 2">
            <a:extLst>
              <a:ext uri="{FF2B5EF4-FFF2-40B4-BE49-F238E27FC236}">
                <a16:creationId xmlns:a16="http://schemas.microsoft.com/office/drawing/2014/main" id="{41D24848-9200-8A42-BA31-B102E10B77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525" y="2238375"/>
            <a:ext cx="3211513" cy="322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49163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E2B4D40D-12C6-864E-A21F-1BA7CCB14C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7825" y="153511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/>
          </a:p>
        </p:txBody>
      </p:sp>
      <p:sp>
        <p:nvSpPr>
          <p:cNvPr id="28674" name="Rectangle 3">
            <a:extLst>
              <a:ext uri="{FF2B5EF4-FFF2-40B4-BE49-F238E27FC236}">
                <a16:creationId xmlns:a16="http://schemas.microsoft.com/office/drawing/2014/main" id="{BA5572F4-A763-7A4F-9D11-58D1A61253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426450" cy="800100"/>
          </a:xfrm>
        </p:spPr>
        <p:txBody>
          <a:bodyPr/>
          <a:lstStyle/>
          <a:p>
            <a:pPr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Perché il problema dello spago? </a:t>
            </a:r>
            <a:endParaRPr lang="it-IT" altLang="it-IT" sz="36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8675" name="Text Box 4">
            <a:extLst>
              <a:ext uri="{FF2B5EF4-FFF2-40B4-BE49-F238E27FC236}">
                <a16:creationId xmlns:a16="http://schemas.microsoft.com/office/drawing/2014/main" id="{DAA1107E-9B9E-614C-A9B2-1701A864A8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4175" y="114935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/>
          </a:p>
        </p:txBody>
      </p:sp>
      <p:sp>
        <p:nvSpPr>
          <p:cNvPr id="28676" name="TextBox 8">
            <a:extLst>
              <a:ext uri="{FF2B5EF4-FFF2-40B4-BE49-F238E27FC236}">
                <a16:creationId xmlns:a16="http://schemas.microsoft.com/office/drawing/2014/main" id="{BF91E6BD-D004-794B-BAA4-0EE4279EA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19200"/>
            <a:ext cx="8001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/>
              <a:t>Lo spago è un semplice esperimento per ‘vedere’ il filo metallico che delimita tante aiuole rettangolari  </a:t>
            </a:r>
          </a:p>
        </p:txBody>
      </p:sp>
      <p:pic>
        <p:nvPicPr>
          <p:cNvPr id="28677" name="Picture 13" descr="problema dello spago.jpg">
            <a:extLst>
              <a:ext uri="{FF2B5EF4-FFF2-40B4-BE49-F238E27FC236}">
                <a16:creationId xmlns:a16="http://schemas.microsoft.com/office/drawing/2014/main" id="{549C70D8-47E2-3244-886F-CB2CCDFDA2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2971800"/>
            <a:ext cx="3886200" cy="2843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8" name="Slide Number Placeholder 6">
            <a:extLst>
              <a:ext uri="{FF2B5EF4-FFF2-40B4-BE49-F238E27FC236}">
                <a16:creationId xmlns:a16="http://schemas.microsoft.com/office/drawing/2014/main" id="{1847A832-4DB0-2140-BDFD-99DE25F253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C937BB01-6B6E-454D-A59C-634C5EA90B1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28679" name="Footer Placeholder 7">
            <a:extLst>
              <a:ext uri="{FF2B5EF4-FFF2-40B4-BE49-F238E27FC236}">
                <a16:creationId xmlns:a16="http://schemas.microsoft.com/office/drawing/2014/main" id="{34A0D48B-9267-6946-9268-ACCCB8FAA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09800" y="6248400"/>
            <a:ext cx="4419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</p:spTree>
    <p:extLst>
      <p:ext uri="{BB962C8B-B14F-4D97-AF65-F5344CB8AC3E}">
        <p14:creationId xmlns:p14="http://schemas.microsoft.com/office/powerpoint/2010/main" val="26632549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A0A1F50F-7DAB-B343-AD17-1AECD81C0A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82960" y="0"/>
            <a:ext cx="7978080" cy="762000"/>
          </a:xfrm>
        </p:spPr>
        <p:txBody>
          <a:bodyPr/>
          <a:lstStyle/>
          <a:p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Video: lo spago in movimento</a:t>
            </a:r>
          </a:p>
        </p:txBody>
      </p:sp>
      <p:sp>
        <p:nvSpPr>
          <p:cNvPr id="26628" name="Footer Placeholder 7">
            <a:extLst>
              <a:ext uri="{FF2B5EF4-FFF2-40B4-BE49-F238E27FC236}">
                <a16:creationId xmlns:a16="http://schemas.microsoft.com/office/drawing/2014/main" id="{9B2A3790-613D-494D-8A36-B3E51495ED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3528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  <p:sp>
        <p:nvSpPr>
          <p:cNvPr id="26629" name="Slide Number Placeholder 8">
            <a:extLst>
              <a:ext uri="{FF2B5EF4-FFF2-40B4-BE49-F238E27FC236}">
                <a16:creationId xmlns:a16="http://schemas.microsoft.com/office/drawing/2014/main" id="{90DAFCAD-9A61-E04F-8E09-424F1C139F9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5A87410-C9DE-D64C-B420-2CAE43590F59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400"/>
          </a:p>
        </p:txBody>
      </p:sp>
      <p:pic>
        <p:nvPicPr>
          <p:cNvPr id="3" name="OttA1Video.mp4">
            <a:hlinkClick r:id="" action="ppaction://media"/>
            <a:extLst>
              <a:ext uri="{FF2B5EF4-FFF2-40B4-BE49-F238E27FC236}">
                <a16:creationId xmlns:a16="http://schemas.microsoft.com/office/drawing/2014/main" id="{90564171-8326-C646-B853-D22F5E99B0D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40048" y="741828"/>
            <a:ext cx="7232352" cy="542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99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30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212AA61F-265A-0049-BF03-B8DEC182EA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4775" y="783262"/>
            <a:ext cx="7378700" cy="57150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33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L’area dei rettangoli varia</a:t>
            </a:r>
          </a:p>
        </p:txBody>
      </p:sp>
      <p:sp>
        <p:nvSpPr>
          <p:cNvPr id="48130" name="Text Box 3">
            <a:extLst>
              <a:ext uri="{FF2B5EF4-FFF2-40B4-BE49-F238E27FC236}">
                <a16:creationId xmlns:a16="http://schemas.microsoft.com/office/drawing/2014/main" id="{70D269CB-A312-EB44-B95F-0BE5F8B66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925" y="79851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2400"/>
          </a:p>
        </p:txBody>
      </p:sp>
      <p:sp>
        <p:nvSpPr>
          <p:cNvPr id="48131" name="Text Box 4">
            <a:extLst>
              <a:ext uri="{FF2B5EF4-FFF2-40B4-BE49-F238E27FC236}">
                <a16:creationId xmlns:a16="http://schemas.microsoft.com/office/drawing/2014/main" id="{17B837C1-4D10-E549-9D7F-BA6FD5626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7063" y="555466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it-IT" altLang="it-IT" sz="2400"/>
          </a:p>
        </p:txBody>
      </p:sp>
      <p:sp>
        <p:nvSpPr>
          <p:cNvPr id="48132" name="Footer Placeholder 8">
            <a:extLst>
              <a:ext uri="{FF2B5EF4-FFF2-40B4-BE49-F238E27FC236}">
                <a16:creationId xmlns:a16="http://schemas.microsoft.com/office/drawing/2014/main" id="{1CC25AE4-6FEF-B943-A107-8535CDC81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381750"/>
            <a:ext cx="3505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  <p:sp>
        <p:nvSpPr>
          <p:cNvPr id="48133" name="Slide Number Placeholder 9">
            <a:extLst>
              <a:ext uri="{FF2B5EF4-FFF2-40B4-BE49-F238E27FC236}">
                <a16:creationId xmlns:a16="http://schemas.microsoft.com/office/drawing/2014/main" id="{2ACC9871-FF9C-664F-B76F-C5DB006775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F5EF6C9-7AB5-5946-9EC6-1B70EBC420A6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400"/>
          </a:p>
        </p:txBody>
      </p:sp>
      <p:sp>
        <p:nvSpPr>
          <p:cNvPr id="11" name="Text Box 6">
            <a:extLst>
              <a:ext uri="{FF2B5EF4-FFF2-40B4-BE49-F238E27FC236}">
                <a16:creationId xmlns:a16="http://schemas.microsoft.com/office/drawing/2014/main" id="{809D6D7A-38BF-614C-8B98-AA05777568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862" y="5191578"/>
            <a:ext cx="8229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3B92"/>
                </a:solidFill>
              </a:rPr>
              <a:t>Si intuisce che l’area è massima nel caso del quadrato</a:t>
            </a:r>
            <a:r>
              <a:rPr lang="it-IT" altLang="it-IT" sz="2400" dirty="0"/>
              <a:t>.</a:t>
            </a:r>
          </a:p>
        </p:txBody>
      </p:sp>
      <p:sp>
        <p:nvSpPr>
          <p:cNvPr id="12" name="Text Box 7">
            <a:extLst>
              <a:ext uri="{FF2B5EF4-FFF2-40B4-BE49-F238E27FC236}">
                <a16:creationId xmlns:a16="http://schemas.microsoft.com/office/drawing/2014/main" id="{2D243423-DEEE-894D-BE7A-CE5668ACAE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7112" y="5734050"/>
            <a:ext cx="8020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/>
              <a:t>Come posso dimostrare questa congettura?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02AE58A-D5CB-994B-80F5-8B2DE6AB31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057" y="3966822"/>
            <a:ext cx="83820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solidFill>
                  <a:srgbClr val="0000FF"/>
                </a:solidFill>
              </a:rPr>
              <a:t>L’area parte da 0, quando l’altezza è 0, poi  aumenta, ma arrivati a un certo punto comincia a diminuire, per tornare a 0, quando la base è 0.</a:t>
            </a:r>
          </a:p>
        </p:txBody>
      </p:sp>
      <p:pic>
        <p:nvPicPr>
          <p:cNvPr id="15" name="Picture 14" descr="Spago1.jpg">
            <a:extLst>
              <a:ext uri="{FF2B5EF4-FFF2-40B4-BE49-F238E27FC236}">
                <a16:creationId xmlns:a16="http://schemas.microsoft.com/office/drawing/2014/main" id="{9115697A-14E8-0949-BB7A-1BC0BA11B1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55" y="1893888"/>
            <a:ext cx="216693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Spago4.jpg">
            <a:extLst>
              <a:ext uri="{FF2B5EF4-FFF2-40B4-BE49-F238E27FC236}">
                <a16:creationId xmlns:a16="http://schemas.microsoft.com/office/drawing/2014/main" id="{723CF091-8252-1C49-8AF0-297993FCFDB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1793760"/>
            <a:ext cx="1828800" cy="156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16" descr="Max4.JPG">
            <a:extLst>
              <a:ext uri="{FF2B5EF4-FFF2-40B4-BE49-F238E27FC236}">
                <a16:creationId xmlns:a16="http://schemas.microsoft.com/office/drawing/2014/main" id="{64475072-CDD6-7946-B83B-C09B455A064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2656" y="1599519"/>
            <a:ext cx="8382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29632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983B7AC9-3F5D-2344-BA93-909F84C88C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439150" cy="752475"/>
          </a:xfrm>
        </p:spPr>
        <p:txBody>
          <a:bodyPr/>
          <a:lstStyle/>
          <a:p>
            <a:pPr eaLnBrk="1" hangingPunct="1"/>
            <a:r>
              <a:rPr lang="it-IT" altLang="it-IT" sz="4000" b="1">
                <a:solidFill>
                  <a:srgbClr val="FF3300"/>
                </a:solidFill>
                <a:ea typeface="ＭＳ Ｐゴシック" panose="020B0600070205080204" pitchFamily="34" charset="-128"/>
              </a:rPr>
              <a:t>Come </a:t>
            </a:r>
            <a:r>
              <a:rPr lang="it-IT" altLang="it-IT" sz="4000" b="1" i="1">
                <a:solidFill>
                  <a:srgbClr val="FF3300"/>
                </a:solidFill>
                <a:ea typeface="ＭＳ Ｐゴシック" panose="020B0600070205080204" pitchFamily="34" charset="-128"/>
              </a:rPr>
              <a:t>dimostrare</a:t>
            </a:r>
            <a:r>
              <a:rPr lang="it-IT" altLang="it-IT" sz="4000" b="1">
                <a:solidFill>
                  <a:srgbClr val="FF3300"/>
                </a:solidFill>
                <a:ea typeface="ＭＳ Ｐゴシック" panose="020B0600070205080204" pitchFamily="34" charset="-128"/>
              </a:rPr>
              <a:t> che l’area massima è quella del quadrato?</a:t>
            </a:r>
            <a:r>
              <a:rPr lang="it-IT" altLang="it-IT" sz="4000" b="1">
                <a:solidFill>
                  <a:srgbClr val="FF33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  <a:t> </a:t>
            </a:r>
            <a:endParaRPr lang="it-IT" altLang="it-IT" sz="4000">
              <a:latin typeface="Arial Black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50178" name="TextBox 7">
            <a:extLst>
              <a:ext uri="{FF2B5EF4-FFF2-40B4-BE49-F238E27FC236}">
                <a16:creationId xmlns:a16="http://schemas.microsoft.com/office/drawing/2014/main" id="{843126C0-69AB-4E4C-91AE-6F446C8B78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362200"/>
            <a:ext cx="75438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/>
              <a:t>Dimostrare, ...</a:t>
            </a:r>
            <a:r>
              <a:rPr lang="it-IT" altLang="it-IT" sz="2800" b="1"/>
              <a:t> Essere sicuri che l’area massima sia proprio quella del quadrato e non quella di un rettangolo con base e altezza ‘quasi uguali’ ... </a:t>
            </a:r>
            <a:endParaRPr lang="it-IT" altLang="it-IT" sz="2800" b="1" i="1"/>
          </a:p>
        </p:txBody>
      </p:sp>
      <p:sp>
        <p:nvSpPr>
          <p:cNvPr id="50179" name="Slide Number Placeholder 3">
            <a:extLst>
              <a:ext uri="{FF2B5EF4-FFF2-40B4-BE49-F238E27FC236}">
                <a16:creationId xmlns:a16="http://schemas.microsoft.com/office/drawing/2014/main" id="{D4B6CC24-8BA9-A44A-A364-2F655ACCD03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69B193E-DB8C-3749-AC6D-800762DCB3DF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400"/>
          </a:p>
        </p:txBody>
      </p:sp>
      <p:sp>
        <p:nvSpPr>
          <p:cNvPr id="50180" name="Footer Placeholder 4">
            <a:extLst>
              <a:ext uri="{FF2B5EF4-FFF2-40B4-BE49-F238E27FC236}">
                <a16:creationId xmlns:a16="http://schemas.microsoft.com/office/drawing/2014/main" id="{22F6087D-FA71-2B46-A182-0B03D61009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38862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 i="1"/>
              <a:t>Daniela Valenti, 2020</a:t>
            </a:r>
          </a:p>
        </p:txBody>
      </p:sp>
    </p:spTree>
    <p:extLst>
      <p:ext uri="{BB962C8B-B14F-4D97-AF65-F5344CB8AC3E}">
        <p14:creationId xmlns:p14="http://schemas.microsoft.com/office/powerpoint/2010/main" val="307095310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Footer Placeholder 16">
            <a:extLst>
              <a:ext uri="{FF2B5EF4-FFF2-40B4-BE49-F238E27FC236}">
                <a16:creationId xmlns:a16="http://schemas.microsoft.com/office/drawing/2014/main" id="{C33D4356-19C9-E442-94C6-8781C1881E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3810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  <p:sp>
        <p:nvSpPr>
          <p:cNvPr id="50178" name="Slide Number Placeholder 17">
            <a:extLst>
              <a:ext uri="{FF2B5EF4-FFF2-40B4-BE49-F238E27FC236}">
                <a16:creationId xmlns:a16="http://schemas.microsoft.com/office/drawing/2014/main" id="{1EDBAA02-982B-5649-A542-4625A63C26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C97822D-E068-3744-B5B4-2F0AD1AA46D4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400"/>
          </a:p>
        </p:txBody>
      </p:sp>
      <p:sp>
        <p:nvSpPr>
          <p:cNvPr id="50179" name="Title 7">
            <a:extLst>
              <a:ext uri="{FF2B5EF4-FFF2-40B4-BE49-F238E27FC236}">
                <a16:creationId xmlns:a16="http://schemas.microsoft.com/office/drawing/2014/main" id="{8383A62D-A9EB-F24C-8B24-4772466AF3D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765175"/>
            <a:ext cx="8229600" cy="914400"/>
          </a:xfrm>
        </p:spPr>
        <p:txBody>
          <a:bodyPr/>
          <a:lstStyle/>
          <a:p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Attività </a:t>
            </a:r>
          </a:p>
        </p:txBody>
      </p:sp>
      <p:sp>
        <p:nvSpPr>
          <p:cNvPr id="50180" name="TextBox 4">
            <a:extLst>
              <a:ext uri="{FF2B5EF4-FFF2-40B4-BE49-F238E27FC236}">
                <a16:creationId xmlns:a16="http://schemas.microsoft.com/office/drawing/2014/main" id="{A9495CF4-0EBE-B843-83F9-B1D140887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1916832"/>
            <a:ext cx="7067128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latin typeface="Arial Narrow" panose="020B0604020202020204" pitchFamily="34" charset="0"/>
              </a:rPr>
              <a:t>Completa la scheda 1 di lavoro per determinare  il rettangolo di area massima</a:t>
            </a:r>
          </a:p>
        </p:txBody>
      </p:sp>
    </p:spTree>
    <p:extLst>
      <p:ext uri="{BB962C8B-B14F-4D97-AF65-F5344CB8AC3E}">
        <p14:creationId xmlns:p14="http://schemas.microsoft.com/office/powerpoint/2010/main" val="24739274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Footer Placeholder 16">
            <a:extLst>
              <a:ext uri="{FF2B5EF4-FFF2-40B4-BE49-F238E27FC236}">
                <a16:creationId xmlns:a16="http://schemas.microsoft.com/office/drawing/2014/main" id="{6CE3C92C-ADD8-1148-B8F2-9965A665C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3810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  <p:sp>
        <p:nvSpPr>
          <p:cNvPr id="53250" name="Slide Number Placeholder 17">
            <a:extLst>
              <a:ext uri="{FF2B5EF4-FFF2-40B4-BE49-F238E27FC236}">
                <a16:creationId xmlns:a16="http://schemas.microsoft.com/office/drawing/2014/main" id="{0D76D308-D835-3B47-9430-EF76FCE2BD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E52266-1206-BC45-B039-E7327710080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400"/>
          </a:p>
        </p:txBody>
      </p:sp>
      <p:sp>
        <p:nvSpPr>
          <p:cNvPr id="53251" name="CasellaDiTesto 1">
            <a:extLst>
              <a:ext uri="{FF2B5EF4-FFF2-40B4-BE49-F238E27FC236}">
                <a16:creationId xmlns:a16="http://schemas.microsoft.com/office/drawing/2014/main" id="{53017704-70C1-8641-9C95-20ADA8F42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702050"/>
            <a:ext cx="7705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800" b="1">
              <a:solidFill>
                <a:schemeClr val="accent2"/>
              </a:solidFill>
            </a:endParaRPr>
          </a:p>
        </p:txBody>
      </p:sp>
      <p:sp>
        <p:nvSpPr>
          <p:cNvPr id="53252" name="Titolo 1">
            <a:extLst>
              <a:ext uri="{FF2B5EF4-FFF2-40B4-BE49-F238E27FC236}">
                <a16:creationId xmlns:a16="http://schemas.microsoft.com/office/drawing/2014/main" id="{64F11430-E97E-9F4E-8200-A40B8FA8B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9250" y="1601107"/>
            <a:ext cx="8229600" cy="749300"/>
          </a:xfrm>
        </p:spPr>
        <p:txBody>
          <a:bodyPr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Che cosa hai ottenuto</a:t>
            </a:r>
          </a:p>
        </p:txBody>
      </p:sp>
    </p:spTree>
    <p:extLst>
      <p:ext uri="{BB962C8B-B14F-4D97-AF65-F5344CB8AC3E}">
        <p14:creationId xmlns:p14="http://schemas.microsoft.com/office/powerpoint/2010/main" val="39281722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Footer Placeholder 16">
            <a:extLst>
              <a:ext uri="{FF2B5EF4-FFF2-40B4-BE49-F238E27FC236}">
                <a16:creationId xmlns:a16="http://schemas.microsoft.com/office/drawing/2014/main" id="{6CE3C92C-ADD8-1148-B8F2-9965A665C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3810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  <p:sp>
        <p:nvSpPr>
          <p:cNvPr id="53250" name="Slide Number Placeholder 17">
            <a:extLst>
              <a:ext uri="{FF2B5EF4-FFF2-40B4-BE49-F238E27FC236}">
                <a16:creationId xmlns:a16="http://schemas.microsoft.com/office/drawing/2014/main" id="{0D76D308-D835-3B47-9430-EF76FCE2BD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E52266-1206-BC45-B039-E7327710080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53251" name="CasellaDiTesto 1">
            <a:extLst>
              <a:ext uri="{FF2B5EF4-FFF2-40B4-BE49-F238E27FC236}">
                <a16:creationId xmlns:a16="http://schemas.microsoft.com/office/drawing/2014/main" id="{53017704-70C1-8641-9C95-20ADA8F42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702050"/>
            <a:ext cx="7705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800" b="1">
              <a:solidFill>
                <a:schemeClr val="accent2"/>
              </a:solidFill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50B49D29-1FBA-9C44-BF1B-45324736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9709"/>
            <a:ext cx="8229600" cy="1143000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Scheda 1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01150AB9-C7A0-8947-A6BA-A0C6CCEA07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72709"/>
            <a:ext cx="8701446" cy="3945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1705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Footer Placeholder 16">
            <a:extLst>
              <a:ext uri="{FF2B5EF4-FFF2-40B4-BE49-F238E27FC236}">
                <a16:creationId xmlns:a16="http://schemas.microsoft.com/office/drawing/2014/main" id="{6CE3C92C-ADD8-1148-B8F2-9965A665C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3810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  <p:sp>
        <p:nvSpPr>
          <p:cNvPr id="53250" name="Slide Number Placeholder 17">
            <a:extLst>
              <a:ext uri="{FF2B5EF4-FFF2-40B4-BE49-F238E27FC236}">
                <a16:creationId xmlns:a16="http://schemas.microsoft.com/office/drawing/2014/main" id="{0D76D308-D835-3B47-9430-EF76FCE2BD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E52266-1206-BC45-B039-E7327710080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400"/>
          </a:p>
        </p:txBody>
      </p:sp>
      <p:sp>
        <p:nvSpPr>
          <p:cNvPr id="53251" name="CasellaDiTesto 1">
            <a:extLst>
              <a:ext uri="{FF2B5EF4-FFF2-40B4-BE49-F238E27FC236}">
                <a16:creationId xmlns:a16="http://schemas.microsoft.com/office/drawing/2014/main" id="{53017704-70C1-8641-9C95-20ADA8F423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3702050"/>
            <a:ext cx="77057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it-IT" altLang="it-IT" sz="2800" b="1">
              <a:solidFill>
                <a:schemeClr val="accent2"/>
              </a:solidFill>
            </a:endParaRPr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50B49D29-1FBA-9C44-BF1B-45324736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66" y="328067"/>
            <a:ext cx="8229600" cy="1143000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Scheda 1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7E9C033A-D3D9-8447-B9D8-A63B3D446E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8905" y="1585254"/>
            <a:ext cx="9144000" cy="881819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D2979BED-B4C2-C445-8324-49298EF9740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27"/>
          <a:stretch/>
        </p:blipFill>
        <p:spPr>
          <a:xfrm>
            <a:off x="0" y="2879618"/>
            <a:ext cx="9144000" cy="2754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837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EE2A3ED7-217E-F445-9903-966404E253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30188"/>
            <a:ext cx="8583613" cy="677862"/>
          </a:xfrm>
        </p:spPr>
        <p:txBody>
          <a:bodyPr/>
          <a:lstStyle/>
          <a:p>
            <a:pPr algn="ctr" eaLnBrk="1" hangingPunct="1">
              <a:lnSpc>
                <a:spcPct val="75000"/>
              </a:lnSpc>
            </a:pPr>
            <a:r>
              <a:rPr lang="it-IT" altLang="it-IT" sz="40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Il perimetro deve essere 40?</a:t>
            </a:r>
            <a:r>
              <a:rPr lang="it-IT" altLang="it-IT" sz="4000" b="1" dirty="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 </a:t>
            </a:r>
          </a:p>
        </p:txBody>
      </p:sp>
      <p:sp>
        <p:nvSpPr>
          <p:cNvPr id="35843" name="Text Box 4">
            <a:extLst>
              <a:ext uri="{FF2B5EF4-FFF2-40B4-BE49-F238E27FC236}">
                <a16:creationId xmlns:a16="http://schemas.microsoft.com/office/drawing/2014/main" id="{A4464161-31CA-2C49-B132-DD89F6352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377825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5844" name="TextBox 6">
            <a:extLst>
              <a:ext uri="{FF2B5EF4-FFF2-40B4-BE49-F238E27FC236}">
                <a16:creationId xmlns:a16="http://schemas.microsoft.com/office/drawing/2014/main" id="{4336B485-38AE-E04F-8FE7-425EE2EF1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8163" y="942975"/>
            <a:ext cx="823595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/>
              <a:t>Nel procedimento i rettangoli avevano il perimetro lungo 40cm.</a:t>
            </a:r>
            <a:br>
              <a:rPr lang="it-IT" altLang="it-IT" sz="3200" b="1" dirty="0"/>
            </a:br>
            <a:r>
              <a:rPr lang="it-IT" altLang="it-IT" sz="3200" b="1" dirty="0"/>
              <a:t>Se il perimetro è lungo 16 o 30 o 80, … cambia la dimostrazione? NO! </a:t>
            </a:r>
          </a:p>
        </p:txBody>
      </p:sp>
      <p:sp>
        <p:nvSpPr>
          <p:cNvPr id="35845" name="TextBox 7">
            <a:extLst>
              <a:ext uri="{FF2B5EF4-FFF2-40B4-BE49-F238E27FC236}">
                <a16:creationId xmlns:a16="http://schemas.microsoft.com/office/drawing/2014/main" id="{D1F7ECDB-9714-3744-AC49-4E9FF66E69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025" y="3098800"/>
            <a:ext cx="6782271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/>
              <a:t>Infatti, nel problema d’Esame trovo: </a:t>
            </a:r>
            <a:br>
              <a:rPr lang="it-IT" altLang="it-IT" sz="3200" b="1" dirty="0"/>
            </a:br>
            <a:r>
              <a:rPr lang="it-IT" altLang="it-IT" sz="3200" b="1" dirty="0"/>
              <a:t>‘</a:t>
            </a:r>
            <a:r>
              <a:rPr lang="it-IT" altLang="it-IT" sz="3200" b="1" i="1" dirty="0"/>
              <a:t>Un filo metallico di lunghezza </a:t>
            </a:r>
            <a:r>
              <a:rPr lang="it-IT" altLang="it-IT" sz="3200" b="1" i="1" dirty="0">
                <a:solidFill>
                  <a:srgbClr val="FF0000"/>
                </a:solidFill>
              </a:rPr>
              <a:t>L</a:t>
            </a:r>
            <a:r>
              <a:rPr lang="it-IT" altLang="it-IT" sz="3200" b="1" i="1" dirty="0"/>
              <a:t> …’</a:t>
            </a:r>
            <a:endParaRPr lang="it-IT" altLang="it-IT" sz="3200" dirty="0"/>
          </a:p>
        </p:txBody>
      </p:sp>
      <p:sp>
        <p:nvSpPr>
          <p:cNvPr id="35846" name="TextBox 8">
            <a:extLst>
              <a:ext uri="{FF2B5EF4-FFF2-40B4-BE49-F238E27FC236}">
                <a16:creationId xmlns:a16="http://schemas.microsoft.com/office/drawing/2014/main" id="{62328FEC-72CC-C546-9F28-36D1F2643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006" y="4392926"/>
            <a:ext cx="8331200" cy="1631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0000FF"/>
                </a:solidFill>
              </a:rPr>
              <a:t>Il perimetro è indicato con una lettera (</a:t>
            </a:r>
            <a:r>
              <a:rPr lang="it-IT" altLang="it-IT" sz="3200" b="1" i="1" dirty="0">
                <a:solidFill>
                  <a:srgbClr val="FF0000"/>
                </a:solidFill>
              </a:rPr>
              <a:t>L</a:t>
            </a:r>
            <a:r>
              <a:rPr lang="it-IT" altLang="it-IT" sz="3200" b="1" i="1" dirty="0">
                <a:solidFill>
                  <a:srgbClr val="0000FF"/>
                </a:solidFill>
              </a:rPr>
              <a:t>)</a:t>
            </a:r>
            <a:r>
              <a:rPr lang="it-IT" altLang="it-IT" sz="3200" b="1" dirty="0">
                <a:solidFill>
                  <a:srgbClr val="0000FF"/>
                </a:solidFill>
              </a:rPr>
              <a:t> per ricordare che può essere scelto a piacere, senza però cambiarlo mentre risolvo il problema.</a:t>
            </a:r>
            <a:r>
              <a:rPr lang="it-IT" altLang="it-IT" b="1" dirty="0">
                <a:solidFill>
                  <a:srgbClr val="0000FF"/>
                </a:solidFill>
              </a:rPr>
              <a:t> 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98580E1F-92D9-6D4B-989A-AB08A9832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6C683DF-12D6-2D41-BD1D-6EF47584B9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0FC7-EC55-EE40-8AD4-2F7437A27003}" type="slidenum">
              <a:rPr lang="it-IT" altLang="it-IT" smtClean="0"/>
              <a:pPr/>
              <a:t>11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43618698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>
            <a:extLst>
              <a:ext uri="{FF2B5EF4-FFF2-40B4-BE49-F238E27FC236}">
                <a16:creationId xmlns:a16="http://schemas.microsoft.com/office/drawing/2014/main" id="{22B88D00-CBFE-F149-9C69-F8CC9E4BA9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30188"/>
            <a:ext cx="8583613" cy="677862"/>
          </a:xfrm>
        </p:spPr>
        <p:txBody>
          <a:bodyPr/>
          <a:lstStyle/>
          <a:p>
            <a:pPr algn="ctr" eaLnBrk="1" hangingPunct="1">
              <a:lnSpc>
                <a:spcPct val="75000"/>
              </a:lnSpc>
            </a:pPr>
            <a:r>
              <a:rPr lang="it-IT" altLang="it-IT" sz="40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In conclusione</a:t>
            </a:r>
            <a:endParaRPr lang="it-IT" altLang="it-IT" sz="4000" b="1" dirty="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7891" name="Text Box 4">
            <a:extLst>
              <a:ext uri="{FF2B5EF4-FFF2-40B4-BE49-F238E27FC236}">
                <a16:creationId xmlns:a16="http://schemas.microsoft.com/office/drawing/2014/main" id="{7F67FFB8-C771-D849-B25A-31AF0E623B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377825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7892" name="TextBox 6">
            <a:extLst>
              <a:ext uri="{FF2B5EF4-FFF2-40B4-BE49-F238E27FC236}">
                <a16:creationId xmlns:a16="http://schemas.microsoft.com/office/drawing/2014/main" id="{973FBDDD-E174-FE46-AA31-9C47D3A72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157" y="1024123"/>
            <a:ext cx="376711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/>
              <a:t>Ho dimostrato che: </a:t>
            </a:r>
          </a:p>
        </p:txBody>
      </p:sp>
      <p:sp>
        <p:nvSpPr>
          <p:cNvPr id="37893" name="TextBox 9">
            <a:extLst>
              <a:ext uri="{FF2B5EF4-FFF2-40B4-BE49-F238E27FC236}">
                <a16:creationId xmlns:a16="http://schemas.microsoft.com/office/drawing/2014/main" id="{241382DC-D013-994C-967F-B0D975A1F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572" y="1637824"/>
            <a:ext cx="8585802" cy="1077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 dirty="0">
                <a:solidFill>
                  <a:srgbClr val="0000FF"/>
                </a:solidFill>
              </a:rPr>
              <a:t>L’aiuola quadrata ha area massima fra tutte le aiuole rettangolari delimitate da un filo lungo L.</a:t>
            </a:r>
            <a:endParaRPr lang="it-IT" altLang="it-IT" sz="3200" dirty="0">
              <a:solidFill>
                <a:srgbClr val="0000FF"/>
              </a:solidFill>
            </a:endParaRPr>
          </a:p>
        </p:txBody>
      </p:sp>
      <p:sp>
        <p:nvSpPr>
          <p:cNvPr id="37894" name="TextBox 10">
            <a:extLst>
              <a:ext uri="{FF2B5EF4-FFF2-40B4-BE49-F238E27FC236}">
                <a16:creationId xmlns:a16="http://schemas.microsoft.com/office/drawing/2014/main" id="{AA902793-BB1D-A743-A069-20B11D9D5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9195" y="2668876"/>
            <a:ext cx="87529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/>
              <a:t>La conclusione con il linguaggio della geometria. </a:t>
            </a:r>
          </a:p>
        </p:txBody>
      </p:sp>
      <p:sp>
        <p:nvSpPr>
          <p:cNvPr id="37895" name="Rectangle 11">
            <a:extLst>
              <a:ext uri="{FF2B5EF4-FFF2-40B4-BE49-F238E27FC236}">
                <a16:creationId xmlns:a16="http://schemas.microsoft.com/office/drawing/2014/main" id="{9FA38BE9-CF76-AD47-A97F-4E8E9F899D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7006" y="3239641"/>
            <a:ext cx="8692357" cy="1077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 dirty="0">
                <a:solidFill>
                  <a:srgbClr val="FF3300"/>
                </a:solidFill>
              </a:rPr>
              <a:t>Il quadrato ha area massima fra tutti i rettangoli che hanno un dato perimetro.</a:t>
            </a:r>
            <a:endParaRPr lang="it-IT" altLang="it-IT" sz="3200" dirty="0">
              <a:solidFill>
                <a:srgbClr val="FF3300"/>
              </a:solidFill>
            </a:endParaRP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8A5F1C71-7B7D-CA43-985F-2F90DA319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1466DA2-E1DC-824F-B962-7C773BDD7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0FC7-EC55-EE40-8AD4-2F7437A27003}" type="slidenum">
              <a:rPr lang="it-IT" altLang="it-IT" smtClean="0"/>
              <a:pPr/>
              <a:t>12</a:t>
            </a:fld>
            <a:endParaRPr lang="it-IT" altLang="it-IT"/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33EB8562-6A04-9A48-873A-86B65A08F7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006" y="4354425"/>
            <a:ext cx="875293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/>
              <a:t>La conclusione con il linguaggio dell’aritmetica. </a:t>
            </a:r>
          </a:p>
        </p:txBody>
      </p:sp>
      <p:sp>
        <p:nvSpPr>
          <p:cNvPr id="11" name="Rectangle 11">
            <a:extLst>
              <a:ext uri="{FF2B5EF4-FFF2-40B4-BE49-F238E27FC236}">
                <a16:creationId xmlns:a16="http://schemas.microsoft.com/office/drawing/2014/main" id="{7F19522A-9DCA-984D-84FF-2C2BF3EB4B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157" y="5036044"/>
            <a:ext cx="8355435" cy="1077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i="1" dirty="0">
                <a:solidFill>
                  <a:srgbClr val="008F41"/>
                </a:solidFill>
              </a:rPr>
              <a:t>Il prodotto di due numeri con somma costante è massimo quando due numeri sono uguali.</a:t>
            </a:r>
            <a:endParaRPr lang="it-IT" altLang="it-IT" sz="3200" dirty="0">
              <a:solidFill>
                <a:srgbClr val="008F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6752637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Slide Number Placeholder 2">
            <a:extLst>
              <a:ext uri="{FF2B5EF4-FFF2-40B4-BE49-F238E27FC236}">
                <a16:creationId xmlns:a16="http://schemas.microsoft.com/office/drawing/2014/main" id="{04891569-C62A-9A4D-B9D9-1042A292F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810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72EC3C9-9287-B648-B806-409049347AF7}" type="slidenum">
              <a:rPr lang="it-IT" altLang="it-IT" sz="1400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400">
              <a:latin typeface="Calibri" panose="020F0502020204030204" pitchFamily="34" charset="0"/>
            </a:endParaRPr>
          </a:p>
        </p:txBody>
      </p:sp>
      <p:sp>
        <p:nvSpPr>
          <p:cNvPr id="59394" name="Footer Placeholder 3">
            <a:extLst>
              <a:ext uri="{FF2B5EF4-FFF2-40B4-BE49-F238E27FC236}">
                <a16:creationId xmlns:a16="http://schemas.microsoft.com/office/drawing/2014/main" id="{8A8F9CCD-63F8-7B4E-B8E9-F60F4D97B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771800" cy="2428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>
                <a:latin typeface="Calibri" panose="020F0502020204030204" pitchFamily="34" charset="0"/>
              </a:rPr>
              <a:t>Daniela Valenti, 2020</a:t>
            </a:r>
            <a:endParaRPr lang="it-IT" altLang="it-IT" sz="1400" dirty="0">
              <a:latin typeface="Calibri" panose="020F0502020204030204" pitchFamily="34" charset="0"/>
            </a:endParaRPr>
          </a:p>
        </p:txBody>
      </p:sp>
      <p:sp>
        <p:nvSpPr>
          <p:cNvPr id="59395" name="Title 4">
            <a:extLst>
              <a:ext uri="{FF2B5EF4-FFF2-40B4-BE49-F238E27FC236}">
                <a16:creationId xmlns:a16="http://schemas.microsoft.com/office/drawing/2014/main" id="{626EF734-3A21-CF42-A1CF-3EB75E7100AB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719138" y="585788"/>
            <a:ext cx="7543800" cy="762000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Problemi di ottimizzazione</a:t>
            </a:r>
          </a:p>
        </p:txBody>
      </p:sp>
      <p:sp>
        <p:nvSpPr>
          <p:cNvPr id="59396" name="TextBox 9">
            <a:extLst>
              <a:ext uri="{FF2B5EF4-FFF2-40B4-BE49-F238E27FC236}">
                <a16:creationId xmlns:a16="http://schemas.microsoft.com/office/drawing/2014/main" id="{F8269B74-C8C6-4948-A209-EBDEBB97E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345" y="1609725"/>
            <a:ext cx="6507385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Calibri" panose="020F0502020204030204" pitchFamily="34" charset="0"/>
              </a:rPr>
              <a:t>Questo è un esempio di </a:t>
            </a:r>
            <a:r>
              <a:rPr lang="it-IT" altLang="it-IT" sz="2800" b="1" dirty="0">
                <a:solidFill>
                  <a:srgbClr val="0000FF"/>
                </a:solidFill>
                <a:latin typeface="Calibri" panose="020F0502020204030204" pitchFamily="34" charset="0"/>
              </a:rPr>
              <a:t>problema di ottimizzazione</a:t>
            </a:r>
            <a:r>
              <a:rPr lang="it-IT" altLang="it-IT" sz="2800" b="1" dirty="0">
                <a:latin typeface="Calibri" panose="020F0502020204030204" pitchFamily="34" charset="0"/>
              </a:rPr>
              <a:t> che posso sintetizzare così:</a:t>
            </a:r>
          </a:p>
        </p:txBody>
      </p:sp>
      <p:sp>
        <p:nvSpPr>
          <p:cNvPr id="59397" name="Rettangolo 1">
            <a:extLst>
              <a:ext uri="{FF2B5EF4-FFF2-40B4-BE49-F238E27FC236}">
                <a16:creationId xmlns:a16="http://schemas.microsoft.com/office/drawing/2014/main" id="{2E5E7003-28FD-6549-B7B8-570F36971D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0550" y="2825750"/>
            <a:ext cx="7947025" cy="2492990"/>
          </a:xfrm>
          <a:prstGeom prst="rect">
            <a:avLst/>
          </a:prstGeom>
          <a:solidFill>
            <a:srgbClr val="F8FFE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 dirty="0">
                <a:latin typeface="Arial Narrow" panose="020B0604020202020204" pitchFamily="34" charset="0"/>
              </a:rPr>
              <a:t>Determinare la zona di area massima fra tutte le zone rettangolari che posso recintare con una rete lunga 40m 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b="1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Calibri" panose="020F0502020204030204" pitchFamily="34" charset="0"/>
              </a:rPr>
              <a:t>Oppure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t-IT" altLang="it-IT" sz="800" b="1" i="1" dirty="0">
              <a:latin typeface="Calibri" panose="020F050202020403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i="1" dirty="0">
                <a:latin typeface="Arial Narrow" panose="020B0604020202020204" pitchFamily="34" charset="0"/>
              </a:rPr>
              <a:t>Determinare il rettangolo di area massima fra tutti i rettangoli con perimetro lungo 40cm.  </a:t>
            </a:r>
          </a:p>
        </p:txBody>
      </p:sp>
    </p:spTree>
    <p:extLst>
      <p:ext uri="{BB962C8B-B14F-4D97-AF65-F5344CB8AC3E}">
        <p14:creationId xmlns:p14="http://schemas.microsoft.com/office/powerpoint/2010/main" val="3514320669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Slide Number Placeholder 2">
            <a:extLst>
              <a:ext uri="{FF2B5EF4-FFF2-40B4-BE49-F238E27FC236}">
                <a16:creationId xmlns:a16="http://schemas.microsoft.com/office/drawing/2014/main" id="{D6A807B6-F3C5-7145-9885-EB9D7AAB5E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92875"/>
            <a:ext cx="3810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6CB3706-816E-874F-82F9-816F34C0CB9A}" type="slidenum">
              <a:rPr lang="it-IT" altLang="it-IT" sz="1400" smtClean="0">
                <a:latin typeface="Calibri" panose="020F0502020204030204" pitchFamily="34" charset="0"/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400">
              <a:latin typeface="Calibri" panose="020F0502020204030204" pitchFamily="34" charset="0"/>
            </a:endParaRPr>
          </a:p>
        </p:txBody>
      </p:sp>
      <p:sp>
        <p:nvSpPr>
          <p:cNvPr id="60418" name="Footer Placeholder 3">
            <a:extLst>
              <a:ext uri="{FF2B5EF4-FFF2-40B4-BE49-F238E27FC236}">
                <a16:creationId xmlns:a16="http://schemas.microsoft.com/office/drawing/2014/main" id="{C4F507C2-C960-7041-95CD-961848CE5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2771800" cy="36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>
                <a:latin typeface="Calibri" panose="020F0502020204030204" pitchFamily="34" charset="0"/>
              </a:rPr>
              <a:t>Daniela Valenti, 2020</a:t>
            </a:r>
            <a:endParaRPr lang="it-IT" altLang="it-IT" sz="1400" dirty="0">
              <a:latin typeface="Calibri" panose="020F0502020204030204" pitchFamily="34" charset="0"/>
            </a:endParaRPr>
          </a:p>
        </p:txBody>
      </p:sp>
      <p:sp>
        <p:nvSpPr>
          <p:cNvPr id="60419" name="Title 4">
            <a:extLst>
              <a:ext uri="{FF2B5EF4-FFF2-40B4-BE49-F238E27FC236}">
                <a16:creationId xmlns:a16="http://schemas.microsoft.com/office/drawing/2014/main" id="{584A770D-DB3C-7C4E-B0CA-711D59C88AC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15875"/>
            <a:ext cx="7543800" cy="762000"/>
          </a:xfrm>
        </p:spPr>
        <p:txBody>
          <a:bodyPr anchor="t"/>
          <a:lstStyle/>
          <a:p>
            <a:r>
              <a:rPr lang="it-IT" altLang="it-IT" sz="4000" b="1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Ottimizzazione oggi</a:t>
            </a:r>
          </a:p>
        </p:txBody>
      </p:sp>
      <p:sp>
        <p:nvSpPr>
          <p:cNvPr id="53253" name="TextBox 9">
            <a:extLst>
              <a:ext uri="{FF2B5EF4-FFF2-40B4-BE49-F238E27FC236}">
                <a16:creationId xmlns:a16="http://schemas.microsoft.com/office/drawing/2014/main" id="{B1A35C80-890E-0E40-AAD8-528EC6523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609600"/>
            <a:ext cx="8686800" cy="267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defRPr/>
            </a:pPr>
            <a:r>
              <a:rPr lang="it-IT" altLang="it-IT" sz="2800" b="1" dirty="0">
                <a:latin typeface="Calibri" charset="0"/>
              </a:rPr>
              <a:t>Problemi di ottimizzazione sono oggi studiati nei più vari settori. Ecco qualche esempio:</a:t>
            </a:r>
          </a:p>
          <a:p>
            <a:pPr marL="180975" indent="-166688" eaLnBrk="1" hangingPunct="1">
              <a:buFontTx/>
              <a:buChar char="-"/>
              <a:defRPr/>
            </a:pPr>
            <a:r>
              <a:rPr lang="it-IT" altLang="it-IT" sz="2800" b="1" dirty="0">
                <a:latin typeface="Calibri" charset="0"/>
              </a:rPr>
              <a:t>massimizzare i guadagni e minimizzare i costi in economia, sia aziendale che nazionale e internazionale;</a:t>
            </a:r>
          </a:p>
          <a:p>
            <a:pPr marL="180975" indent="-136525" eaLnBrk="1" hangingPunct="1">
              <a:buFontTx/>
              <a:buChar char="-"/>
              <a:defRPr/>
            </a:pPr>
            <a:r>
              <a:rPr lang="it-IT" altLang="it-IT" sz="2800" b="1" dirty="0">
                <a:latin typeface="Calibri" charset="0"/>
              </a:rPr>
              <a:t>ottimizzare la distribuzione di ripetitori, antenne, centrali elettriche, pozzi petroliferi, ... in ingegneria;...</a:t>
            </a:r>
          </a:p>
        </p:txBody>
      </p:sp>
      <p:sp>
        <p:nvSpPr>
          <p:cNvPr id="60421" name="TextBox 12">
            <a:extLst>
              <a:ext uri="{FF2B5EF4-FFF2-40B4-BE49-F238E27FC236}">
                <a16:creationId xmlns:a16="http://schemas.microsoft.com/office/drawing/2014/main" id="{4941E2C6-01CE-AE4A-8709-4F2ED6433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505200"/>
            <a:ext cx="2362200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200" b="1">
                <a:latin typeface="Arial Narrow" panose="020B0604020202020204" pitchFamily="34" charset="0"/>
              </a:rPr>
              <a:t>Medaglia Fields per la matematica 2018</a:t>
            </a:r>
          </a:p>
        </p:txBody>
      </p:sp>
      <p:sp>
        <p:nvSpPr>
          <p:cNvPr id="60422" name="Rectangle 16">
            <a:extLst>
              <a:ext uri="{FF2B5EF4-FFF2-40B4-BE49-F238E27FC236}">
                <a16:creationId xmlns:a16="http://schemas.microsoft.com/office/drawing/2014/main" id="{68BAF17D-1812-DC43-97BC-B3114C260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725" y="5632450"/>
            <a:ext cx="16764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Alessio Figalli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Roma 1984</a:t>
            </a:r>
          </a:p>
        </p:txBody>
      </p:sp>
      <p:sp>
        <p:nvSpPr>
          <p:cNvPr id="60423" name="TextBox 17">
            <a:extLst>
              <a:ext uri="{FF2B5EF4-FFF2-40B4-BE49-F238E27FC236}">
                <a16:creationId xmlns:a16="http://schemas.microsoft.com/office/drawing/2014/main" id="{31CEB88C-AFD7-A243-AC90-FC7A802D8E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4724400"/>
            <a:ext cx="22860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Studi per ottimizzare i trasporti</a:t>
            </a:r>
          </a:p>
        </p:txBody>
      </p:sp>
      <p:pic>
        <p:nvPicPr>
          <p:cNvPr id="60424" name="Picture 2" descr=":::::::Figalli.jpg">
            <a:extLst>
              <a:ext uri="{FF2B5EF4-FFF2-40B4-BE49-F238E27FC236}">
                <a16:creationId xmlns:a16="http://schemas.microsoft.com/office/drawing/2014/main" id="{35462897-AC12-D94A-A854-195D3743BD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429000"/>
            <a:ext cx="1524000" cy="2203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5" name="Rectangle 12">
            <a:extLst>
              <a:ext uri="{FF2B5EF4-FFF2-40B4-BE49-F238E27FC236}">
                <a16:creationId xmlns:a16="http://schemas.microsoft.com/office/drawing/2014/main" id="{D95DDCE7-F01B-3746-8739-F28343D90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48200" y="5599113"/>
            <a:ext cx="1903413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Karen Uhlenbeck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USA 1942</a:t>
            </a:r>
          </a:p>
        </p:txBody>
      </p:sp>
      <p:sp>
        <p:nvSpPr>
          <p:cNvPr id="60426" name="Rectangle 13">
            <a:extLst>
              <a:ext uri="{FF2B5EF4-FFF2-40B4-BE49-F238E27FC236}">
                <a16:creationId xmlns:a16="http://schemas.microsoft.com/office/drawing/2014/main" id="{46F4124B-3467-004B-A6A1-78E47D5789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3657600"/>
            <a:ext cx="2286000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200" b="1">
                <a:latin typeface="Arial Narrow" panose="020B0604020202020204" pitchFamily="34" charset="0"/>
              </a:rPr>
              <a:t>Premio  Abel 2019</a:t>
            </a:r>
          </a:p>
        </p:txBody>
      </p:sp>
      <p:sp>
        <p:nvSpPr>
          <p:cNvPr id="60427" name="TextBox 17">
            <a:extLst>
              <a:ext uri="{FF2B5EF4-FFF2-40B4-BE49-F238E27FC236}">
                <a16:creationId xmlns:a16="http://schemas.microsoft.com/office/drawing/2014/main" id="{79917FB4-529C-1F49-950E-3D6562D01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5600" y="4495800"/>
            <a:ext cx="22860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Studi su calcolo delle variazioni e superfici minime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8175EBA-3F61-A047-90D6-1164EEE93DD3}"/>
              </a:ext>
            </a:extLst>
          </p:cNvPr>
          <p:cNvCxnSpPr/>
          <p:nvPr/>
        </p:nvCxnSpPr>
        <p:spPr>
          <a:xfrm rot="16200000" flipH="1">
            <a:off x="2667000" y="5029200"/>
            <a:ext cx="3581400" cy="76200"/>
          </a:xfrm>
          <a:prstGeom prst="line">
            <a:avLst/>
          </a:prstGeom>
          <a:ln w="47625">
            <a:solidFill>
              <a:srgbClr val="0000F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0429" name="Immagine 2">
            <a:extLst>
              <a:ext uri="{FF2B5EF4-FFF2-40B4-BE49-F238E27FC236}">
                <a16:creationId xmlns:a16="http://schemas.microsoft.com/office/drawing/2014/main" id="{82951A3C-85A9-354B-9C57-2A413DB99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6763" y="3392488"/>
            <a:ext cx="1900237" cy="220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9467849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Footer Placeholder 16">
            <a:extLst>
              <a:ext uri="{FF2B5EF4-FFF2-40B4-BE49-F238E27FC236}">
                <a16:creationId xmlns:a16="http://schemas.microsoft.com/office/drawing/2014/main" id="{6CE3C92C-ADD8-1148-B8F2-9965A665C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77000"/>
            <a:ext cx="3810000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400"/>
              <a:t>Daniela Valenti, 2020</a:t>
            </a:r>
          </a:p>
        </p:txBody>
      </p:sp>
      <p:sp>
        <p:nvSpPr>
          <p:cNvPr id="53250" name="Slide Number Placeholder 17">
            <a:extLst>
              <a:ext uri="{FF2B5EF4-FFF2-40B4-BE49-F238E27FC236}">
                <a16:creationId xmlns:a16="http://schemas.microsoft.com/office/drawing/2014/main" id="{0D76D308-D835-3B47-9430-EF76FCE2BD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5E52266-1206-BC45-B039-E73277100802}" type="slidenum">
              <a:rPr lang="it-IT" altLang="it-IT" sz="1400" smtClean="0"/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400"/>
          </a:p>
        </p:txBody>
      </p:sp>
      <p:sp>
        <p:nvSpPr>
          <p:cNvPr id="3" name="Titolo 2">
            <a:extLst>
              <a:ext uri="{FF2B5EF4-FFF2-40B4-BE49-F238E27FC236}">
                <a16:creationId xmlns:a16="http://schemas.microsoft.com/office/drawing/2014/main" id="{50B49D29-1FBA-9C44-BF1B-45324736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250" y="2120900"/>
            <a:ext cx="8229600" cy="1143000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Riflessioni sul procedimento</a:t>
            </a:r>
          </a:p>
        </p:txBody>
      </p:sp>
    </p:spTree>
    <p:extLst>
      <p:ext uri="{BB962C8B-B14F-4D97-AF65-F5344CB8AC3E}">
        <p14:creationId xmlns:p14="http://schemas.microsoft.com/office/powerpoint/2010/main" val="249693605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1674BD60-5A27-4441-AB5B-4195B5B036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5913" y="246063"/>
            <a:ext cx="8483600" cy="985837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Riprendo il procedimento </a:t>
            </a:r>
            <a:endParaRPr lang="it-IT" altLang="it-IT" sz="4000" b="1" dirty="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9079B93A-7B30-C34D-A5A3-DE343CFCC3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0525" y="121126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0" name="Rectangle 4">
            <a:extLst>
              <a:ext uri="{FF2B5EF4-FFF2-40B4-BE49-F238E27FC236}">
                <a16:creationId xmlns:a16="http://schemas.microsoft.com/office/drawing/2014/main" id="{15CD255F-EF26-8C47-B380-E99BAEA880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8625" y="858838"/>
            <a:ext cx="3971925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1" name="Rectangle 5">
            <a:extLst>
              <a:ext uri="{FF2B5EF4-FFF2-40B4-BE49-F238E27FC236}">
                <a16:creationId xmlns:a16="http://schemas.microsoft.com/office/drawing/2014/main" id="{77965410-8577-2247-98CD-FEBAF50D34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5275" y="982663"/>
            <a:ext cx="8518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800" b="1">
              <a:latin typeface="Arial Narrow" panose="020B0604020202020204" pitchFamily="34" charset="0"/>
            </a:endParaRPr>
          </a:p>
        </p:txBody>
      </p:sp>
      <p:sp>
        <p:nvSpPr>
          <p:cNvPr id="19462" name="Rectangle 6">
            <a:extLst>
              <a:ext uri="{FF2B5EF4-FFF2-40B4-BE49-F238E27FC236}">
                <a16:creationId xmlns:a16="http://schemas.microsoft.com/office/drawing/2014/main" id="{6CCD801B-C365-E946-BF54-300D45740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875" y="192246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3" name="Rectangle 7">
            <a:extLst>
              <a:ext uri="{FF2B5EF4-FFF2-40B4-BE49-F238E27FC236}">
                <a16:creationId xmlns:a16="http://schemas.microsoft.com/office/drawing/2014/main" id="{A0319185-0313-8844-8B0C-F8A7A007A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28925" y="190341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4" name="Rectangle 8">
            <a:extLst>
              <a:ext uri="{FF2B5EF4-FFF2-40B4-BE49-F238E27FC236}">
                <a16:creationId xmlns:a16="http://schemas.microsoft.com/office/drawing/2014/main" id="{1C3E62B3-0DC5-644C-9D56-ED983B393C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5425" y="-319088"/>
            <a:ext cx="184150" cy="641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5" name="Rectangle 9">
            <a:extLst>
              <a:ext uri="{FF2B5EF4-FFF2-40B4-BE49-F238E27FC236}">
                <a16:creationId xmlns:a16="http://schemas.microsoft.com/office/drawing/2014/main" id="{71248490-09C7-584F-92E1-757201F2C1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8925" y="200025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19466" name="Text Box 10">
            <a:extLst>
              <a:ext uri="{FF2B5EF4-FFF2-40B4-BE49-F238E27FC236}">
                <a16:creationId xmlns:a16="http://schemas.microsoft.com/office/drawing/2014/main" id="{D2646B7F-A0A6-3B4C-9911-116D2C9A4F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2735263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it-IT" altLang="it-IT"/>
          </a:p>
        </p:txBody>
      </p:sp>
      <p:pic>
        <p:nvPicPr>
          <p:cNvPr id="19467" name="Picture 11">
            <a:extLst>
              <a:ext uri="{FF2B5EF4-FFF2-40B4-BE49-F238E27FC236}">
                <a16:creationId xmlns:a16="http://schemas.microsoft.com/office/drawing/2014/main" id="{068C6E5C-C3F3-314A-9FE4-9D32B30836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3700" y="1101725"/>
            <a:ext cx="2943225" cy="1684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8" name="Rectangle 15">
            <a:extLst>
              <a:ext uri="{FF2B5EF4-FFF2-40B4-BE49-F238E27FC236}">
                <a16:creationId xmlns:a16="http://schemas.microsoft.com/office/drawing/2014/main" id="{2F62B987-19D1-394C-91C1-4587D4581D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975" y="3287713"/>
            <a:ext cx="8407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2913" indent="-442913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/>
              <a:t>1. Abbiamo scritto la funzione ‘area </a:t>
            </a:r>
            <a:r>
              <a:rPr lang="it-IT" altLang="it-IT" sz="3200" b="1" i="1" dirty="0" err="1"/>
              <a:t>S</a:t>
            </a:r>
            <a:r>
              <a:rPr lang="it-IT" altLang="it-IT" sz="3200" b="1" dirty="0"/>
              <a:t> variabile al variare di </a:t>
            </a:r>
            <a:r>
              <a:rPr lang="it-IT" altLang="it-IT" sz="3200" b="1" i="1" dirty="0"/>
              <a:t>x</a:t>
            </a:r>
            <a:r>
              <a:rPr lang="it-IT" altLang="it-IT" sz="3200" b="1" dirty="0"/>
              <a:t>’.</a:t>
            </a:r>
          </a:p>
        </p:txBody>
      </p:sp>
      <p:sp>
        <p:nvSpPr>
          <p:cNvPr id="19469" name="Rectangle 16">
            <a:extLst>
              <a:ext uri="{FF2B5EF4-FFF2-40B4-BE49-F238E27FC236}">
                <a16:creationId xmlns:a16="http://schemas.microsoft.com/office/drawing/2014/main" id="{71E9A876-11AD-C846-8F39-B48377EE5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32656" y="4364931"/>
            <a:ext cx="69453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i="1" dirty="0" err="1"/>
              <a:t>S</a:t>
            </a:r>
            <a:r>
              <a:rPr lang="it-IT" altLang="it-IT" b="1" dirty="0"/>
              <a:t> = – </a:t>
            </a:r>
            <a:r>
              <a:rPr lang="it-IT" altLang="it-IT" b="1" i="1" dirty="0"/>
              <a:t>x</a:t>
            </a:r>
            <a:r>
              <a:rPr lang="it-IT" altLang="it-IT" b="1" i="1" baseline="30000" dirty="0"/>
              <a:t>2</a:t>
            </a:r>
            <a:r>
              <a:rPr lang="it-IT" altLang="it-IT" b="1" dirty="0"/>
              <a:t> + 20</a:t>
            </a:r>
            <a:r>
              <a:rPr lang="it-IT" altLang="it-IT" b="1" i="1" dirty="0"/>
              <a:t>x   </a:t>
            </a:r>
            <a:r>
              <a:rPr lang="it-IT" altLang="it-IT" b="1" dirty="0"/>
              <a:t>con</a:t>
            </a:r>
            <a:r>
              <a:rPr lang="it-IT" altLang="it-IT" b="1" i="1" dirty="0"/>
              <a:t>    </a:t>
            </a:r>
            <a:r>
              <a:rPr lang="it-IT" altLang="it-IT" b="1" dirty="0">
                <a:solidFill>
                  <a:srgbClr val="FF0000"/>
                </a:solidFill>
              </a:rPr>
              <a:t>0 ≤ </a:t>
            </a:r>
            <a:r>
              <a:rPr lang="it-IT" altLang="it-IT" b="1" i="1" dirty="0">
                <a:solidFill>
                  <a:srgbClr val="FF0000"/>
                </a:solidFill>
              </a:rPr>
              <a:t>x</a:t>
            </a:r>
            <a:r>
              <a:rPr lang="it-IT" altLang="it-IT" b="1" dirty="0">
                <a:solidFill>
                  <a:srgbClr val="FF0000"/>
                </a:solidFill>
              </a:rPr>
              <a:t> ≤ 20</a:t>
            </a:r>
            <a:r>
              <a:rPr lang="it-IT" altLang="it-IT" b="1" i="1" dirty="0"/>
              <a:t> </a:t>
            </a:r>
            <a:r>
              <a:rPr lang="it-IT" altLang="it-IT" b="1" dirty="0"/>
              <a:t> </a:t>
            </a:r>
          </a:p>
        </p:txBody>
      </p:sp>
      <p:sp>
        <p:nvSpPr>
          <p:cNvPr id="19470" name="TextBox 17">
            <a:extLst>
              <a:ext uri="{FF2B5EF4-FFF2-40B4-BE49-F238E27FC236}">
                <a16:creationId xmlns:a16="http://schemas.microsoft.com/office/drawing/2014/main" id="{278BFD4C-F7CE-594D-B216-BB90B21DF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78" y="5124492"/>
            <a:ext cx="8662987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538163" indent="-538163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/>
              <a:t>2. Di questa funzione abbiamo scelto il grafico e trovato il massimo. </a:t>
            </a:r>
          </a:p>
        </p:txBody>
      </p:sp>
      <p:sp>
        <p:nvSpPr>
          <p:cNvPr id="19471" name="TextBox 18">
            <a:extLst>
              <a:ext uri="{FF2B5EF4-FFF2-40B4-BE49-F238E27FC236}">
                <a16:creationId xmlns:a16="http://schemas.microsoft.com/office/drawing/2014/main" id="{E5A189EE-97CC-CF4D-957C-32DD1A0AB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900" y="2732088"/>
            <a:ext cx="759936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0000FF"/>
                </a:solidFill>
              </a:rPr>
              <a:t>Due passi importanti</a:t>
            </a:r>
          </a:p>
        </p:txBody>
      </p:sp>
      <p:sp>
        <p:nvSpPr>
          <p:cNvPr id="19472" name="Rectangle 19">
            <a:extLst>
              <a:ext uri="{FF2B5EF4-FFF2-40B4-BE49-F238E27FC236}">
                <a16:creationId xmlns:a16="http://schemas.microsoft.com/office/drawing/2014/main" id="{1DAF8356-A6B0-774C-A1DB-8F7299FFF5A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27763" y="1585913"/>
            <a:ext cx="20764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>
                <a:solidFill>
                  <a:srgbClr val="FF0000"/>
                </a:solidFill>
              </a:rPr>
              <a:t>0 ≤ </a:t>
            </a:r>
            <a:r>
              <a:rPr lang="it-IT" altLang="it-IT" b="1" i="1">
                <a:solidFill>
                  <a:srgbClr val="FF0000"/>
                </a:solidFill>
              </a:rPr>
              <a:t>x</a:t>
            </a:r>
            <a:r>
              <a:rPr lang="it-IT" altLang="it-IT" b="1">
                <a:solidFill>
                  <a:srgbClr val="FF0000"/>
                </a:solidFill>
              </a:rPr>
              <a:t> ≤ 20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187F400C-308E-7344-8F41-B5A5FF9BF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24200" y="6265118"/>
            <a:ext cx="2895600" cy="476250"/>
          </a:xfrm>
        </p:spPr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74903A7-9F18-C242-BBC1-1FF64566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753-D3FA-0749-AF10-4484F04B7B62}" type="slidenum">
              <a:rPr lang="it-IT" altLang="it-IT" smtClean="0"/>
              <a:pPr/>
              <a:t>16</a:t>
            </a:fld>
            <a:endParaRPr lang="it-IT" altLang="it-IT" dirty="0"/>
          </a:p>
        </p:txBody>
      </p:sp>
    </p:spTree>
    <p:extLst>
      <p:ext uri="{BB962C8B-B14F-4D97-AF65-F5344CB8AC3E}">
        <p14:creationId xmlns:p14="http://schemas.microsoft.com/office/powerpoint/2010/main" val="1734397299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>
            <a:extLst>
              <a:ext uri="{FF2B5EF4-FFF2-40B4-BE49-F238E27FC236}">
                <a16:creationId xmlns:a16="http://schemas.microsoft.com/office/drawing/2014/main" id="{E05B4689-F428-5D43-AC31-A444055856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8125" y="531813"/>
            <a:ext cx="8667750" cy="577850"/>
          </a:xfrm>
        </p:spPr>
        <p:txBody>
          <a:bodyPr/>
          <a:lstStyle/>
          <a:p>
            <a:pPr algn="ctr" eaLnBrk="1" hangingPunct="1"/>
            <a:r>
              <a:rPr lang="it-IT" altLang="it-IT" sz="40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Grafico e massimo</a:t>
            </a:r>
          </a:p>
        </p:txBody>
      </p:sp>
      <p:sp>
        <p:nvSpPr>
          <p:cNvPr id="21507" name="Rectangle 4">
            <a:extLst>
              <a:ext uri="{FF2B5EF4-FFF2-40B4-BE49-F238E27FC236}">
                <a16:creationId xmlns:a16="http://schemas.microsoft.com/office/drawing/2014/main" id="{5F22D12B-1127-084D-8F90-A5DF2B3A9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1508" name="Rectangle 5">
            <a:extLst>
              <a:ext uri="{FF2B5EF4-FFF2-40B4-BE49-F238E27FC236}">
                <a16:creationId xmlns:a16="http://schemas.microsoft.com/office/drawing/2014/main" id="{59FCE28D-7016-004B-8434-C6C88C11BF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1509" name="Text Box 6">
            <a:extLst>
              <a:ext uri="{FF2B5EF4-FFF2-40B4-BE49-F238E27FC236}">
                <a16:creationId xmlns:a16="http://schemas.microsoft.com/office/drawing/2014/main" id="{5271E52E-E02A-7D4E-A84F-D0BB4F7E7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" y="5321300"/>
            <a:ext cx="8905874" cy="584775"/>
          </a:xfrm>
          <a:prstGeom prst="rect">
            <a:avLst/>
          </a:prstGeom>
          <a:solidFill>
            <a:srgbClr val="F2FFDD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3200" b="1" dirty="0">
                <a:solidFill>
                  <a:srgbClr val="333333"/>
                </a:solidFill>
              </a:rPr>
              <a:t>Il massimo dell’area </a:t>
            </a:r>
            <a:r>
              <a:rPr lang="it-IT" altLang="it-IT" sz="3200" b="1" dirty="0" err="1">
                <a:solidFill>
                  <a:srgbClr val="333333"/>
                </a:solidFill>
              </a:rPr>
              <a:t>S</a:t>
            </a:r>
            <a:r>
              <a:rPr lang="it-IT" altLang="it-IT" sz="3200" b="1" dirty="0">
                <a:solidFill>
                  <a:srgbClr val="333333"/>
                </a:solidFill>
              </a:rPr>
              <a:t> è 100, raggiunto per </a:t>
            </a:r>
            <a:r>
              <a:rPr lang="it-IT" altLang="it-IT" sz="3200" b="1" i="1" dirty="0">
                <a:solidFill>
                  <a:srgbClr val="333333"/>
                </a:solidFill>
              </a:rPr>
              <a:t>x</a:t>
            </a:r>
            <a:r>
              <a:rPr lang="it-IT" altLang="it-IT" sz="3200" b="1" dirty="0">
                <a:solidFill>
                  <a:srgbClr val="333333"/>
                </a:solidFill>
              </a:rPr>
              <a:t> = 10.</a:t>
            </a:r>
            <a:endParaRPr lang="it-IT" altLang="it-IT" dirty="0"/>
          </a:p>
        </p:txBody>
      </p:sp>
      <p:sp>
        <p:nvSpPr>
          <p:cNvPr id="21510" name="Rectangle 8">
            <a:extLst>
              <a:ext uri="{FF2B5EF4-FFF2-40B4-BE49-F238E27FC236}">
                <a16:creationId xmlns:a16="http://schemas.microsoft.com/office/drawing/2014/main" id="{068B36EF-C4C8-A24D-90D3-6CE72E2895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6FCB30DA-A1AF-C543-A6B0-83987BC38C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4688" y="1118281"/>
            <a:ext cx="5118100" cy="4013200"/>
          </a:xfrm>
          <a:prstGeom prst="rect">
            <a:avLst/>
          </a:prstGeom>
        </p:spPr>
      </p:pic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352C19BC-7622-3A4F-832E-D067F8732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8937FC0-25D9-6941-BF87-6B86A85B3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753-D3FA-0749-AF10-4484F04B7B62}" type="slidenum">
              <a:rPr lang="it-IT" altLang="it-IT" smtClean="0"/>
              <a:pPr/>
              <a:t>17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28026824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>
            <a:extLst>
              <a:ext uri="{FF2B5EF4-FFF2-40B4-BE49-F238E27FC236}">
                <a16:creationId xmlns:a16="http://schemas.microsoft.com/office/drawing/2014/main" id="{C28FEABF-2847-5E4C-8880-C3F82BB0EA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1961" y="1233827"/>
            <a:ext cx="8220075" cy="577850"/>
          </a:xfrm>
        </p:spPr>
        <p:txBody>
          <a:bodyPr/>
          <a:lstStyle/>
          <a:p>
            <a:pPr algn="ctr" eaLnBrk="1" hangingPunct="1"/>
            <a:r>
              <a:rPr lang="it-IT" altLang="it-IT" sz="3600" b="1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  <a:endParaRPr lang="it-IT" altLang="it-IT" sz="3600" b="1" dirty="0">
              <a:solidFill>
                <a:srgbClr val="FF3300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3555" name="Rectangle 4">
            <a:extLst>
              <a:ext uri="{FF2B5EF4-FFF2-40B4-BE49-F238E27FC236}">
                <a16:creationId xmlns:a16="http://schemas.microsoft.com/office/drawing/2014/main" id="{0BFA701D-C2D3-4D45-AC3F-AA0375F6E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3556" name="Rectangle 5">
            <a:extLst>
              <a:ext uri="{FF2B5EF4-FFF2-40B4-BE49-F238E27FC236}">
                <a16:creationId xmlns:a16="http://schemas.microsoft.com/office/drawing/2014/main" id="{5E4604B3-2F12-5B4E-BED6-BE7CADACFE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3557" name="Rectangle 8">
            <a:extLst>
              <a:ext uri="{FF2B5EF4-FFF2-40B4-BE49-F238E27FC236}">
                <a16:creationId xmlns:a16="http://schemas.microsoft.com/office/drawing/2014/main" id="{D6A31357-06BC-6444-AD2B-201315443E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3559" name="TextBox 9">
            <a:extLst>
              <a:ext uri="{FF2B5EF4-FFF2-40B4-BE49-F238E27FC236}">
                <a16:creationId xmlns:a16="http://schemas.microsoft.com/office/drawing/2014/main" id="{23CA6A64-C558-0146-B587-7EEA8B10E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8331" y="2243364"/>
            <a:ext cx="7907337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 dirty="0"/>
              <a:t>Il grafico è stato tracciato con il computer. Come?</a:t>
            </a:r>
            <a:br>
              <a:rPr lang="it-IT" altLang="it-IT" b="1" dirty="0"/>
            </a:br>
            <a:r>
              <a:rPr lang="it-IT" altLang="it-IT" b="1" dirty="0"/>
              <a:t>Completa la scheda 2 di lavoro per rispondere alla domanda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91A9DB75-FA41-4545-820B-72794E8DB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6F14B2FE-F467-D043-B155-A7EDDFCD0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753-D3FA-0749-AF10-4484F04B7B62}" type="slidenum">
              <a:rPr lang="it-IT" altLang="it-IT" smtClean="0"/>
              <a:pPr/>
              <a:t>18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69053166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98DE136-271C-7641-A747-F439776E3C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1962" y="2239963"/>
            <a:ext cx="8220075" cy="5778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scoperto?</a:t>
            </a:r>
          </a:p>
        </p:txBody>
      </p:sp>
      <p:sp>
        <p:nvSpPr>
          <p:cNvPr id="25603" name="Rectangle 4">
            <a:extLst>
              <a:ext uri="{FF2B5EF4-FFF2-40B4-BE49-F238E27FC236}">
                <a16:creationId xmlns:a16="http://schemas.microsoft.com/office/drawing/2014/main" id="{973E2CF7-B3F2-2E43-A17F-263F96F29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5604" name="Rectangle 5">
            <a:extLst>
              <a:ext uri="{FF2B5EF4-FFF2-40B4-BE49-F238E27FC236}">
                <a16:creationId xmlns:a16="http://schemas.microsoft.com/office/drawing/2014/main" id="{2BAB81CE-B3EA-6844-8AFB-49D505CC8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5605" name="Rectangle 8">
            <a:extLst>
              <a:ext uri="{FF2B5EF4-FFF2-40B4-BE49-F238E27FC236}">
                <a16:creationId xmlns:a16="http://schemas.microsoft.com/office/drawing/2014/main" id="{B55A68EE-8BE3-7540-8F3A-CA9B917B0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A9709F9-C1FD-8C49-838C-B4BD197A8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E5C5E19C-C4A6-7644-A0C3-4344CB9B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753-D3FA-0749-AF10-4484F04B7B62}" type="slidenum">
              <a:rPr lang="it-IT" altLang="it-IT" smtClean="0"/>
              <a:pPr/>
              <a:t>19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51577923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98DE136-271C-7641-A747-F439776E3C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76250" y="536575"/>
            <a:ext cx="8220075" cy="577850"/>
          </a:xfrm>
        </p:spPr>
        <p:txBody>
          <a:bodyPr/>
          <a:lstStyle/>
          <a:p>
            <a:pPr algn="ctr" eaLnBrk="1" hangingPunct="1"/>
            <a:r>
              <a:rPr lang="it-IT" altLang="it-IT" sz="36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Che cosa hai scoperto</a:t>
            </a:r>
          </a:p>
        </p:txBody>
      </p:sp>
      <p:sp>
        <p:nvSpPr>
          <p:cNvPr id="25603" name="Rectangle 4">
            <a:extLst>
              <a:ext uri="{FF2B5EF4-FFF2-40B4-BE49-F238E27FC236}">
                <a16:creationId xmlns:a16="http://schemas.microsoft.com/office/drawing/2014/main" id="{973E2CF7-B3F2-2E43-A17F-263F96F291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4850" y="23209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5604" name="Rectangle 5">
            <a:extLst>
              <a:ext uri="{FF2B5EF4-FFF2-40B4-BE49-F238E27FC236}">
                <a16:creationId xmlns:a16="http://schemas.microsoft.com/office/drawing/2014/main" id="{2BAB81CE-B3EA-6844-8AFB-49D505CC8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4063" y="24415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 sz="2400"/>
          </a:p>
        </p:txBody>
      </p:sp>
      <p:sp>
        <p:nvSpPr>
          <p:cNvPr id="25605" name="Rectangle 8">
            <a:extLst>
              <a:ext uri="{FF2B5EF4-FFF2-40B4-BE49-F238E27FC236}">
                <a16:creationId xmlns:a16="http://schemas.microsoft.com/office/drawing/2014/main" id="{B55A68EE-8BE3-7540-8F3A-CA9B917B005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2888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25606" name="TextBox 9">
            <a:extLst>
              <a:ext uri="{FF2B5EF4-FFF2-40B4-BE49-F238E27FC236}">
                <a16:creationId xmlns:a16="http://schemas.microsoft.com/office/drawing/2014/main" id="{5F87CD64-63D2-884C-9691-1312A62DC0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100" y="1289050"/>
            <a:ext cx="7907338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indent="-3175" eaLnBrk="1" hangingPunct="1"/>
            <a:r>
              <a:rPr lang="it-IT" altLang="it-IT" b="1" dirty="0"/>
              <a:t>Come utilizzare un software che ci sostituisce nel disegnare il grafico di una funzione e trovarne il massimo.</a:t>
            </a:r>
            <a:br>
              <a:rPr lang="it-IT" altLang="it-IT" b="1" dirty="0"/>
            </a:br>
            <a:r>
              <a:rPr lang="it-IT" altLang="it-IT" b="1" dirty="0">
                <a:solidFill>
                  <a:srgbClr val="0000FF"/>
                </a:solidFill>
              </a:rPr>
              <a:t>Ma resta il lavoro di ‘traduzione’ del problema dal linguaggio naturale al linguaggio matematico!  </a:t>
            </a:r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61C006C2-CD53-2A49-A955-3CAA9FEB06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91841032-C158-2744-B5FA-50DED872B7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220753-D3FA-0749-AF10-4484F04B7B62}" type="slidenum">
              <a:rPr lang="it-IT" altLang="it-IT" smtClean="0"/>
              <a:pPr/>
              <a:t>20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285657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>
            <a:extLst>
              <a:ext uri="{FF2B5EF4-FFF2-40B4-BE49-F238E27FC236}">
                <a16:creationId xmlns:a16="http://schemas.microsoft.com/office/drawing/2014/main" id="{AB8FAA5B-042F-AD4F-B801-7AFF370C7D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355600"/>
            <a:ext cx="8496300" cy="677863"/>
          </a:xfrm>
        </p:spPr>
        <p:txBody>
          <a:bodyPr/>
          <a:lstStyle/>
          <a:p>
            <a:pPr algn="ctr" eaLnBrk="1" hangingPunct="1">
              <a:lnSpc>
                <a:spcPct val="75000"/>
              </a:lnSpc>
            </a:pPr>
            <a:r>
              <a:rPr lang="it-IT" altLang="it-IT" sz="4000" b="1" dirty="0">
                <a:solidFill>
                  <a:srgbClr val="FF33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Per concludere</a:t>
            </a:r>
            <a:endParaRPr lang="it-IT" altLang="it-IT" sz="4000" b="1" dirty="0">
              <a:solidFill>
                <a:schemeClr val="tx1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id="{32F4A480-1090-A344-8D03-8DCD51FEE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3778250"/>
            <a:ext cx="1841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endParaRPr lang="it-IT" altLang="it-IT"/>
          </a:p>
        </p:txBody>
      </p:sp>
      <p:sp>
        <p:nvSpPr>
          <p:cNvPr id="31748" name="TextBox 6">
            <a:extLst>
              <a:ext uri="{FF2B5EF4-FFF2-40B4-BE49-F238E27FC236}">
                <a16:creationId xmlns:a16="http://schemas.microsoft.com/office/drawing/2014/main" id="{C2ED504B-4014-F743-9994-3FBDF2D621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013" y="1423988"/>
            <a:ext cx="8234362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65125" indent="-3651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2pPr>
            <a:lvl3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3pPr>
            <a:lvl4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4pPr>
            <a:lvl5pPr eaLnBrk="0" hangingPunct="0"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b="1"/>
              <a:t>Competenze scientifiche oggi importanti:</a:t>
            </a:r>
          </a:p>
          <a:p>
            <a:pPr eaLnBrk="1" hangingPunct="1">
              <a:buFontTx/>
              <a:buChar char="-"/>
            </a:pPr>
            <a:r>
              <a:rPr lang="it-IT" altLang="it-IT" b="1"/>
              <a:t>saper tradurre un problema in linguaggio matematico;</a:t>
            </a:r>
          </a:p>
          <a:p>
            <a:pPr eaLnBrk="1" hangingPunct="1">
              <a:buFontTx/>
              <a:buChar char="-"/>
            </a:pPr>
            <a:r>
              <a:rPr lang="it-IT" altLang="it-IT" b="1"/>
              <a:t>saper trovare varie strategie risolutive;</a:t>
            </a:r>
          </a:p>
          <a:p>
            <a:pPr eaLnBrk="1" hangingPunct="1">
              <a:buFontTx/>
              <a:buChar char="-"/>
            </a:pPr>
            <a:r>
              <a:rPr lang="it-IT" altLang="it-IT" b="1"/>
              <a:t>saper scegliere la strategia più opportuna;</a:t>
            </a:r>
          </a:p>
          <a:p>
            <a:pPr eaLnBrk="1" hangingPunct="1">
              <a:buFontTx/>
              <a:buChar char="-"/>
            </a:pPr>
            <a:r>
              <a:rPr lang="it-IT" altLang="it-IT" b="1"/>
              <a:t>saper usare il computer per eseguire calcoli, tracciare grafici, …</a:t>
            </a:r>
            <a:r>
              <a:rPr lang="it-IT" altLang="it-IT"/>
              <a:t>     </a:t>
            </a:r>
            <a:br>
              <a:rPr lang="it-IT" altLang="it-IT"/>
            </a:br>
            <a:endParaRPr lang="it-IT" altLang="it-IT"/>
          </a:p>
        </p:txBody>
      </p:sp>
      <p:sp>
        <p:nvSpPr>
          <p:cNvPr id="2" name="Segnaposto piè di pagina 1">
            <a:extLst>
              <a:ext uri="{FF2B5EF4-FFF2-40B4-BE49-F238E27FC236}">
                <a16:creationId xmlns:a16="http://schemas.microsoft.com/office/drawing/2014/main" id="{F8150815-201C-4346-9150-9C5C0EFD7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altLang="it-IT"/>
              <a:t>Daniela Valenti, 2020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5ABEA0D2-1260-2D4E-805F-ED161CA16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520FC7-EC55-EE40-8AD4-2F7437A27003}" type="slidenum">
              <a:rPr lang="it-IT" altLang="it-IT" smtClean="0"/>
              <a:pPr/>
              <a:t>21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1038180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Struttura predefinita">
  <a:themeElements>
    <a:clrScheme name="Personalizzati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9556</TotalTime>
  <Words>798</Words>
  <Application>Microsoft Macintosh PowerPoint</Application>
  <PresentationFormat>Presentazione su schermo (4:3)</PresentationFormat>
  <Paragraphs>143</Paragraphs>
  <Slides>21</Slides>
  <Notes>13</Notes>
  <HiddenSlides>0</HiddenSlides>
  <MMClips>1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21</vt:i4>
      </vt:variant>
    </vt:vector>
  </HeadingPairs>
  <TitlesOfParts>
    <vt:vector size="28" baseType="lpstr">
      <vt:lpstr>ＭＳ Ｐゴシック</vt:lpstr>
      <vt:lpstr>Arial</vt:lpstr>
      <vt:lpstr>Arial Black</vt:lpstr>
      <vt:lpstr>Arial Narrow</vt:lpstr>
      <vt:lpstr>Calibri</vt:lpstr>
      <vt:lpstr>Times New Roman</vt:lpstr>
      <vt:lpstr>Struttura predefinita</vt:lpstr>
      <vt:lpstr>Da un problema dato all’Esame di Stato 2006</vt:lpstr>
      <vt:lpstr>Reazioni nelle scuole</vt:lpstr>
      <vt:lpstr>Perché il problema dello spago? </vt:lpstr>
      <vt:lpstr>Video: lo spago in movimento</vt:lpstr>
      <vt:lpstr>L’area dei rettangoli varia</vt:lpstr>
      <vt:lpstr>Come dimostrare che l’area massima è quella del quadrato? </vt:lpstr>
      <vt:lpstr>Attività </vt:lpstr>
      <vt:lpstr>Che cosa hai ottenuto</vt:lpstr>
      <vt:lpstr>Scheda 1</vt:lpstr>
      <vt:lpstr>Scheda 1</vt:lpstr>
      <vt:lpstr>Il perimetro deve essere 40? </vt:lpstr>
      <vt:lpstr>In conclusione</vt:lpstr>
      <vt:lpstr>Problemi di ottimizzazione</vt:lpstr>
      <vt:lpstr>Ottimizzazione oggi</vt:lpstr>
      <vt:lpstr>Riflessioni sul procedimento</vt:lpstr>
      <vt:lpstr>Riprendo il procedimento </vt:lpstr>
      <vt:lpstr>Grafico e massimo</vt:lpstr>
      <vt:lpstr>Attività</vt:lpstr>
      <vt:lpstr>Che cosa hai scoperto?</vt:lpstr>
      <vt:lpstr>Che cosa hai scoperto</vt:lpstr>
      <vt:lpstr>Per concludere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Grafici e funzioni al biennio superiore</dc:title>
  <dc:subject/>
  <dc:creator>Io</dc:creator>
  <cp:keywords/>
  <dc:description/>
  <cp:lastModifiedBy>Microsoft Office User</cp:lastModifiedBy>
  <cp:revision>665</cp:revision>
  <dcterms:created xsi:type="dcterms:W3CDTF">2016-03-28T09:38:57Z</dcterms:created>
  <dcterms:modified xsi:type="dcterms:W3CDTF">2023-09-30T12:23:23Z</dcterms:modified>
  <cp:category/>
</cp:coreProperties>
</file>