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84" r:id="rId3"/>
    <p:sldId id="261" r:id="rId4"/>
    <p:sldId id="260" r:id="rId5"/>
    <p:sldId id="257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98" r:id="rId22"/>
    <p:sldId id="278" r:id="rId23"/>
    <p:sldId id="287" r:id="rId24"/>
    <p:sldId id="286" r:id="rId25"/>
    <p:sldId id="280" r:id="rId26"/>
    <p:sldId id="281" r:id="rId27"/>
    <p:sldId id="299" r:id="rId28"/>
    <p:sldId id="293" r:id="rId29"/>
    <p:sldId id="288" r:id="rId30"/>
    <p:sldId id="292" r:id="rId31"/>
    <p:sldId id="295" r:id="rId32"/>
    <p:sldId id="297" r:id="rId33"/>
    <p:sldId id="283" r:id="rId3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4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5D357E-DA51-FD43-9D58-A4088A1BF3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B3475-BA1E-E44C-B04D-B9172D4087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D1D0928-D9E8-4B4C-B384-AE0D075A669D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DB510F-6126-1247-B8D3-1B7E70BE1C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CAD69-D443-9449-8AB4-B126704849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BD5EF8-C820-FD4A-850E-9310F6E74D4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2BFBC5-F07E-AA44-B49F-C2A9AD914A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9AA18-2471-384E-8BA9-88AD275C156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B6D2AB5-59C8-7B4A-BAB1-EDD80E9EC2F1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E63D113-C8F9-2646-868A-7E56C9D42C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789613-C05B-F440-899C-CA54608FCB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DD68F-936B-C64B-8FCB-6457BCC05D8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085DD-1D7E-BA46-8CFD-DFD3EB5E8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EE74744-818F-5E4D-A2BE-419865C73C8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8FC0DD70-E319-6849-838B-2868694DCF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44E5598E-C558-DD44-8582-3335B3DFC2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83A01D9D-213F-FE4D-86B9-475C7EA25B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A816E9-A6CA-6D4D-9332-51A9812E4FEC}" type="slidenum">
              <a:rPr lang="it-IT" altLang="it-IT"/>
              <a:pPr>
                <a:spcBef>
                  <a:spcPct val="0"/>
                </a:spcBef>
              </a:pPr>
              <a:t>7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F5E325-A6D9-814D-BD97-2AFD5DED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C6875-E5CD-F845-B77B-85BD3A1A2F91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A3AEC4-7B02-9E4D-B274-DC6B80D9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03DE82-6B62-6940-B312-BBA5207F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93DA6-5B3F-4E4F-9727-6C856040DC7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753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4C659F-326D-114A-B8E2-730420B7C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3D0F1-326B-F446-BCDD-D4648BF1955C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1C496A-03A0-3C44-9BC5-F3F2AD5F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4A0686-E41A-9643-B28D-FB070CF8D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1DE9D-00B7-A94B-968A-F173255EE5E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693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936BC0-D8B1-624A-84EE-D07D9FFB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8A71C-62DE-C84D-BB20-FF1DBA4BEB1E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B41FDB-7934-EA44-8B78-081F2CC2E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07F073-95AE-D240-855D-997CFA8B5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52C8A-1511-EB4D-ABC2-F35F0E8AE81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142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8451C88-A600-524A-9593-D005DE24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B5601-B061-0940-9941-7CFD92FEC5F1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B932087-4754-A04B-882C-AC975A10F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3C2FFCA-85F1-5F42-ADB8-645518647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88995-C218-EB44-89A2-9FFF87D7BBE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520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91D21A15-6E25-2140-BC74-80503A0E4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C88C0-8997-E441-8C95-6669FBB09407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CD7C2CC-0A99-9443-8B3F-919645CD7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0D6297B0-EA52-7F41-B99A-01E151E59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22739-70C7-8F43-A026-C6E4978D5BD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20365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430EF802-0208-FC4B-A87F-D33A97796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1B672-1251-0B4A-8D7D-12A5EE305E43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A73D2618-CF25-C14E-8F8B-299E7291C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129B8642-DE83-704E-9056-BFFC6D7BE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56776-B2AB-0948-860C-F1A9459AF11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9295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4A6A41A7-1235-0F40-AFDC-D7D85FBE5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86BE0-8BBB-0145-A8F7-707467E95051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12200772-4E9A-8744-AD44-9CF39C75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0D7ABD2-AC59-6442-9058-19F1E92B8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FE325-4F61-1A40-BACC-9F0EE6D43DC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9727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1C39801-AD71-C343-B6E3-F5530D44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5D63D-3F53-2C47-81C9-C4D06947C466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89BDCD1F-0CBE-4B4E-B7C2-F0E89F45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B695FBB-A3DE-664A-A6B0-D2E941B5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50701-4915-B04D-B807-0B589850121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13734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3CAE2E9-4326-1C4D-9421-C0E5460A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B5941-02FC-0A40-BCAE-96BA2D7F5804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8ADB9F36-1281-7643-A716-5574372B5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D4D21BC3-DFCF-A943-A171-B2D7FBF41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34B3-7D6C-FC43-936E-0CA82A40DD5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7527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6DDD38-2D29-364B-801A-C227B6A36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41F2-86A5-6041-8D61-1BC527A4291D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808BC6-DF10-A94D-A608-02F43288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0599EF-891A-B848-84C9-90DBE21EF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FAC12-45FA-9B46-8CA5-3AA7316304E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1599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81AE3E-EFC1-DE46-B71B-27D3FC268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CDEB3-5645-A94E-ACE2-4E40CF5FC602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A81212-68CE-5644-BAB3-B0B33F116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32A8F6-F55E-C94C-AAC3-C660AAA7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39972-DB08-4C46-AB54-F292F8A179F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6879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69992658-C491-6643-8744-ABE7407095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E4DD3FF0-A460-704A-8265-50ABD0197B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DD2273-151F-5B40-90BC-42292DE0B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16FD6AE-5092-F545-BED6-3950F27B91FA}" type="datetime1">
              <a:rPr lang="it-IT" altLang="it-IT"/>
              <a:pPr>
                <a:defRPr/>
              </a:pPr>
              <a:t>25/09/23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F52D4D-42D6-6A4A-BA6B-B7AD90421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4626C0-9306-DC4B-A803-2A701C29A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F84B78C-0838-6A4E-A097-C21ABE950ED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F6B2295C-BA62-F74B-9597-49FDD5000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2057400"/>
            <a:ext cx="8458200" cy="1470025"/>
          </a:xfrm>
        </p:spPr>
        <p:txBody>
          <a:bodyPr/>
          <a:lstStyle/>
          <a:p>
            <a:pPr eaLnBrk="1" hangingPunct="1"/>
            <a:r>
              <a:rPr lang="it-IT" altLang="it-IT" sz="4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Probabilità classica </a:t>
            </a:r>
            <a:r>
              <a:rPr lang="it-IT" altLang="it-IT" sz="4800" b="1">
                <a:solidFill>
                  <a:srgbClr val="FF0000"/>
                </a:solidFill>
                <a:ea typeface="ＭＳ Ｐゴシック" panose="020B0600070205080204" pitchFamily="34" charset="-128"/>
              </a:rPr>
              <a:t>e statistica</a:t>
            </a:r>
            <a:endParaRPr lang="it-IT" altLang="it-IT" sz="48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DBB13849-7EB2-9949-A63B-AC3635CD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1967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/>
              <a:t>Daniela Valenti 2020</a:t>
            </a: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5827CB73-1083-9540-8EAA-C769AF1D72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986E6B-56F7-B043-90A6-C68AE0DB2C7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itle 4">
            <a:extLst>
              <a:ext uri="{FF2B5EF4-FFF2-40B4-BE49-F238E27FC236}">
                <a16:creationId xmlns:a16="http://schemas.microsoft.com/office/drawing/2014/main" id="{EDECA29E-BCD1-684D-934E-6F156E2CD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304800"/>
            <a:ext cx="7010400" cy="76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Incontriamo la probabilità in situazioni di incertezza</a:t>
            </a:r>
          </a:p>
        </p:txBody>
      </p:sp>
      <p:pic>
        <p:nvPicPr>
          <p:cNvPr id="16387" name="Picture 10" descr="assicurazione1.jpg">
            <a:extLst>
              <a:ext uri="{FF2B5EF4-FFF2-40B4-BE49-F238E27FC236}">
                <a16:creationId xmlns:a16="http://schemas.microsoft.com/office/drawing/2014/main" id="{E0DCFE4F-F71E-4F49-AABA-72A0A32AE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6"/>
          <a:stretch>
            <a:fillRect/>
          </a:stretch>
        </p:blipFill>
        <p:spPr bwMode="auto">
          <a:xfrm>
            <a:off x="6445250" y="1349375"/>
            <a:ext cx="245427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donna_incinta.jpg">
            <a:extLst>
              <a:ext uri="{FF2B5EF4-FFF2-40B4-BE49-F238E27FC236}">
                <a16:creationId xmlns:a16="http://schemas.microsoft.com/office/drawing/2014/main" id="{9AE4DA6E-DC8A-4747-B5BA-037C619CD2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01"/>
          <a:stretch>
            <a:fillRect/>
          </a:stretch>
        </p:blipFill>
        <p:spPr>
          <a:xfrm>
            <a:off x="3673475" y="1981200"/>
            <a:ext cx="2460625" cy="1676400"/>
          </a:xfrm>
          <a:prstGeom prst="rect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6389" name="Picture 14" descr="tsunami.jpg">
            <a:extLst>
              <a:ext uri="{FF2B5EF4-FFF2-40B4-BE49-F238E27FC236}">
                <a16:creationId xmlns:a16="http://schemas.microsoft.com/office/drawing/2014/main" id="{E68EBD03-3795-2E45-BEAF-455F7E927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6"/>
          <a:stretch>
            <a:fillRect/>
          </a:stretch>
        </p:blipFill>
        <p:spPr bwMode="auto">
          <a:xfrm>
            <a:off x="6232525" y="3810000"/>
            <a:ext cx="2667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6" descr="lotteria-italia-2015.jpg">
            <a:extLst>
              <a:ext uri="{FF2B5EF4-FFF2-40B4-BE49-F238E27FC236}">
                <a16:creationId xmlns:a16="http://schemas.microsoft.com/office/drawing/2014/main" id="{A6CF40B6-F26A-6645-9B3B-B4E5644A5B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0"/>
          <a:stretch>
            <a:fillRect/>
          </a:stretch>
        </p:blipFill>
        <p:spPr bwMode="auto">
          <a:xfrm>
            <a:off x="228600" y="3810000"/>
            <a:ext cx="3032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7" descr="influenza.jpg">
            <a:extLst>
              <a:ext uri="{FF2B5EF4-FFF2-40B4-BE49-F238E27FC236}">
                <a16:creationId xmlns:a16="http://schemas.microsoft.com/office/drawing/2014/main" id="{5DC7C526-F198-5547-8F13-C027665CC6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75" y="4171950"/>
            <a:ext cx="23622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9" descr="online casino.jpg">
            <a:extLst>
              <a:ext uri="{FF2B5EF4-FFF2-40B4-BE49-F238E27FC236}">
                <a16:creationId xmlns:a16="http://schemas.microsoft.com/office/drawing/2014/main" id="{969DFA50-39B3-664D-BD3A-4430E6D20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/>
          <a:stretch>
            <a:fillRect/>
          </a:stretch>
        </p:blipFill>
        <p:spPr bwMode="auto">
          <a:xfrm>
            <a:off x="228600" y="1436688"/>
            <a:ext cx="32766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Slide Number Placeholder 8">
            <a:extLst>
              <a:ext uri="{FF2B5EF4-FFF2-40B4-BE49-F238E27FC236}">
                <a16:creationId xmlns:a16="http://schemas.microsoft.com/office/drawing/2014/main" id="{EB9E5A17-E4F9-6649-90E5-46473B17F9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533A8B-01F3-7640-AC62-CA03155AE5A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6394" name="Footer Placeholder 9">
            <a:extLst>
              <a:ext uri="{FF2B5EF4-FFF2-40B4-BE49-F238E27FC236}">
                <a16:creationId xmlns:a16="http://schemas.microsoft.com/office/drawing/2014/main" id="{64535059-B7B7-E647-A58C-73A04D0B0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90770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5">
            <a:extLst>
              <a:ext uri="{FF2B5EF4-FFF2-40B4-BE49-F238E27FC236}">
                <a16:creationId xmlns:a16="http://schemas.microsoft.com/office/drawing/2014/main" id="{4F53C501-9BBA-DC42-8FDF-210C116F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81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E48C6761-CA32-5642-8C89-4A278FF0FE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864480-4D4D-E642-9B9C-2728C4C00F4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7412" name="Title 4">
            <a:extLst>
              <a:ext uri="{FF2B5EF4-FFF2-40B4-BE49-F238E27FC236}">
                <a16:creationId xmlns:a16="http://schemas.microsoft.com/office/drawing/2014/main" id="{921DA26E-CF0F-9942-A622-9BD113329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620000" cy="762000"/>
          </a:xfrm>
        </p:spPr>
        <p:txBody>
          <a:bodyPr/>
          <a:lstStyle/>
          <a:p>
            <a:r>
              <a:rPr lang="it-IT" altLang="it-IT" sz="3600" b="1">
                <a:solidFill>
                  <a:srgbClr val="0000FF"/>
                </a:solidFill>
                <a:ea typeface="ＭＳ Ｐゴシック" panose="020B0600070205080204" pitchFamily="34" charset="-128"/>
              </a:rPr>
              <a:t>La divinazione degli ‘oracoli’</a:t>
            </a:r>
          </a:p>
        </p:txBody>
      </p:sp>
      <p:sp>
        <p:nvSpPr>
          <p:cNvPr id="17413" name="TextBox 16">
            <a:extLst>
              <a:ext uri="{FF2B5EF4-FFF2-40B4-BE49-F238E27FC236}">
                <a16:creationId xmlns:a16="http://schemas.microsoft.com/office/drawing/2014/main" id="{35DA98B1-F907-B146-8A75-82F5F45A8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153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latin typeface="Arial Narrow Bold" panose="020B0606020202030204" pitchFamily="34" charset="0"/>
              </a:rPr>
              <a:t>Nelle situazioni di incertezza cerchiamo un aiuto per fare previsioni fin da tempi antichissimi.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latin typeface="Arial Narrow Bold" panose="020B0606020202030204" pitchFamily="34" charset="0"/>
            </a:endParaRPr>
          </a:p>
        </p:txBody>
      </p:sp>
      <p:pic>
        <p:nvPicPr>
          <p:cNvPr id="17414" name="Picture 6" descr="delphi.gif">
            <a:extLst>
              <a:ext uri="{FF2B5EF4-FFF2-40B4-BE49-F238E27FC236}">
                <a16:creationId xmlns:a16="http://schemas.microsoft.com/office/drawing/2014/main" id="{F616EA2C-D646-2E46-A692-2527EDBD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43200"/>
            <a:ext cx="31750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0" descr="Dvinazione_Egizia.jpg">
            <a:extLst>
              <a:ext uri="{FF2B5EF4-FFF2-40B4-BE49-F238E27FC236}">
                <a16:creationId xmlns:a16="http://schemas.microsoft.com/office/drawing/2014/main" id="{82061206-18B1-8B43-BDCC-D0A19C1F3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19400"/>
            <a:ext cx="37496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Box 12">
            <a:extLst>
              <a:ext uri="{FF2B5EF4-FFF2-40B4-BE49-F238E27FC236}">
                <a16:creationId xmlns:a16="http://schemas.microsoft.com/office/drawing/2014/main" id="{2D100A85-F089-9A46-8E9B-9542341AD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943600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8000"/>
                </a:solidFill>
                <a:latin typeface="Arial" panose="020B0604020202020204" pitchFamily="34" charset="0"/>
              </a:rPr>
              <a:t>Pratiche di divinazione in Antico Egitto e Antica Grecia</a:t>
            </a:r>
          </a:p>
        </p:txBody>
      </p:sp>
      <p:sp>
        <p:nvSpPr>
          <p:cNvPr id="17417" name="Rectangle 13">
            <a:extLst>
              <a:ext uri="{FF2B5EF4-FFF2-40B4-BE49-F238E27FC236}">
                <a16:creationId xmlns:a16="http://schemas.microsoft.com/office/drawing/2014/main" id="{7D8B1B9A-5C8D-014C-94E3-51AD0EEAA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"/>
            <a:ext cx="64547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400" b="1">
                <a:solidFill>
                  <a:srgbClr val="FF0000"/>
                </a:solidFill>
                <a:latin typeface="Arial" panose="020B0604020202020204" pitchFamily="34" charset="0"/>
              </a:rPr>
              <a:t>Uno sguardo alla storia</a:t>
            </a:r>
            <a:endParaRPr lang="it-IT" altLang="it-IT" sz="4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5">
            <a:extLst>
              <a:ext uri="{FF2B5EF4-FFF2-40B4-BE49-F238E27FC236}">
                <a16:creationId xmlns:a16="http://schemas.microsoft.com/office/drawing/2014/main" id="{E1C16765-B82A-F945-90ED-822112A2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9081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1AC0ECB8-D116-4640-BDAC-CAEF7A330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489C40-5770-7D42-8D95-8A935591958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8436" name="Title 4">
            <a:extLst>
              <a:ext uri="{FF2B5EF4-FFF2-40B4-BE49-F238E27FC236}">
                <a16:creationId xmlns:a16="http://schemas.microsoft.com/office/drawing/2014/main" id="{0027F7EB-ACBB-9546-ADD6-A4E132A95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620000" cy="762000"/>
          </a:xfrm>
        </p:spPr>
        <p:txBody>
          <a:bodyPr/>
          <a:lstStyle/>
          <a:p>
            <a:r>
              <a:rPr lang="it-IT" altLang="it-IT" sz="3600" b="1">
                <a:solidFill>
                  <a:srgbClr val="0000FF"/>
                </a:solidFill>
                <a:ea typeface="ＭＳ Ｐゴシック" panose="020B0600070205080204" pitchFamily="34" charset="-128"/>
              </a:rPr>
              <a:t>La divinazione numerologica</a:t>
            </a:r>
          </a:p>
        </p:txBody>
      </p:sp>
      <p:pic>
        <p:nvPicPr>
          <p:cNvPr id="11" name="Picture 10" descr="Sfera_Democrito.png">
            <a:extLst>
              <a:ext uri="{FF2B5EF4-FFF2-40B4-BE49-F238E27FC236}">
                <a16:creationId xmlns:a16="http://schemas.microsoft.com/office/drawing/2014/main" id="{C1B06459-ECDA-204F-BBD3-BF33AEF75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52600"/>
            <a:ext cx="3048000" cy="3113088"/>
          </a:xfrm>
          <a:prstGeom prst="rect">
            <a:avLst/>
          </a:prstGeom>
          <a:ln w="25400">
            <a:solidFill>
              <a:schemeClr val="bg2">
                <a:lumMod val="75000"/>
              </a:schemeClr>
            </a:solidFill>
          </a:ln>
        </p:spPr>
      </p:pic>
      <p:pic>
        <p:nvPicPr>
          <p:cNvPr id="18438" name="Picture 11" descr="Sfera_Apuleio.jpg">
            <a:extLst>
              <a:ext uri="{FF2B5EF4-FFF2-40B4-BE49-F238E27FC236}">
                <a16:creationId xmlns:a16="http://schemas.microsoft.com/office/drawing/2014/main" id="{5E3B0191-281B-0448-9D5B-145550BCB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28800"/>
            <a:ext cx="4038600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Box 12">
            <a:extLst>
              <a:ext uri="{FF2B5EF4-FFF2-40B4-BE49-F238E27FC236}">
                <a16:creationId xmlns:a16="http://schemas.microsoft.com/office/drawing/2014/main" id="{B9AB755C-0383-9643-97E8-BB773B58F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6800"/>
            <a:ext cx="8686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Dall’antica Grecia fino all’Europa medievale si usava lo schema qui sopra per prevedere la guarigione di un malato: si  eseguiva un calcolo basato sul nome del malato e sulla data di inizio della malattia, poi si  inseriva il risultato nello schema, che stabiliva ‘la vita o la morte’.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>
              <a:latin typeface="Arial Narrow" panose="020B0604020202020204" pitchFamily="34" charset="0"/>
            </a:endParaRPr>
          </a:p>
        </p:txBody>
      </p:sp>
      <p:sp>
        <p:nvSpPr>
          <p:cNvPr id="18440" name="Rectangle 14">
            <a:extLst>
              <a:ext uri="{FF2B5EF4-FFF2-40B4-BE49-F238E27FC236}">
                <a16:creationId xmlns:a16="http://schemas.microsoft.com/office/drawing/2014/main" id="{55A9A2BB-6654-5842-A6D4-50086E7E4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"/>
            <a:ext cx="64547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400" b="1">
                <a:solidFill>
                  <a:srgbClr val="FF0000"/>
                </a:solidFill>
                <a:latin typeface="Arial" panose="020B0604020202020204" pitchFamily="34" charset="0"/>
              </a:rPr>
              <a:t>Uno sguardo alla storia</a:t>
            </a:r>
            <a:endParaRPr lang="it-IT" altLang="it-IT" sz="4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5">
            <a:extLst>
              <a:ext uri="{FF2B5EF4-FFF2-40B4-BE49-F238E27FC236}">
                <a16:creationId xmlns:a16="http://schemas.microsoft.com/office/drawing/2014/main" id="{FE28B690-C0A9-DF43-A2E7-C20F3C4D8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00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id="{D461F4BC-C5FA-8548-9EFC-446D4B3A86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4438D4-17B8-D542-A511-9140EF8654E3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9460" name="Title 4">
            <a:extLst>
              <a:ext uri="{FF2B5EF4-FFF2-40B4-BE49-F238E27FC236}">
                <a16:creationId xmlns:a16="http://schemas.microsoft.com/office/drawing/2014/main" id="{A2326244-DE5E-6D48-82A4-177EAECCA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0"/>
            <a:ext cx="7772400" cy="5334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Uno sguardo alla storia</a:t>
            </a:r>
          </a:p>
        </p:txBody>
      </p:sp>
      <p:pic>
        <p:nvPicPr>
          <p:cNvPr id="19461" name="Picture 5" descr="I_primi_dadi.jpg">
            <a:extLst>
              <a:ext uri="{FF2B5EF4-FFF2-40B4-BE49-F238E27FC236}">
                <a16:creationId xmlns:a16="http://schemas.microsoft.com/office/drawing/2014/main" id="{B3003F0B-2622-5B40-BE90-6B0B9E4F6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22367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Box 6">
            <a:extLst>
              <a:ext uri="{FF2B5EF4-FFF2-40B4-BE49-F238E27FC236}">
                <a16:creationId xmlns:a16="http://schemas.microsoft.com/office/drawing/2014/main" id="{787E6AEC-1671-E742-8970-A47DC9830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27660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Dadi antichissimi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Iran, circa 3000 a.C</a:t>
            </a:r>
            <a:r>
              <a:rPr lang="it-IT" altLang="it-IT" sz="1800">
                <a:latin typeface="Arial Narrow" panose="020B0604020202020204" pitchFamily="34" charset="0"/>
              </a:rPr>
              <a:t>.</a:t>
            </a:r>
          </a:p>
        </p:txBody>
      </p:sp>
      <p:pic>
        <p:nvPicPr>
          <p:cNvPr id="19463" name="Picture 7" descr="Akhilleus_Aias_MGEt_16757.jpg">
            <a:extLst>
              <a:ext uri="{FF2B5EF4-FFF2-40B4-BE49-F238E27FC236}">
                <a16:creationId xmlns:a16="http://schemas.microsoft.com/office/drawing/2014/main" id="{F6652961-0D42-FF4C-AEA6-441BA722B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24384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8">
            <a:extLst>
              <a:ext uri="{FF2B5EF4-FFF2-40B4-BE49-F238E27FC236}">
                <a16:creationId xmlns:a16="http://schemas.microsoft.com/office/drawing/2014/main" id="{E4333721-BAC7-C949-A356-0FF029D91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352800"/>
            <a:ext cx="342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Achille gioca a dadi con Aiace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Vaso in tomba etrusca circa 540a.C</a:t>
            </a:r>
            <a:r>
              <a:rPr lang="it-IT" altLang="it-IT" sz="1800">
                <a:latin typeface="Arial Narrow" panose="020B0604020202020204" pitchFamily="34" charset="0"/>
              </a:rPr>
              <a:t>.</a:t>
            </a:r>
          </a:p>
        </p:txBody>
      </p:sp>
      <p:pic>
        <p:nvPicPr>
          <p:cNvPr id="19465" name="Picture 10" descr="The_Cardsharps_by_Caravaggio.jpg">
            <a:extLst>
              <a:ext uri="{FF2B5EF4-FFF2-40B4-BE49-F238E27FC236}">
                <a16:creationId xmlns:a16="http://schemas.microsoft.com/office/drawing/2014/main" id="{E04E10AA-61D1-DB41-9875-CB44F2ED71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38600"/>
            <a:ext cx="26685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TextBox 11">
            <a:extLst>
              <a:ext uri="{FF2B5EF4-FFF2-40B4-BE49-F238E27FC236}">
                <a16:creationId xmlns:a16="http://schemas.microsoft.com/office/drawing/2014/main" id="{C8BD405D-4C63-1A4D-B566-0B7BEEF05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096000"/>
            <a:ext cx="3124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Gioco di carte, Caravaggio, 1594</a:t>
            </a:r>
          </a:p>
        </p:txBody>
      </p:sp>
      <p:pic>
        <p:nvPicPr>
          <p:cNvPr id="19467" name="Picture 13" descr="slotmachine-300x225.jpg">
            <a:extLst>
              <a:ext uri="{FF2B5EF4-FFF2-40B4-BE49-F238E27FC236}">
                <a16:creationId xmlns:a16="http://schemas.microsoft.com/office/drawing/2014/main" id="{E86BB14B-B81A-D641-BEB3-E97788CD68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91000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TextBox 14">
            <a:extLst>
              <a:ext uri="{FF2B5EF4-FFF2-40B4-BE49-F238E27FC236}">
                <a16:creationId xmlns:a16="http://schemas.microsoft.com/office/drawing/2014/main" id="{A073FC56-A22B-AF44-8297-4A57A6969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09600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Videogiochi d’azzardo oggi</a:t>
            </a:r>
          </a:p>
        </p:txBody>
      </p:sp>
      <p:sp>
        <p:nvSpPr>
          <p:cNvPr id="19469" name="TextBox 12">
            <a:extLst>
              <a:ext uri="{FF2B5EF4-FFF2-40B4-BE49-F238E27FC236}">
                <a16:creationId xmlns:a16="http://schemas.microsoft.com/office/drawing/2014/main" id="{518186BF-F03F-6B47-8680-6163F0A30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838200"/>
            <a:ext cx="6477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0000FF"/>
                </a:solidFill>
                <a:latin typeface="Arial" panose="020B0604020202020204" pitchFamily="34" charset="0"/>
              </a:rPr>
              <a:t>Il caso nei giochi d’azzardo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5">
            <a:extLst>
              <a:ext uri="{FF2B5EF4-FFF2-40B4-BE49-F238E27FC236}">
                <a16:creationId xmlns:a16="http://schemas.microsoft.com/office/drawing/2014/main" id="{DFCA83A6-9130-BD4C-A378-9055E0BC1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81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0AB0C6A7-C183-144B-8781-67A196AAC0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78AD98-0DDB-074A-9859-65B7574CA05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0484" name="Title 4">
            <a:extLst>
              <a:ext uri="{FF2B5EF4-FFF2-40B4-BE49-F238E27FC236}">
                <a16:creationId xmlns:a16="http://schemas.microsoft.com/office/drawing/2014/main" id="{14A4784C-01D0-0540-8EC3-3B91545E3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5334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Nasce il calcolo delle probabilità</a:t>
            </a:r>
          </a:p>
        </p:txBody>
      </p:sp>
      <p:sp>
        <p:nvSpPr>
          <p:cNvPr id="20485" name="TextBox 13">
            <a:extLst>
              <a:ext uri="{FF2B5EF4-FFF2-40B4-BE49-F238E27FC236}">
                <a16:creationId xmlns:a16="http://schemas.microsoft.com/office/drawing/2014/main" id="{397C83E9-D521-9A49-A4D1-38EB5EDF3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Arial Narrow" panose="020B0604020202020204" pitchFamily="34" charset="0"/>
            </a:endParaRPr>
          </a:p>
        </p:txBody>
      </p:sp>
      <p:sp>
        <p:nvSpPr>
          <p:cNvPr id="20486" name="TextBox 15">
            <a:extLst>
              <a:ext uri="{FF2B5EF4-FFF2-40B4-BE49-F238E27FC236}">
                <a16:creationId xmlns:a16="http://schemas.microsoft.com/office/drawing/2014/main" id="{0DD8CEA8-2493-DE44-A80F-29A663450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3000"/>
            <a:ext cx="8534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Da un groviglio secolare di esoterismo, magia, passione per i giochi d’azzardo, … nasce in Europa il calcolo delle probabilità. Ecco alcuni celebri scienziati ‘probabilisti’.</a:t>
            </a:r>
          </a:p>
        </p:txBody>
      </p:sp>
      <p:sp>
        <p:nvSpPr>
          <p:cNvPr id="20487" name="TextBox 18">
            <a:extLst>
              <a:ext uri="{FF2B5EF4-FFF2-40B4-BE49-F238E27FC236}">
                <a16:creationId xmlns:a16="http://schemas.microsoft.com/office/drawing/2014/main" id="{CDEFFFC8-FDEE-6F4F-AC84-318940AF4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0292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Galileo Galilei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 (1564 – 1642)</a:t>
            </a:r>
          </a:p>
        </p:txBody>
      </p:sp>
      <p:pic>
        <p:nvPicPr>
          <p:cNvPr id="20488" name="Picture 19" descr="Cardano2.jpg">
            <a:extLst>
              <a:ext uri="{FF2B5EF4-FFF2-40B4-BE49-F238E27FC236}">
                <a16:creationId xmlns:a16="http://schemas.microsoft.com/office/drawing/2014/main" id="{F493EF3A-1452-9748-8C79-F14BC8F43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1981200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TextBox 20">
            <a:extLst>
              <a:ext uri="{FF2B5EF4-FFF2-40B4-BE49-F238E27FC236}">
                <a16:creationId xmlns:a16="http://schemas.microsoft.com/office/drawing/2014/main" id="{F48ED0F2-5254-DB4C-AB4C-D39545364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2920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Gerolamo Cardano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(1501 – 1576)</a:t>
            </a:r>
          </a:p>
        </p:txBody>
      </p:sp>
      <p:pic>
        <p:nvPicPr>
          <p:cNvPr id="20490" name="Picture 21" descr="GalileoGalilei2.jpg">
            <a:extLst>
              <a:ext uri="{FF2B5EF4-FFF2-40B4-BE49-F238E27FC236}">
                <a16:creationId xmlns:a16="http://schemas.microsoft.com/office/drawing/2014/main" id="{668725DF-E237-EE47-ABDE-C6B708A5E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19400"/>
            <a:ext cx="1930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22" descr="Blaise_Pascal2.jpg">
            <a:extLst>
              <a:ext uri="{FF2B5EF4-FFF2-40B4-BE49-F238E27FC236}">
                <a16:creationId xmlns:a16="http://schemas.microsoft.com/office/drawing/2014/main" id="{F53257D1-E618-EA4C-829A-B1275E084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819400"/>
            <a:ext cx="22764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TextBox 23">
            <a:extLst>
              <a:ext uri="{FF2B5EF4-FFF2-40B4-BE49-F238E27FC236}">
                <a16:creationId xmlns:a16="http://schemas.microsoft.com/office/drawing/2014/main" id="{8A3D2341-0F88-AB45-A069-D9D6F0799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9530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Blaise Pascal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 (1623 – 1662)</a:t>
            </a:r>
          </a:p>
        </p:txBody>
      </p:sp>
      <p:pic>
        <p:nvPicPr>
          <p:cNvPr id="20493" name="Picture 24" descr="Fermat2.jpg">
            <a:extLst>
              <a:ext uri="{FF2B5EF4-FFF2-40B4-BE49-F238E27FC236}">
                <a16:creationId xmlns:a16="http://schemas.microsoft.com/office/drawing/2014/main" id="{108386DF-FD9B-DC46-9952-FB5A971D8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819400"/>
            <a:ext cx="22860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TextBox 25">
            <a:extLst>
              <a:ext uri="{FF2B5EF4-FFF2-40B4-BE49-F238E27FC236}">
                <a16:creationId xmlns:a16="http://schemas.microsoft.com/office/drawing/2014/main" id="{6468556C-5825-D54D-AE7B-949F34B0F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0292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Pierre Fermat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 (1601 – 1665)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>
            <a:extLst>
              <a:ext uri="{FF2B5EF4-FFF2-40B4-BE49-F238E27FC236}">
                <a16:creationId xmlns:a16="http://schemas.microsoft.com/office/drawing/2014/main" id="{DC44C80B-00C1-BC41-BDA3-1411CFBE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00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306FFF59-4677-B746-BA4D-6305B50FDB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E0D832-3B28-DC47-A26F-5C84CD6C3A9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1508" name="Title 4">
            <a:extLst>
              <a:ext uri="{FF2B5EF4-FFF2-40B4-BE49-F238E27FC236}">
                <a16:creationId xmlns:a16="http://schemas.microsoft.com/office/drawing/2014/main" id="{9F2AB119-E80D-B64F-AB97-94A090884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4800"/>
            <a:ext cx="88392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Calcolo delle probabilità e matematica</a:t>
            </a:r>
          </a:p>
        </p:txBody>
      </p:sp>
      <p:sp>
        <p:nvSpPr>
          <p:cNvPr id="21509" name="TextBox 13">
            <a:extLst>
              <a:ext uri="{FF2B5EF4-FFF2-40B4-BE49-F238E27FC236}">
                <a16:creationId xmlns:a16="http://schemas.microsoft.com/office/drawing/2014/main" id="{B2D4F48E-7D57-064F-A933-D5A115875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Arial Narrow" panose="020B0604020202020204" pitchFamily="34" charset="0"/>
            </a:endParaRPr>
          </a:p>
        </p:txBody>
      </p:sp>
      <p:sp>
        <p:nvSpPr>
          <p:cNvPr id="21510" name="TextBox 15">
            <a:extLst>
              <a:ext uri="{FF2B5EF4-FFF2-40B4-BE49-F238E27FC236}">
                <a16:creationId xmlns:a16="http://schemas.microsoft.com/office/drawing/2014/main" id="{AE3E996A-EC5E-EE40-96E8-B47E16EBD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90600"/>
            <a:ext cx="8458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Dopo circa un secolo il calcolo delle probabilità è diventato un ramo della matematica. Ecco i primi trattati.</a:t>
            </a:r>
          </a:p>
        </p:txBody>
      </p:sp>
      <p:pic>
        <p:nvPicPr>
          <p:cNvPr id="27" name="Picture 26" descr="conjectandi.png">
            <a:extLst>
              <a:ext uri="{FF2B5EF4-FFF2-40B4-BE49-F238E27FC236}">
                <a16:creationId xmlns:a16="http://schemas.microsoft.com/office/drawing/2014/main" id="{001F3CCB-0CFB-4248-9A9D-F1DAB2608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057400"/>
            <a:ext cx="2466975" cy="3886200"/>
          </a:xfrm>
          <a:prstGeom prst="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1512" name="TextBox 16">
            <a:extLst>
              <a:ext uri="{FF2B5EF4-FFF2-40B4-BE49-F238E27FC236}">
                <a16:creationId xmlns:a16="http://schemas.microsoft.com/office/drawing/2014/main" id="{FE13609C-7F70-BE4F-AFF6-E5A9C8D82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943600"/>
            <a:ext cx="869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1713</a:t>
            </a:r>
          </a:p>
        </p:txBody>
      </p:sp>
      <p:pic>
        <p:nvPicPr>
          <p:cNvPr id="21513" name="Picture 17" descr="Huygens.jpg">
            <a:extLst>
              <a:ext uri="{FF2B5EF4-FFF2-40B4-BE49-F238E27FC236}">
                <a16:creationId xmlns:a16="http://schemas.microsoft.com/office/drawing/2014/main" id="{DA93B13F-9FB9-4148-8DE2-2CA42C078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23828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Rectangle 27">
            <a:extLst>
              <a:ext uri="{FF2B5EF4-FFF2-40B4-BE49-F238E27FC236}">
                <a16:creationId xmlns:a16="http://schemas.microsoft.com/office/drawing/2014/main" id="{AAE9CE71-3B60-EF41-A5D1-6561311DE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019800"/>
            <a:ext cx="869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1657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76C3C125-53C0-5F44-BBC2-DC70C481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342DD56C-057F-5641-BA96-2C6EC616A0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B55A66-EB42-594D-A4C3-452AA601432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3556" name="Title 4">
            <a:extLst>
              <a:ext uri="{FF2B5EF4-FFF2-40B4-BE49-F238E27FC236}">
                <a16:creationId xmlns:a16="http://schemas.microsoft.com/office/drawing/2014/main" id="{EADA878E-9443-1A44-BB74-DECE4A776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57200"/>
            <a:ext cx="7772400" cy="5334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Probabilità, monete e dadi</a:t>
            </a:r>
          </a:p>
        </p:txBody>
      </p:sp>
      <p:sp>
        <p:nvSpPr>
          <p:cNvPr id="23557" name="TextBox 13">
            <a:extLst>
              <a:ext uri="{FF2B5EF4-FFF2-40B4-BE49-F238E27FC236}">
                <a16:creationId xmlns:a16="http://schemas.microsoft.com/office/drawing/2014/main" id="{77420F0E-3E14-6E49-8264-20BE30855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Arial Narrow" panose="020B0604020202020204" pitchFamily="34" charset="0"/>
            </a:endParaRPr>
          </a:p>
        </p:txBody>
      </p:sp>
      <p:sp>
        <p:nvSpPr>
          <p:cNvPr id="23558" name="TextBox 10">
            <a:extLst>
              <a:ext uri="{FF2B5EF4-FFF2-40B4-BE49-F238E27FC236}">
                <a16:creationId xmlns:a16="http://schemas.microsoft.com/office/drawing/2014/main" id="{AFA58C4F-93E1-EB4F-8479-49FF4F5C7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71600"/>
            <a:ext cx="7772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" panose="020B0604020202020204" pitchFamily="34" charset="0"/>
              </a:rPr>
              <a:t>I primi trattati introducono la probabilità a partire dal lancio di monete o di dadi. Perché?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" panose="020B0604020202020204" pitchFamily="34" charset="0"/>
              </a:rPr>
              <a:t>Perché in queste situazioni di incertezza è facile scoprire delle regolarità nelle alternative possibili.</a:t>
            </a:r>
          </a:p>
        </p:txBody>
      </p:sp>
      <p:pic>
        <p:nvPicPr>
          <p:cNvPr id="23559" name="Picture 14" descr="Testa_Croce.jpg">
            <a:extLst>
              <a:ext uri="{FF2B5EF4-FFF2-40B4-BE49-F238E27FC236}">
                <a16:creationId xmlns:a16="http://schemas.microsoft.com/office/drawing/2014/main" id="{4A567531-0B7E-7646-9966-D09D6A0AD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43400"/>
            <a:ext cx="13716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21" descr="dadi3.jpg">
            <a:extLst>
              <a:ext uri="{FF2B5EF4-FFF2-40B4-BE49-F238E27FC236}">
                <a16:creationId xmlns:a16="http://schemas.microsoft.com/office/drawing/2014/main" id="{99394F4C-80BD-A04C-A1D3-CA79D081E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38600"/>
            <a:ext cx="22098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5">
            <a:extLst>
              <a:ext uri="{FF2B5EF4-FFF2-40B4-BE49-F238E27FC236}">
                <a16:creationId xmlns:a16="http://schemas.microsoft.com/office/drawing/2014/main" id="{BD6A3909-C63C-E844-A871-9946A1DB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192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02DD0424-6091-274B-975D-39712DE98D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2AF2DF-F529-0D4A-8155-B21C1D4B998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4580" name="Title 4">
            <a:extLst>
              <a:ext uri="{FF2B5EF4-FFF2-40B4-BE49-F238E27FC236}">
                <a16:creationId xmlns:a16="http://schemas.microsoft.com/office/drawing/2014/main" id="{459A97F3-8DE6-BF48-8A3A-656B3F1D2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5334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Lanciare una moneta</a:t>
            </a:r>
          </a:p>
        </p:txBody>
      </p:sp>
      <p:sp>
        <p:nvSpPr>
          <p:cNvPr id="24581" name="TextBox 13">
            <a:extLst>
              <a:ext uri="{FF2B5EF4-FFF2-40B4-BE49-F238E27FC236}">
                <a16:creationId xmlns:a16="http://schemas.microsoft.com/office/drawing/2014/main" id="{EBB43288-9D92-F54E-8F44-484E990CC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Arial Narrow" panose="020B0604020202020204" pitchFamily="34" charset="0"/>
            </a:endParaRPr>
          </a:p>
        </p:txBody>
      </p:sp>
      <p:pic>
        <p:nvPicPr>
          <p:cNvPr id="24582" name="Picture 14" descr="Testa_Croce.jpg">
            <a:extLst>
              <a:ext uri="{FF2B5EF4-FFF2-40B4-BE49-F238E27FC236}">
                <a16:creationId xmlns:a16="http://schemas.microsoft.com/office/drawing/2014/main" id="{FFD548F7-F3DC-5D44-8CB3-23AE46F52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15621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8" descr="Testa_croce2.png">
            <a:extLst>
              <a:ext uri="{FF2B5EF4-FFF2-40B4-BE49-F238E27FC236}">
                <a16:creationId xmlns:a16="http://schemas.microsoft.com/office/drawing/2014/main" id="{D0AE1C69-09A0-2B44-B117-F351041D9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143000"/>
            <a:ext cx="381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TextBox 8">
            <a:extLst>
              <a:ext uri="{FF2B5EF4-FFF2-40B4-BE49-F238E27FC236}">
                <a16:creationId xmlns:a16="http://schemas.microsoft.com/office/drawing/2014/main" id="{912FEF25-6CB3-494D-96DB-8B2CBB416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5280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Lancio una moneta</a:t>
            </a:r>
          </a:p>
        </p:txBody>
      </p:sp>
      <p:sp>
        <p:nvSpPr>
          <p:cNvPr id="24585" name="TextBox 9">
            <a:extLst>
              <a:ext uri="{FF2B5EF4-FFF2-40B4-BE49-F238E27FC236}">
                <a16:creationId xmlns:a16="http://schemas.microsoft.com/office/drawing/2014/main" id="{B9DEC714-D38A-0642-986F-9FDF61903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276600"/>
            <a:ext cx="419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Ho 2 alternative (o casi) possibili: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 esce testa;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 esce croce</a:t>
            </a:r>
            <a:r>
              <a:rPr lang="it-IT" altLang="it-IT" sz="2400" b="1">
                <a:latin typeface="Arial Narrow" panose="020B0604020202020204" pitchFamily="34" charset="0"/>
              </a:rPr>
              <a:t>.</a:t>
            </a:r>
          </a:p>
        </p:txBody>
      </p:sp>
      <p:sp>
        <p:nvSpPr>
          <p:cNvPr id="24586" name="TextBox 11">
            <a:extLst>
              <a:ext uri="{FF2B5EF4-FFF2-40B4-BE49-F238E27FC236}">
                <a16:creationId xmlns:a16="http://schemas.microsoft.com/office/drawing/2014/main" id="{D3D3A756-4C0D-664B-8B9F-360C5222F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0"/>
            <a:ext cx="807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Non c’è motivo per preferire una delle due alternative: i 2 casi sono ugualmente possibili. Perciò dico: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 </a:t>
            </a:r>
            <a:r>
              <a:rPr lang="it-IT" altLang="it-IT" sz="2400" b="1" i="1">
                <a:latin typeface="Arial Narrow" panose="020B0604020202020204" pitchFamily="34" charset="0"/>
              </a:rPr>
              <a:t>‘la probabilità p che esca croce è 1 su 2’</a:t>
            </a:r>
            <a:endParaRPr lang="it-IT" altLang="it-IT" sz="2400">
              <a:latin typeface="Arial" panose="020B0604020202020204" pitchFamily="34" charset="0"/>
            </a:endParaRPr>
          </a:p>
        </p:txBody>
      </p:sp>
      <p:pic>
        <p:nvPicPr>
          <p:cNvPr id="24587" name="Picture 11" descr="Schermata 2018-12-08 alle 11.56.24.png">
            <a:extLst>
              <a:ext uri="{FF2B5EF4-FFF2-40B4-BE49-F238E27FC236}">
                <a16:creationId xmlns:a16="http://schemas.microsoft.com/office/drawing/2014/main" id="{9FBE66CC-509B-0447-9B59-26EC1473D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791200"/>
            <a:ext cx="10287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5">
            <a:extLst>
              <a:ext uri="{FF2B5EF4-FFF2-40B4-BE49-F238E27FC236}">
                <a16:creationId xmlns:a16="http://schemas.microsoft.com/office/drawing/2014/main" id="{D7F3822E-9351-B849-B690-359EF6337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81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A1F13364-297E-9D44-8BEA-9C8782314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F7BA80-D53A-5548-96C6-8CA1BFE91DB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5604" name="Title 4">
            <a:extLst>
              <a:ext uri="{FF2B5EF4-FFF2-40B4-BE49-F238E27FC236}">
                <a16:creationId xmlns:a16="http://schemas.microsoft.com/office/drawing/2014/main" id="{B81E3F28-E685-8043-BCB5-009BEC6DE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5334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Lanciare un dado</a:t>
            </a:r>
          </a:p>
        </p:txBody>
      </p:sp>
      <p:sp>
        <p:nvSpPr>
          <p:cNvPr id="25605" name="TextBox 13">
            <a:extLst>
              <a:ext uri="{FF2B5EF4-FFF2-40B4-BE49-F238E27FC236}">
                <a16:creationId xmlns:a16="http://schemas.microsoft.com/office/drawing/2014/main" id="{2D98B3D3-BE6E-2247-97EF-695C379FE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Arial Narrow" panose="020B0604020202020204" pitchFamily="34" charset="0"/>
            </a:endParaRPr>
          </a:p>
        </p:txBody>
      </p:sp>
      <p:sp>
        <p:nvSpPr>
          <p:cNvPr id="25606" name="TextBox 8">
            <a:extLst>
              <a:ext uri="{FF2B5EF4-FFF2-40B4-BE49-F238E27FC236}">
                <a16:creationId xmlns:a16="http://schemas.microsoft.com/office/drawing/2014/main" id="{D533D232-C855-F14D-9348-DD29AA13E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670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Lancio un dado</a:t>
            </a:r>
          </a:p>
        </p:txBody>
      </p:sp>
      <p:pic>
        <p:nvPicPr>
          <p:cNvPr id="25607" name="Picture 15" descr="dadi-di-lancio.jpg">
            <a:extLst>
              <a:ext uri="{FF2B5EF4-FFF2-40B4-BE49-F238E27FC236}">
                <a16:creationId xmlns:a16="http://schemas.microsoft.com/office/drawing/2014/main" id="{65AC2AB9-C1AC-D144-863C-B4E982037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7526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Box 17">
            <a:extLst>
              <a:ext uri="{FF2B5EF4-FFF2-40B4-BE49-F238E27FC236}">
                <a16:creationId xmlns:a16="http://schemas.microsoft.com/office/drawing/2014/main" id="{741E6A58-16AB-9342-A786-90FFE1590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057400"/>
            <a:ext cx="335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Ho 6 alternative possibili</a:t>
            </a:r>
          </a:p>
        </p:txBody>
      </p:sp>
      <p:sp>
        <p:nvSpPr>
          <p:cNvPr id="25609" name="TextBox 19">
            <a:extLst>
              <a:ext uri="{FF2B5EF4-FFF2-40B4-BE49-F238E27FC236}">
                <a16:creationId xmlns:a16="http://schemas.microsoft.com/office/drawing/2014/main" id="{9E4BA7C5-B90A-F84B-800C-4129D8FBF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657600"/>
            <a:ext cx="84582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Non c’è motivo per preferire una delle alternative: i 6 casi sono ugualmente possibili. Perciò dico, ad esempio: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 </a:t>
            </a:r>
            <a:r>
              <a:rPr lang="it-IT" altLang="it-IT" sz="2400" b="1" i="1">
                <a:latin typeface="Arial Narrow" panose="020B0604020202020204" pitchFamily="34" charset="0"/>
              </a:rPr>
              <a:t>‘la probabilità p che esca quattro è 1 su 6.</a:t>
            </a:r>
            <a:r>
              <a:rPr lang="it-IT" altLang="it-IT" sz="2400" b="1">
                <a:latin typeface="Arial Narrow" panose="020B0604020202020204" pitchFamily="34" charset="0"/>
              </a:rPr>
              <a:t>’ </a:t>
            </a:r>
            <a:endParaRPr lang="it-IT" altLang="it-IT" sz="2400">
              <a:latin typeface="Arial" panose="020B0604020202020204" pitchFamily="34" charset="0"/>
            </a:endParaRPr>
          </a:p>
        </p:txBody>
      </p:sp>
      <p:pic>
        <p:nvPicPr>
          <p:cNvPr id="25610" name="Picture 23" descr="six-colored-dice.jpg">
            <a:extLst>
              <a:ext uri="{FF2B5EF4-FFF2-40B4-BE49-F238E27FC236}">
                <a16:creationId xmlns:a16="http://schemas.microsoft.com/office/drawing/2014/main" id="{B2B71F38-64B6-154B-A2A9-6F6032313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Rectangle 24">
            <a:extLst>
              <a:ext uri="{FF2B5EF4-FFF2-40B4-BE49-F238E27FC236}">
                <a16:creationId xmlns:a16="http://schemas.microsoft.com/office/drawing/2014/main" id="{B328D2B8-6F54-8E42-A87D-09986A357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1816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Arial Narrow" panose="020B0604020202020204" pitchFamily="34" charset="0"/>
              </a:rPr>
              <a:t>‘la probabilità p’ che esca un numero pari è 3 su 6.</a:t>
            </a:r>
            <a:r>
              <a:rPr lang="it-IT" altLang="it-IT" sz="2400" b="1">
                <a:latin typeface="Arial Narrow" panose="020B0604020202020204" pitchFamily="34" charset="0"/>
              </a:rPr>
              <a:t>’ </a:t>
            </a:r>
            <a:endParaRPr lang="it-IT" altLang="it-IT" sz="2400">
              <a:latin typeface="Arial" panose="020B0604020202020204" pitchFamily="34" charset="0"/>
            </a:endParaRPr>
          </a:p>
        </p:txBody>
      </p:sp>
      <p:pic>
        <p:nvPicPr>
          <p:cNvPr id="25612" name="Picture 13" descr="Schermata 2018-12-08 alle 11.58.41.png">
            <a:extLst>
              <a:ext uri="{FF2B5EF4-FFF2-40B4-BE49-F238E27FC236}">
                <a16:creationId xmlns:a16="http://schemas.microsoft.com/office/drawing/2014/main" id="{FFBB8355-1314-EE40-9D92-885BEBCEA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19600"/>
            <a:ext cx="863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14" descr="Schermata 2018-12-08 alle 11.58.48.png">
            <a:extLst>
              <a:ext uri="{FF2B5EF4-FFF2-40B4-BE49-F238E27FC236}">
                <a16:creationId xmlns:a16="http://schemas.microsoft.com/office/drawing/2014/main" id="{FE97C6D4-F56D-EC42-B8C7-4C0BA4B75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029200"/>
            <a:ext cx="12573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5">
            <a:extLst>
              <a:ext uri="{FF2B5EF4-FFF2-40B4-BE49-F238E27FC236}">
                <a16:creationId xmlns:a16="http://schemas.microsoft.com/office/drawing/2014/main" id="{99473AE8-DDBE-2444-ABAE-50435F87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81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9CEBD186-5DB3-704F-A216-96E8679520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FB9BD9-1CDE-8D4C-A4F2-E1939FBE8244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8" name="Title 4">
            <a:extLst>
              <a:ext uri="{FF2B5EF4-FFF2-40B4-BE49-F238E27FC236}">
                <a16:creationId xmlns:a16="http://schemas.microsoft.com/office/drawing/2014/main" id="{B3389E7F-6C8B-094A-AC20-1870469ED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5334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Estrarre una carta da un mazzo</a:t>
            </a:r>
          </a:p>
        </p:txBody>
      </p:sp>
      <p:sp>
        <p:nvSpPr>
          <p:cNvPr id="26629" name="TextBox 13">
            <a:extLst>
              <a:ext uri="{FF2B5EF4-FFF2-40B4-BE49-F238E27FC236}">
                <a16:creationId xmlns:a16="http://schemas.microsoft.com/office/drawing/2014/main" id="{E00FBA0E-5423-2C44-B620-4BDE73936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Arial Narrow" panose="020B0604020202020204" pitchFamily="34" charset="0"/>
            </a:endParaRPr>
          </a:p>
        </p:txBody>
      </p:sp>
      <p:pic>
        <p:nvPicPr>
          <p:cNvPr id="26630" name="Picture 25" descr="Estrarre_carta.jpg">
            <a:extLst>
              <a:ext uri="{FF2B5EF4-FFF2-40B4-BE49-F238E27FC236}">
                <a16:creationId xmlns:a16="http://schemas.microsoft.com/office/drawing/2014/main" id="{0C2C9740-EF9D-B548-AFE0-987DD54B1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26">
            <a:extLst>
              <a:ext uri="{FF2B5EF4-FFF2-40B4-BE49-F238E27FC236}">
                <a16:creationId xmlns:a16="http://schemas.microsoft.com/office/drawing/2014/main" id="{7D54E421-87CF-FA4C-89BD-48AB83730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95600"/>
            <a:ext cx="1905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Estraggo una carta a caso </a:t>
            </a:r>
          </a:p>
        </p:txBody>
      </p:sp>
      <p:pic>
        <p:nvPicPr>
          <p:cNvPr id="26632" name="Picture 28" descr="set-carte.png">
            <a:extLst>
              <a:ext uri="{FF2B5EF4-FFF2-40B4-BE49-F238E27FC236}">
                <a16:creationId xmlns:a16="http://schemas.microsoft.com/office/drawing/2014/main" id="{ACA222BB-484E-1740-8BBA-55B3EC811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90600"/>
            <a:ext cx="62484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TextBox 29">
            <a:extLst>
              <a:ext uri="{FF2B5EF4-FFF2-40B4-BE49-F238E27FC236}">
                <a16:creationId xmlns:a16="http://schemas.microsoft.com/office/drawing/2014/main" id="{6C6236D4-8365-E443-A3C7-88D1B7EB2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5814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Ho 52 alternative possibili</a:t>
            </a:r>
          </a:p>
        </p:txBody>
      </p:sp>
      <p:sp>
        <p:nvSpPr>
          <p:cNvPr id="26634" name="TextBox 30">
            <a:extLst>
              <a:ext uri="{FF2B5EF4-FFF2-40B4-BE49-F238E27FC236}">
                <a16:creationId xmlns:a16="http://schemas.microsoft.com/office/drawing/2014/main" id="{83070729-C92E-6840-BE16-801B994A8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91000"/>
            <a:ext cx="84582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Non c’è motivo per preferire una delle alternative: i 52 casi sono tutti ugualmente possibili. Perciò dico, ad esempio: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 </a:t>
            </a:r>
            <a:r>
              <a:rPr lang="it-IT" altLang="it-IT" sz="2400" b="1" i="1">
                <a:latin typeface="Arial Narrow" panose="020B0604020202020204" pitchFamily="34" charset="0"/>
              </a:rPr>
              <a:t>‘la probabilità p  di estrarre una regina di quadri è 1 su 52 .</a:t>
            </a:r>
            <a:r>
              <a:rPr lang="it-IT" altLang="it-IT" sz="2400" b="1">
                <a:latin typeface="Arial Narrow" panose="020B0604020202020204" pitchFamily="34" charset="0"/>
              </a:rPr>
              <a:t>’ </a:t>
            </a:r>
            <a:endParaRPr lang="it-IT" altLang="it-IT" sz="2400">
              <a:latin typeface="Arial" panose="020B0604020202020204" pitchFamily="34" charset="0"/>
            </a:endParaRPr>
          </a:p>
        </p:txBody>
      </p:sp>
      <p:sp>
        <p:nvSpPr>
          <p:cNvPr id="26635" name="Rectangle 32">
            <a:extLst>
              <a:ext uri="{FF2B5EF4-FFF2-40B4-BE49-F238E27FC236}">
                <a16:creationId xmlns:a16="http://schemas.microsoft.com/office/drawing/2014/main" id="{E6E3431D-041D-7B47-B97E-8F1ED44C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7150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Arial Narrow" panose="020B0604020202020204" pitchFamily="34" charset="0"/>
              </a:rPr>
              <a:t>‘la probabilità p’ di estrarre una figura è 12 su 52.</a:t>
            </a:r>
            <a:r>
              <a:rPr lang="it-IT" altLang="it-IT" sz="2400" b="1">
                <a:latin typeface="Arial Narrow" panose="020B0604020202020204" pitchFamily="34" charset="0"/>
              </a:rPr>
              <a:t>’ </a:t>
            </a:r>
            <a:endParaRPr lang="it-IT" altLang="it-IT" sz="2400">
              <a:latin typeface="Arial" panose="020B0604020202020204" pitchFamily="34" charset="0"/>
            </a:endParaRPr>
          </a:p>
        </p:txBody>
      </p:sp>
      <p:pic>
        <p:nvPicPr>
          <p:cNvPr id="26636" name="Picture 13" descr="Schermata 2018-12-08 alle 12.00.12.png">
            <a:extLst>
              <a:ext uri="{FF2B5EF4-FFF2-40B4-BE49-F238E27FC236}">
                <a16:creationId xmlns:a16="http://schemas.microsoft.com/office/drawing/2014/main" id="{1EE0843E-3FE4-034C-A45C-DCD78EE86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76800"/>
            <a:ext cx="10287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14" descr="Schermata 2018-12-08 alle 12.00.18.png">
            <a:extLst>
              <a:ext uri="{FF2B5EF4-FFF2-40B4-BE49-F238E27FC236}">
                <a16:creationId xmlns:a16="http://schemas.microsoft.com/office/drawing/2014/main" id="{0AE0B586-BF7D-D142-89F6-DD9735B6BA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562600"/>
            <a:ext cx="10287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5">
            <a:extLst>
              <a:ext uri="{FF2B5EF4-FFF2-40B4-BE49-F238E27FC236}">
                <a16:creationId xmlns:a16="http://schemas.microsoft.com/office/drawing/2014/main" id="{71E83FF7-DA22-E14B-A7A0-90BF0563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00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3B1D4706-55A9-A441-A26E-B771F458AD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AC9234-AF19-4C43-841F-A04ADD76C51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2" name="Title 4">
            <a:extLst>
              <a:ext uri="{FF2B5EF4-FFF2-40B4-BE49-F238E27FC236}">
                <a16:creationId xmlns:a16="http://schemas.microsoft.com/office/drawing/2014/main" id="{E7266B32-8017-864C-87A7-DD9CFD301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0"/>
            <a:ext cx="83058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Valutazione classica della probabilità</a:t>
            </a:r>
          </a:p>
        </p:txBody>
      </p:sp>
      <p:sp>
        <p:nvSpPr>
          <p:cNvPr id="27653" name="TextBox 15">
            <a:extLst>
              <a:ext uri="{FF2B5EF4-FFF2-40B4-BE49-F238E27FC236}">
                <a16:creationId xmlns:a16="http://schemas.microsoft.com/office/drawing/2014/main" id="{720ACDBA-B7F5-944E-AC8A-07F06C3F0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57800"/>
            <a:ext cx="815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Arial" panose="020B0604020202020204" pitchFamily="34" charset="0"/>
              </a:rPr>
              <a:t>Questa è stata la prima valutazione di probabilità espressa in termini matematici, perciò prende il nome di ‘probabilità classica’.  </a:t>
            </a:r>
          </a:p>
        </p:txBody>
      </p:sp>
      <p:pic>
        <p:nvPicPr>
          <p:cNvPr id="27654" name="Picture 16" descr="Schermata 2015-01-12 alle 10.56.27.png">
            <a:extLst>
              <a:ext uri="{FF2B5EF4-FFF2-40B4-BE49-F238E27FC236}">
                <a16:creationId xmlns:a16="http://schemas.microsoft.com/office/drawing/2014/main" id="{68787957-898F-5D48-B8DF-01C28E4D9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797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5">
            <a:extLst>
              <a:ext uri="{FF2B5EF4-FFF2-40B4-BE49-F238E27FC236}">
                <a16:creationId xmlns:a16="http://schemas.microsoft.com/office/drawing/2014/main" id="{F1F4BF24-72C8-9847-BA81-1423368B1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9C092A0D-8E25-1A49-97A0-8D5B4BC0BB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7745D3-A107-7C4B-8F73-2F3CEB098E9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8676" name="Title 4">
            <a:extLst>
              <a:ext uri="{FF2B5EF4-FFF2-40B4-BE49-F238E27FC236}">
                <a16:creationId xmlns:a16="http://schemas.microsoft.com/office/drawing/2014/main" id="{6CCECCA1-26DA-E44C-B818-5B3718DE9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8600"/>
            <a:ext cx="65532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Eventi  e probabilità classica</a:t>
            </a:r>
          </a:p>
        </p:txBody>
      </p:sp>
      <p:pic>
        <p:nvPicPr>
          <p:cNvPr id="28677" name="Picture 7" descr="Carte_cuori2.jpg">
            <a:extLst>
              <a:ext uri="{FF2B5EF4-FFF2-40B4-BE49-F238E27FC236}">
                <a16:creationId xmlns:a16="http://schemas.microsoft.com/office/drawing/2014/main" id="{3593A663-315F-0D4F-842A-C4A926428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838200"/>
            <a:ext cx="2438400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Box 8">
            <a:extLst>
              <a:ext uri="{FF2B5EF4-FFF2-40B4-BE49-F238E27FC236}">
                <a16:creationId xmlns:a16="http://schemas.microsoft.com/office/drawing/2014/main" id="{5DB68EBF-4E8E-804D-A5ED-3E7FDB002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066800"/>
            <a:ext cx="5181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Ho un mazzo di carte solo di cuori.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Estraggo a caso una carta.</a:t>
            </a:r>
          </a:p>
        </p:txBody>
      </p:sp>
      <p:sp>
        <p:nvSpPr>
          <p:cNvPr id="28679" name="TextBox 16">
            <a:extLst>
              <a:ext uri="{FF2B5EF4-FFF2-40B4-BE49-F238E27FC236}">
                <a16:creationId xmlns:a16="http://schemas.microsoft.com/office/drawing/2014/main" id="{D2AA7A18-27AC-E847-B9FB-A4DC157AB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86400"/>
            <a:ext cx="1371600" cy="1077913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Evento impossibile</a:t>
            </a:r>
            <a:r>
              <a:rPr lang="it-IT" altLang="it-IT" sz="20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8680" name="TextBox 19">
            <a:extLst>
              <a:ext uri="{FF2B5EF4-FFF2-40B4-BE49-F238E27FC236}">
                <a16:creationId xmlns:a16="http://schemas.microsoft.com/office/drawing/2014/main" id="{6984D509-3E41-874B-86C1-43E470DDB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486400"/>
            <a:ext cx="1295400" cy="1077913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 =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Evento certo</a:t>
            </a:r>
            <a:r>
              <a:rPr lang="it-IT" altLang="it-IT" sz="20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F171CE59-20FB-E04B-9DB1-D1150BC78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486400"/>
            <a:ext cx="3200400" cy="1219200"/>
          </a:xfrm>
          <a:prstGeom prst="rightArrow">
            <a:avLst>
              <a:gd name="adj1" fmla="val 50000"/>
              <a:gd name="adj2" fmla="val 48149"/>
            </a:avLst>
          </a:prstGeom>
          <a:solidFill>
            <a:srgbClr val="FFFFE4"/>
          </a:solidFill>
          <a:ln w="9525">
            <a:solidFill>
              <a:srgbClr val="FFD205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8682" name="TextBox 21">
            <a:extLst>
              <a:ext uri="{FF2B5EF4-FFF2-40B4-BE49-F238E27FC236}">
                <a16:creationId xmlns:a16="http://schemas.microsoft.com/office/drawing/2014/main" id="{EAA794D3-0AE5-3444-AC8F-3D32F3658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8674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0 &lt; p &lt; 1</a:t>
            </a:r>
          </a:p>
        </p:txBody>
      </p:sp>
      <p:pic>
        <p:nvPicPr>
          <p:cNvPr id="28683" name="Picture 22" descr="Schermata 2015-01-15 alle 19.08.31.png">
            <a:extLst>
              <a:ext uri="{FF2B5EF4-FFF2-40B4-BE49-F238E27FC236}">
                <a16:creationId xmlns:a16="http://schemas.microsoft.com/office/drawing/2014/main" id="{E7091B83-A9DD-1542-95B5-8319945F3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09863"/>
            <a:ext cx="8077200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5">
            <a:extLst>
              <a:ext uri="{FF2B5EF4-FFF2-40B4-BE49-F238E27FC236}">
                <a16:creationId xmlns:a16="http://schemas.microsoft.com/office/drawing/2014/main" id="{24B9B7EA-417B-3D47-8B2D-477090D12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4763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56CB7E81-8C36-9C4F-9A20-C757BC210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49A41C-C305-3C49-B54A-68E5DC8ADC7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9700" name="Title 6">
            <a:extLst>
              <a:ext uri="{FF2B5EF4-FFF2-40B4-BE49-F238E27FC236}">
                <a16:creationId xmlns:a16="http://schemas.microsoft.com/office/drawing/2014/main" id="{85335E26-1772-E442-8C20-5F592E2AD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8600"/>
            <a:ext cx="8839200" cy="838200"/>
          </a:xfrm>
        </p:spPr>
        <p:txBody>
          <a:bodyPr/>
          <a:lstStyle/>
          <a:p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Lanci ripetuti di una moneta e storia</a:t>
            </a:r>
          </a:p>
        </p:txBody>
      </p:sp>
      <p:pic>
        <p:nvPicPr>
          <p:cNvPr id="29701" name="Picture 9" descr="Testa_Croce.jpg">
            <a:extLst>
              <a:ext uri="{FF2B5EF4-FFF2-40B4-BE49-F238E27FC236}">
                <a16:creationId xmlns:a16="http://schemas.microsoft.com/office/drawing/2014/main" id="{5B91B68F-AA19-344F-B020-A606D0271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15621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11">
            <a:extLst>
              <a:ext uri="{FF2B5EF4-FFF2-40B4-BE49-F238E27FC236}">
                <a16:creationId xmlns:a16="http://schemas.microsoft.com/office/drawing/2014/main" id="{01455ABD-3487-FD47-81AF-81041291F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219200"/>
            <a:ext cx="6019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" panose="020B0604020202020204" pitchFamily="34" charset="0"/>
              </a:rPr>
              <a:t>Che cosa succede se lancio molte volte una moneta?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24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9703" name="TextBox 12">
            <a:extLst>
              <a:ext uri="{FF2B5EF4-FFF2-40B4-BE49-F238E27FC236}">
                <a16:creationId xmlns:a16="http://schemas.microsoft.com/office/drawing/2014/main" id="{3290D31C-7A6E-2E49-85F7-7BDC8E907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209800"/>
            <a:ext cx="6248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Dal XVIII secolo esperimenti per trovare una risposta. Ecco alcuni degli scienziati implicati nella ricerca. </a:t>
            </a:r>
          </a:p>
        </p:txBody>
      </p:sp>
      <p:pic>
        <p:nvPicPr>
          <p:cNvPr id="29704" name="Picture 13" descr="Buffon_3.jpeg">
            <a:extLst>
              <a:ext uri="{FF2B5EF4-FFF2-40B4-BE49-F238E27FC236}">
                <a16:creationId xmlns:a16="http://schemas.microsoft.com/office/drawing/2014/main" id="{2528021E-09D6-3042-8722-E9D2E5CF8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57600"/>
            <a:ext cx="16033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5" descr="Karl_Pearson2.jpg">
            <a:extLst>
              <a:ext uri="{FF2B5EF4-FFF2-40B4-BE49-F238E27FC236}">
                <a16:creationId xmlns:a16="http://schemas.microsoft.com/office/drawing/2014/main" id="{5489425D-6D7A-C74E-8BE7-EB0877A20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657600"/>
            <a:ext cx="154463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6" name="TextBox 16">
            <a:extLst>
              <a:ext uri="{FF2B5EF4-FFF2-40B4-BE49-F238E27FC236}">
                <a16:creationId xmlns:a16="http://schemas.microsoft.com/office/drawing/2014/main" id="{E2AFBD42-ACC1-3742-A4EF-3A1F88B73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91200"/>
            <a:ext cx="198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Georges Buffon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1707 - 1788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29707" name="TextBox 17">
            <a:extLst>
              <a:ext uri="{FF2B5EF4-FFF2-40B4-BE49-F238E27FC236}">
                <a16:creationId xmlns:a16="http://schemas.microsoft.com/office/drawing/2014/main" id="{1873F913-C04C-0849-8D08-800982ACC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715000"/>
            <a:ext cx="198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Karl Pearson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1903 - 1985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5">
            <a:extLst>
              <a:ext uri="{FF2B5EF4-FFF2-40B4-BE49-F238E27FC236}">
                <a16:creationId xmlns:a16="http://schemas.microsoft.com/office/drawing/2014/main" id="{916AABE0-32DD-C142-8560-39D762545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4763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67302005-4121-4D41-AC9A-235DD01163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86326C-6D63-174B-B77B-144651ABF4B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0724" name="Title 6">
            <a:extLst>
              <a:ext uri="{FF2B5EF4-FFF2-40B4-BE49-F238E27FC236}">
                <a16:creationId xmlns:a16="http://schemas.microsoft.com/office/drawing/2014/main" id="{61FA9637-634C-484B-B098-15BBD3346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Lanci ripetuti di una moneta. Esperimenti</a:t>
            </a:r>
          </a:p>
        </p:txBody>
      </p:sp>
      <p:sp>
        <p:nvSpPr>
          <p:cNvPr id="30725" name="TextBox 14">
            <a:extLst>
              <a:ext uri="{FF2B5EF4-FFF2-40B4-BE49-F238E27FC236}">
                <a16:creationId xmlns:a16="http://schemas.microsoft.com/office/drawing/2014/main" id="{3194F09D-3606-F140-A441-892766E12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990600"/>
            <a:ext cx="525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Ecco i risultati di alcuni esperimenti.</a:t>
            </a:r>
            <a:r>
              <a:rPr lang="it-IT" altLang="it-IT" sz="2800">
                <a:latin typeface="Arial Narrow" panose="020B0604020202020204" pitchFamily="34" charset="0"/>
              </a:rPr>
              <a:t> </a:t>
            </a:r>
          </a:p>
        </p:txBody>
      </p:sp>
      <p:pic>
        <p:nvPicPr>
          <p:cNvPr id="30726" name="Picture 22" descr="Schermata 2015-01-12 alle 16.27.18.png">
            <a:extLst>
              <a:ext uri="{FF2B5EF4-FFF2-40B4-BE49-F238E27FC236}">
                <a16:creationId xmlns:a16="http://schemas.microsoft.com/office/drawing/2014/main" id="{C8BF6B99-F53E-2E44-B7F1-55B68CEFF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5486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Down Arrow 23">
            <a:extLst>
              <a:ext uri="{FF2B5EF4-FFF2-40B4-BE49-F238E27FC236}">
                <a16:creationId xmlns:a16="http://schemas.microsoft.com/office/drawing/2014/main" id="{858F88AC-8EB4-6648-90A1-E2AB6AEEE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191000"/>
            <a:ext cx="2590800" cy="1371600"/>
          </a:xfrm>
          <a:prstGeom prst="downArrow">
            <a:avLst>
              <a:gd name="adj1" fmla="val 50000"/>
              <a:gd name="adj2" fmla="val 59148"/>
            </a:avLst>
          </a:prstGeom>
          <a:solidFill>
            <a:srgbClr val="FFFFE4"/>
          </a:solidFill>
          <a:ln w="9525">
            <a:solidFill>
              <a:srgbClr val="FFD205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0728" name="TextBox 24">
            <a:extLst>
              <a:ext uri="{FF2B5EF4-FFF2-40B4-BE49-F238E27FC236}">
                <a16:creationId xmlns:a16="http://schemas.microsoft.com/office/drawing/2014/main" id="{1EBA66F1-2173-464A-AF3E-10781A5A1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67200"/>
            <a:ext cx="1905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più grande</a:t>
            </a: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49283D09-DDB9-EE40-AC46-0D2515D76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191000"/>
            <a:ext cx="2971800" cy="1600200"/>
          </a:xfrm>
          <a:prstGeom prst="downArrow">
            <a:avLst>
              <a:gd name="adj1" fmla="val 50000"/>
              <a:gd name="adj2" fmla="val 59148"/>
            </a:avLst>
          </a:prstGeom>
          <a:solidFill>
            <a:srgbClr val="FFFFE4"/>
          </a:solidFill>
          <a:ln w="9525">
            <a:solidFill>
              <a:srgbClr val="FFD205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30730" name="TextBox 26">
            <a:extLst>
              <a:ext uri="{FF2B5EF4-FFF2-40B4-BE49-F238E27FC236}">
                <a16:creationId xmlns:a16="http://schemas.microsoft.com/office/drawing/2014/main" id="{0C072DA1-7A95-454C-B995-4C2138B29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800600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 più vicino a </a:t>
            </a:r>
            <a:r>
              <a:rPr lang="it-IT" altLang="it-IT" sz="2400" b="1">
                <a:solidFill>
                  <a:srgbClr val="FF0000"/>
                </a:solidFill>
                <a:latin typeface="Arial Narrow" panose="020B0604020202020204" pitchFamily="34" charset="0"/>
              </a:rPr>
              <a:t>0,5</a:t>
            </a:r>
            <a:r>
              <a:rPr lang="it-IT" altLang="it-IT" sz="2400" b="1">
                <a:latin typeface="Arial Narrow" panose="020B0604020202020204" pitchFamily="34" charset="0"/>
              </a:rPr>
              <a:t> </a:t>
            </a:r>
          </a:p>
        </p:txBody>
      </p:sp>
      <p:pic>
        <p:nvPicPr>
          <p:cNvPr id="30731" name="Picture 33" descr="Schermata 2015-01-12 alle 18.39.44.png">
            <a:extLst>
              <a:ext uri="{FF2B5EF4-FFF2-40B4-BE49-F238E27FC236}">
                <a16:creationId xmlns:a16="http://schemas.microsoft.com/office/drawing/2014/main" id="{1EE8AD9E-C74F-2545-BAC6-46F0B4180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91000"/>
            <a:ext cx="3683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>
            <a:extLst>
              <a:ext uri="{FF2B5EF4-FFF2-40B4-BE49-F238E27FC236}">
                <a16:creationId xmlns:a16="http://schemas.microsoft.com/office/drawing/2014/main" id="{919D49C8-9127-D54F-B08C-264ABE25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938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8EE485AF-974A-6D47-B3AF-802B7B8B9D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0A6205-1310-BF4F-AC79-851A2B65C69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1748" name="Title 6">
            <a:extLst>
              <a:ext uri="{FF2B5EF4-FFF2-40B4-BE49-F238E27FC236}">
                <a16:creationId xmlns:a16="http://schemas.microsoft.com/office/drawing/2014/main" id="{49093096-8765-C849-A915-55E4825EE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Valutazione statistica della probabilità</a:t>
            </a:r>
          </a:p>
        </p:txBody>
      </p:sp>
      <p:pic>
        <p:nvPicPr>
          <p:cNvPr id="31749" name="Picture 8" descr="Mises.jpeg">
            <a:extLst>
              <a:ext uri="{FF2B5EF4-FFF2-40B4-BE49-F238E27FC236}">
                <a16:creationId xmlns:a16="http://schemas.microsoft.com/office/drawing/2014/main" id="{AB4FDC4F-8AAD-D343-B91E-0B722B44A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70250"/>
            <a:ext cx="2322513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Rectangle 10">
            <a:extLst>
              <a:ext uri="{FF2B5EF4-FFF2-40B4-BE49-F238E27FC236}">
                <a16:creationId xmlns:a16="http://schemas.microsoft.com/office/drawing/2014/main" id="{D5E57F38-B1A4-704A-AEBD-C10586C73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6088063"/>
            <a:ext cx="20510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Richard Von Mises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 (1883-1953</a:t>
            </a:r>
            <a:r>
              <a:rPr lang="it-IT" altLang="it-IT" sz="2400"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31751" name="Picture 12" descr="Fisher2.jpg">
            <a:extLst>
              <a:ext uri="{FF2B5EF4-FFF2-40B4-BE49-F238E27FC236}">
                <a16:creationId xmlns:a16="http://schemas.microsoft.com/office/drawing/2014/main" id="{0A6698BD-45B3-E74B-8B52-FA45D8AA7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76600"/>
            <a:ext cx="232251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Rectangle 13">
            <a:extLst>
              <a:ext uri="{FF2B5EF4-FFF2-40B4-BE49-F238E27FC236}">
                <a16:creationId xmlns:a16="http://schemas.microsoft.com/office/drawing/2014/main" id="{6C1409F4-DCAF-3F4B-B5C7-98C697815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6088063"/>
            <a:ext cx="15875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Ronald Fisher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 (1890-1962</a:t>
            </a:r>
            <a:r>
              <a:rPr lang="it-IT" altLang="it-IT" sz="240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1753" name="TextBox 15">
            <a:extLst>
              <a:ext uri="{FF2B5EF4-FFF2-40B4-BE49-F238E27FC236}">
                <a16:creationId xmlns:a16="http://schemas.microsoft.com/office/drawing/2014/main" id="{29B59517-BFC5-0B43-9AAB-D8DE211C3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14400"/>
            <a:ext cx="8534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Questi e altri esperimenti analoghi portano, durante la prima metà del ‘900, a introdurre e sviluppare una valutazione della probabilità basata su rilevazioni statistiche. Ecco i due iniziatori e più convinti sostenitori.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5">
            <a:extLst>
              <a:ext uri="{FF2B5EF4-FFF2-40B4-BE49-F238E27FC236}">
                <a16:creationId xmlns:a16="http://schemas.microsoft.com/office/drawing/2014/main" id="{4BA7CFF8-442D-0D44-A60C-7071EEBCB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922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BDCD6113-6822-6147-B056-2284702EC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209A87-DA71-9949-B0FA-0F25E4089533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2772" name="Title 6">
            <a:extLst>
              <a:ext uri="{FF2B5EF4-FFF2-40B4-BE49-F238E27FC236}">
                <a16:creationId xmlns:a16="http://schemas.microsoft.com/office/drawing/2014/main" id="{0E387F2F-D78A-224C-BC1A-F275388DB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Valutazione statistica della probabilità</a:t>
            </a:r>
          </a:p>
        </p:txBody>
      </p:sp>
      <p:pic>
        <p:nvPicPr>
          <p:cNvPr id="32773" name="Picture 9" descr="Schermata 2015-01-12 alle 18.56.05.png">
            <a:extLst>
              <a:ext uri="{FF2B5EF4-FFF2-40B4-BE49-F238E27FC236}">
                <a16:creationId xmlns:a16="http://schemas.microsoft.com/office/drawing/2014/main" id="{8D4122AB-8D85-F344-AFFB-28E51B59A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226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>
            <a:extLst>
              <a:ext uri="{FF2B5EF4-FFF2-40B4-BE49-F238E27FC236}">
                <a16:creationId xmlns:a16="http://schemas.microsoft.com/office/drawing/2014/main" id="{D11DAB39-6B56-8B41-8772-8816B6BD6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14668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CBE0843C-E759-D44B-842E-E222D90E0E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D17FD3-E5EA-A641-81B7-03E30BEA637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3796" name="Title 4">
            <a:extLst>
              <a:ext uri="{FF2B5EF4-FFF2-40B4-BE49-F238E27FC236}">
                <a16:creationId xmlns:a16="http://schemas.microsoft.com/office/drawing/2014/main" id="{C4E8B80C-B184-F44C-BE74-C0A9EE94C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457200"/>
            <a:ext cx="4343400" cy="1295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Eventi e probabilità statistica</a:t>
            </a:r>
          </a:p>
        </p:txBody>
      </p:sp>
      <p:sp>
        <p:nvSpPr>
          <p:cNvPr id="33797" name="TextBox 16">
            <a:extLst>
              <a:ext uri="{FF2B5EF4-FFF2-40B4-BE49-F238E27FC236}">
                <a16:creationId xmlns:a16="http://schemas.microsoft.com/office/drawing/2014/main" id="{A8BE6841-7C4C-A14A-8DC3-7C90B1A2D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562600"/>
            <a:ext cx="1371600" cy="461963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 = 0</a:t>
            </a:r>
          </a:p>
        </p:txBody>
      </p:sp>
      <p:sp>
        <p:nvSpPr>
          <p:cNvPr id="33798" name="TextBox 19">
            <a:extLst>
              <a:ext uri="{FF2B5EF4-FFF2-40B4-BE49-F238E27FC236}">
                <a16:creationId xmlns:a16="http://schemas.microsoft.com/office/drawing/2014/main" id="{A08C6747-2F6C-8C4E-A0FE-383A4930E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562600"/>
            <a:ext cx="1295400" cy="461963"/>
          </a:xfrm>
          <a:prstGeom prst="rect">
            <a:avLst/>
          </a:prstGeom>
          <a:solidFill>
            <a:schemeClr val="bg1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 = 1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647D226C-E0F3-754C-9559-5C04C0DBA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410200"/>
            <a:ext cx="2971800" cy="762000"/>
          </a:xfrm>
          <a:prstGeom prst="rightArrow">
            <a:avLst>
              <a:gd name="adj1" fmla="val 50000"/>
              <a:gd name="adj2" fmla="val 48154"/>
            </a:avLst>
          </a:prstGeom>
          <a:solidFill>
            <a:srgbClr val="FFFFE4"/>
          </a:solidFill>
          <a:ln w="9525">
            <a:solidFill>
              <a:srgbClr val="FFD205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3800" name="TextBox 21">
            <a:extLst>
              <a:ext uri="{FF2B5EF4-FFF2-40B4-BE49-F238E27FC236}">
                <a16:creationId xmlns:a16="http://schemas.microsoft.com/office/drawing/2014/main" id="{79E31706-9288-3F4A-9D8C-6782A5688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5626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0 &lt; p &lt; 1</a:t>
            </a:r>
          </a:p>
        </p:txBody>
      </p:sp>
      <p:pic>
        <p:nvPicPr>
          <p:cNvPr id="33801" name="Picture 11" descr="Schermata 2015-01-15 alle 19.08.46.png">
            <a:extLst>
              <a:ext uri="{FF2B5EF4-FFF2-40B4-BE49-F238E27FC236}">
                <a16:creationId xmlns:a16="http://schemas.microsoft.com/office/drawing/2014/main" id="{239409A9-2C2B-3744-BC08-F08A6D6FD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8477250" cy="3505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4" descr="Schermata 2015-01-15 alle 19.17.45.png">
            <a:extLst>
              <a:ext uri="{FF2B5EF4-FFF2-40B4-BE49-F238E27FC236}">
                <a16:creationId xmlns:a16="http://schemas.microsoft.com/office/drawing/2014/main" id="{FBA4F79D-04C1-3144-8256-408E46584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600"/>
            <a:ext cx="3276600" cy="1749425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5">
            <a:extLst>
              <a:ext uri="{FF2B5EF4-FFF2-40B4-BE49-F238E27FC236}">
                <a16:creationId xmlns:a16="http://schemas.microsoft.com/office/drawing/2014/main" id="{D3D985AF-80DD-184B-9A5C-BBD82DA77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Daniela Valenti 2020</a:t>
            </a: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4141AD72-CD9D-CB46-8081-AF0D5DF82E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D5078F-200B-5B4A-A4C5-B9C140383A88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4820" name="Title 4">
            <a:extLst>
              <a:ext uri="{FF2B5EF4-FFF2-40B4-BE49-F238E27FC236}">
                <a16:creationId xmlns:a16="http://schemas.microsoft.com/office/drawing/2014/main" id="{CC0EE2A4-D4FE-F84B-92EC-F767BCD2F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0772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Esprimere la probabilità di un evento</a:t>
            </a:r>
          </a:p>
        </p:txBody>
      </p:sp>
      <p:sp>
        <p:nvSpPr>
          <p:cNvPr id="34821" name="TextBox 16">
            <a:extLst>
              <a:ext uri="{FF2B5EF4-FFF2-40B4-BE49-F238E27FC236}">
                <a16:creationId xmlns:a16="http://schemas.microsoft.com/office/drawing/2014/main" id="{567A9352-CF27-9E46-8620-D01974E9A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2057400" cy="1262063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p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Valuto l’evento </a:t>
            </a:r>
            <a:r>
              <a:rPr lang="it-IT" altLang="it-IT" sz="2400" b="1">
                <a:solidFill>
                  <a:srgbClr val="FF0000"/>
                </a:solidFill>
                <a:latin typeface="Arial Narrow" panose="020B0604020202020204" pitchFamily="34" charset="0"/>
              </a:rPr>
              <a:t>impossibile</a:t>
            </a:r>
          </a:p>
        </p:txBody>
      </p:sp>
      <p:sp>
        <p:nvSpPr>
          <p:cNvPr id="34822" name="TextBox 19">
            <a:extLst>
              <a:ext uri="{FF2B5EF4-FFF2-40B4-BE49-F238E27FC236}">
                <a16:creationId xmlns:a16="http://schemas.microsoft.com/office/drawing/2014/main" id="{268BBFF8-EFF4-3F4C-92AC-AF60AED91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057400"/>
            <a:ext cx="2057400" cy="1262063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p =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Valuto l’evento </a:t>
            </a: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certo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3D79E39D-281E-CE4B-B13B-78E101A6E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3581400" cy="1295400"/>
          </a:xfrm>
          <a:prstGeom prst="rightArrow">
            <a:avLst>
              <a:gd name="adj1" fmla="val 50000"/>
              <a:gd name="adj2" fmla="val 48152"/>
            </a:avLst>
          </a:prstGeom>
          <a:solidFill>
            <a:srgbClr val="FFFFE4"/>
          </a:solidFill>
          <a:ln w="9525">
            <a:solidFill>
              <a:srgbClr val="FFD205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4824" name="TextBox 21">
            <a:extLst>
              <a:ext uri="{FF2B5EF4-FFF2-40B4-BE49-F238E27FC236}">
                <a16:creationId xmlns:a16="http://schemas.microsoft.com/office/drawing/2014/main" id="{EECE8AB4-C4DE-A445-BEA2-972DA1E52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286000"/>
            <a:ext cx="1828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latin typeface="Arial Narrow" panose="020B0604020202020204" pitchFamily="34" charset="0"/>
              </a:rPr>
              <a:t>0 &lt; p &lt; 1</a:t>
            </a:r>
          </a:p>
        </p:txBody>
      </p:sp>
      <p:sp>
        <p:nvSpPr>
          <p:cNvPr id="34825" name="TextBox 12">
            <a:extLst>
              <a:ext uri="{FF2B5EF4-FFF2-40B4-BE49-F238E27FC236}">
                <a16:creationId xmlns:a16="http://schemas.microsoft.com/office/drawing/2014/main" id="{06BCE489-F707-CA44-9218-D126D9F03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15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La probabilità </a:t>
            </a:r>
            <a:r>
              <a:rPr lang="it-IT" altLang="it-IT" sz="2800" b="1" i="1">
                <a:latin typeface="Arial Narrow" panose="020B0604020202020204" pitchFamily="34" charset="0"/>
              </a:rPr>
              <a:t>p</a:t>
            </a:r>
            <a:r>
              <a:rPr lang="it-IT" altLang="it-IT" sz="2800" b="1">
                <a:latin typeface="Arial Narrow" panose="020B0604020202020204" pitchFamily="34" charset="0"/>
              </a:rPr>
              <a:t>, statistica o classica, di un evento è data da un rapporto fra numeri naturali. Abbiamo trovato che </a:t>
            </a:r>
          </a:p>
        </p:txBody>
      </p:sp>
      <p:sp>
        <p:nvSpPr>
          <p:cNvPr id="34826" name="TextBox 15">
            <a:extLst>
              <a:ext uri="{FF2B5EF4-FFF2-40B4-BE49-F238E27FC236}">
                <a16:creationId xmlns:a16="http://schemas.microsoft.com/office/drawing/2014/main" id="{82E1C90F-D045-7D44-9A6B-37759642D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3528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Come tutti i rapporti, la probabilità si esprime con una frazione o con un numero decimale o anche in forma percentuale.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it-IT" altLang="it-IT" sz="2400" b="1">
              <a:latin typeface="Arial Narrow" panose="020B0604020202020204" pitchFamily="34" charset="0"/>
            </a:endParaRPr>
          </a:p>
        </p:txBody>
      </p:sp>
      <p:pic>
        <p:nvPicPr>
          <p:cNvPr id="34827" name="Picture 17" descr="Schermata 2015-01-16 alle 10.27.35.png">
            <a:extLst>
              <a:ext uri="{FF2B5EF4-FFF2-40B4-BE49-F238E27FC236}">
                <a16:creationId xmlns:a16="http://schemas.microsoft.com/office/drawing/2014/main" id="{EDE57AA3-9C51-A942-AA79-18229F3A9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67056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TextBox 18">
            <a:extLst>
              <a:ext uri="{FF2B5EF4-FFF2-40B4-BE49-F238E27FC236}">
                <a16:creationId xmlns:a16="http://schemas.microsoft.com/office/drawing/2014/main" id="{826A0198-B0D5-1844-A481-1801C4389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1910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8000"/>
                </a:solidFill>
                <a:latin typeface="Arial" panose="020B0604020202020204" pitchFamily="34" charset="0"/>
              </a:rPr>
              <a:t>ESEMPI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8">
            <a:extLst>
              <a:ext uri="{FF2B5EF4-FFF2-40B4-BE49-F238E27FC236}">
                <a16:creationId xmlns:a16="http://schemas.microsoft.com/office/drawing/2014/main" id="{044E2248-05AB-4045-B630-9FCD857175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F1941A-21B6-5148-96A5-8CCD7CDAC971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5843" name="Footer Placeholder 9">
            <a:extLst>
              <a:ext uri="{FF2B5EF4-FFF2-40B4-BE49-F238E27FC236}">
                <a16:creationId xmlns:a16="http://schemas.microsoft.com/office/drawing/2014/main" id="{5C5E924C-57B8-F144-B3EE-4E88A221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63713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35844" name="Rectangle 33">
            <a:extLst>
              <a:ext uri="{FF2B5EF4-FFF2-40B4-BE49-F238E27FC236}">
                <a16:creationId xmlns:a16="http://schemas.microsoft.com/office/drawing/2014/main" id="{941B8456-6955-9D45-9401-946F4480C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5845" name="Title 12">
            <a:extLst>
              <a:ext uri="{FF2B5EF4-FFF2-40B4-BE49-F238E27FC236}">
                <a16:creationId xmlns:a16="http://schemas.microsoft.com/office/drawing/2014/main" id="{01146937-88BA-F441-96CF-5DE4FE1B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752" y="990600"/>
            <a:ext cx="6096000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Attività</a:t>
            </a:r>
            <a:endParaRPr lang="it-IT" altLang="it-IT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794D8B8-1C16-D84F-A23E-67FF95784997}"/>
              </a:ext>
            </a:extLst>
          </p:cNvPr>
          <p:cNvSpPr txBox="1"/>
          <p:nvPr/>
        </p:nvSpPr>
        <p:spPr>
          <a:xfrm>
            <a:off x="1123556" y="2705100"/>
            <a:ext cx="6576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Completa la scheda di lavoro per completare quello che hai imparato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8">
            <a:extLst>
              <a:ext uri="{FF2B5EF4-FFF2-40B4-BE49-F238E27FC236}">
                <a16:creationId xmlns:a16="http://schemas.microsoft.com/office/drawing/2014/main" id="{044E2248-05AB-4045-B630-9FCD857175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F1941A-21B6-5148-96A5-8CCD7CDAC971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5843" name="Footer Placeholder 9">
            <a:extLst>
              <a:ext uri="{FF2B5EF4-FFF2-40B4-BE49-F238E27FC236}">
                <a16:creationId xmlns:a16="http://schemas.microsoft.com/office/drawing/2014/main" id="{5C5E924C-57B8-F144-B3EE-4E88A221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63713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35844" name="Rectangle 33">
            <a:extLst>
              <a:ext uri="{FF2B5EF4-FFF2-40B4-BE49-F238E27FC236}">
                <a16:creationId xmlns:a16="http://schemas.microsoft.com/office/drawing/2014/main" id="{941B8456-6955-9D45-9401-946F4480C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5845" name="Title 12">
            <a:extLst>
              <a:ext uri="{FF2B5EF4-FFF2-40B4-BE49-F238E27FC236}">
                <a16:creationId xmlns:a16="http://schemas.microsoft.com/office/drawing/2014/main" id="{01146937-88BA-F441-96CF-5DE4FE1B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133600"/>
            <a:ext cx="6096000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sulle risposte</a:t>
            </a:r>
            <a:endParaRPr lang="it-IT" altLang="it-IT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4053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8">
            <a:extLst>
              <a:ext uri="{FF2B5EF4-FFF2-40B4-BE49-F238E27FC236}">
                <a16:creationId xmlns:a16="http://schemas.microsoft.com/office/drawing/2014/main" id="{77C89B61-0AE6-AB43-A993-FEDD495CC4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DEB2F0-5936-1449-9014-6F70B2BEB159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7891" name="Footer Placeholder 9">
            <a:extLst>
              <a:ext uri="{FF2B5EF4-FFF2-40B4-BE49-F238E27FC236}">
                <a16:creationId xmlns:a16="http://schemas.microsoft.com/office/drawing/2014/main" id="{E5F27A1B-89B3-454B-8E22-13C97C91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63688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37892" name="Rectangle 33">
            <a:extLst>
              <a:ext uri="{FF2B5EF4-FFF2-40B4-BE49-F238E27FC236}">
                <a16:creationId xmlns:a16="http://schemas.microsoft.com/office/drawing/2014/main" id="{7D51F4C9-650D-C845-908A-AF819F449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7893" name="Title 12">
            <a:extLst>
              <a:ext uri="{FF2B5EF4-FFF2-40B4-BE49-F238E27FC236}">
                <a16:creationId xmlns:a16="http://schemas.microsoft.com/office/drawing/2014/main" id="{86A32A17-F0BF-E542-B668-FC81BAA1B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391400" cy="1143000"/>
          </a:xfrm>
        </p:spPr>
        <p:txBody>
          <a:bodyPr/>
          <a:lstStyle/>
          <a:p>
            <a:pPr marL="6350" indent="-6350" eaLnBrk="1" hangingPunct="1"/>
            <a:r>
              <a:rPr lang="it-IT" altLang="it-IT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</a:t>
            </a:r>
            <a:endParaRPr lang="it-IT" altLang="it-IT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7894" name="Picture 5" descr="Schermata 2015-01-16 alle 19.23.23.png">
            <a:extLst>
              <a:ext uri="{FF2B5EF4-FFF2-40B4-BE49-F238E27FC236}">
                <a16:creationId xmlns:a16="http://schemas.microsoft.com/office/drawing/2014/main" id="{1FF7689F-EF93-0E47-8228-8C6C1C2AA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94284"/>
            <a:ext cx="80772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8">
            <a:extLst>
              <a:ext uri="{FF2B5EF4-FFF2-40B4-BE49-F238E27FC236}">
                <a16:creationId xmlns:a16="http://schemas.microsoft.com/office/drawing/2014/main" id="{0E577622-3F26-0B41-A9F7-ECC1DC6A15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26A907-AE31-F440-8603-DDFF2BFD4A4B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8915" name="Footer Placeholder 9">
            <a:extLst>
              <a:ext uri="{FF2B5EF4-FFF2-40B4-BE49-F238E27FC236}">
                <a16:creationId xmlns:a16="http://schemas.microsoft.com/office/drawing/2014/main" id="{1F42FDE7-667F-B94E-8D75-FB90D050F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38916" name="Rectangle 33">
            <a:extLst>
              <a:ext uri="{FF2B5EF4-FFF2-40B4-BE49-F238E27FC236}">
                <a16:creationId xmlns:a16="http://schemas.microsoft.com/office/drawing/2014/main" id="{BD81700B-5B0F-4A4E-8330-CF5884448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8917" name="Title 12">
            <a:extLst>
              <a:ext uri="{FF2B5EF4-FFF2-40B4-BE49-F238E27FC236}">
                <a16:creationId xmlns:a16="http://schemas.microsoft.com/office/drawing/2014/main" id="{B071EBF4-23B3-0B4B-84F8-C16715B38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33400"/>
            <a:ext cx="8534400" cy="838200"/>
          </a:xfrm>
        </p:spPr>
        <p:txBody>
          <a:bodyPr/>
          <a:lstStyle/>
          <a:p>
            <a:pPr marL="6350" indent="-6350" eaLnBrk="1" hangingPunct="1"/>
            <a:r>
              <a:rPr lang="it-IT" altLang="it-IT" sz="40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Le prove ripetute</a:t>
            </a:r>
            <a:endParaRPr lang="it-IT" altLang="it-IT" sz="40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97AA1E27-BC1B-3F44-B22D-46C2DD005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71600"/>
            <a:ext cx="8534400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latin typeface="Arial Narrow" panose="020B0604020202020204" pitchFamily="34" charset="0"/>
              </a:rPr>
              <a:t>Ecco un ragionamento molto comune.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600" b="1"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>
                <a:latin typeface="Arial Narrow" panose="020B0604020202020204" pitchFamily="34" charset="0"/>
              </a:rPr>
              <a:t>Con un gran numero di lanci di una moneta tendo ad avere un ugual numero di Teste e di Croci; perciò, se è uscito 10 volte Croce, è più probabile che esca Testa ‘per compensare i 10 lanci precedenti’.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1">
              <a:latin typeface="Arial Narrow" panose="020B0604020202020204" pitchFamily="34" charset="0"/>
            </a:endParaRPr>
          </a:p>
        </p:txBody>
      </p:sp>
      <p:sp>
        <p:nvSpPr>
          <p:cNvPr id="38919" name="TextBox 12">
            <a:extLst>
              <a:ext uri="{FF2B5EF4-FFF2-40B4-BE49-F238E27FC236}">
                <a16:creationId xmlns:a16="http://schemas.microsoft.com/office/drawing/2014/main" id="{27B6D87E-DE2B-A64B-97D4-3D147DB67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90800"/>
            <a:ext cx="845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38920" name="TextBox 9">
            <a:extLst>
              <a:ext uri="{FF2B5EF4-FFF2-40B4-BE49-F238E27FC236}">
                <a16:creationId xmlns:a16="http://schemas.microsoft.com/office/drawing/2014/main" id="{C50D4BC9-87A7-2E45-9003-B7A74EDCD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648200"/>
            <a:ext cx="7086600" cy="5842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latin typeface="Arial" panose="020B0604020202020204" pitchFamily="34" charset="0"/>
              </a:rPr>
              <a:t>Questo ragionamento ti convince?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8">
            <a:extLst>
              <a:ext uri="{FF2B5EF4-FFF2-40B4-BE49-F238E27FC236}">
                <a16:creationId xmlns:a16="http://schemas.microsoft.com/office/drawing/2014/main" id="{02857269-BE69-2749-AF58-943317DBA5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 flipH="1">
            <a:off x="2514600" y="6324600"/>
            <a:ext cx="381000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CE7508-3003-7448-8AF1-023339EBA610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39939" name="Footer Placeholder 9">
            <a:extLst>
              <a:ext uri="{FF2B5EF4-FFF2-40B4-BE49-F238E27FC236}">
                <a16:creationId xmlns:a16="http://schemas.microsoft.com/office/drawing/2014/main" id="{0BB01D10-8E6C-8E47-99C0-D3532090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63688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39940" name="Rectangle 33">
            <a:extLst>
              <a:ext uri="{FF2B5EF4-FFF2-40B4-BE49-F238E27FC236}">
                <a16:creationId xmlns:a16="http://schemas.microsoft.com/office/drawing/2014/main" id="{334688BF-FD58-4D4F-BF8A-991A4F413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9941" name="Title 12">
            <a:extLst>
              <a:ext uri="{FF2B5EF4-FFF2-40B4-BE49-F238E27FC236}">
                <a16:creationId xmlns:a16="http://schemas.microsoft.com/office/drawing/2014/main" id="{D4557B39-6D07-DA42-A341-48EFECF6D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838200"/>
          </a:xfrm>
        </p:spPr>
        <p:txBody>
          <a:bodyPr/>
          <a:lstStyle/>
          <a:p>
            <a:pPr marL="6350" indent="-6350" eaLnBrk="1" hangingPunct="1"/>
            <a:r>
              <a:rPr lang="it-IT" altLang="it-IT" sz="40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Le prove ripetute e i numeri ‘ritardatari’</a:t>
            </a:r>
            <a:endParaRPr lang="it-IT" altLang="it-IT" sz="40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9942" name="Rectangle 10">
            <a:extLst>
              <a:ext uri="{FF2B5EF4-FFF2-40B4-BE49-F238E27FC236}">
                <a16:creationId xmlns:a16="http://schemas.microsoft.com/office/drawing/2014/main" id="{E1F1A492-20F2-004B-9667-52F739EC2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8534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Questo modo di pensare è diffuso da tempi antichi, e anche oggi,  specialmente fra i giocatori d’azzardo e porta a puntare sui ‘numeri ritardatari’ al Lotto o alla roulette.   </a:t>
            </a:r>
          </a:p>
        </p:txBody>
      </p:sp>
      <p:pic>
        <p:nvPicPr>
          <p:cNvPr id="39943" name="Picture 11" descr="Schermata 2018-07-28 alle 18.42.24.png">
            <a:extLst>
              <a:ext uri="{FF2B5EF4-FFF2-40B4-BE49-F238E27FC236}">
                <a16:creationId xmlns:a16="http://schemas.microsoft.com/office/drawing/2014/main" id="{B97599B9-A520-7D4F-9F9F-7C8A09350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2200"/>
            <a:ext cx="5273675" cy="17192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4" name="Picture 11" descr="gio21112017.png">
            <a:extLst>
              <a:ext uri="{FF2B5EF4-FFF2-40B4-BE49-F238E27FC236}">
                <a16:creationId xmlns:a16="http://schemas.microsoft.com/office/drawing/2014/main" id="{860A0D62-AFD2-184F-83D6-12492E899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7" b="5164"/>
          <a:stretch>
            <a:fillRect/>
          </a:stretch>
        </p:blipFill>
        <p:spPr bwMode="auto">
          <a:xfrm>
            <a:off x="3962400" y="4038600"/>
            <a:ext cx="49942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8">
            <a:extLst>
              <a:ext uri="{FF2B5EF4-FFF2-40B4-BE49-F238E27FC236}">
                <a16:creationId xmlns:a16="http://schemas.microsoft.com/office/drawing/2014/main" id="{B92BCF7F-DDD8-0446-B265-F229C7ABE1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2E9044-CD2D-4A48-BE73-ABA92C5B0327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0963" name="Footer Placeholder 9">
            <a:extLst>
              <a:ext uri="{FF2B5EF4-FFF2-40B4-BE49-F238E27FC236}">
                <a16:creationId xmlns:a16="http://schemas.microsoft.com/office/drawing/2014/main" id="{0005D0F4-3052-9248-BA3D-85825235C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835696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40964" name="Rectangle 33">
            <a:extLst>
              <a:ext uri="{FF2B5EF4-FFF2-40B4-BE49-F238E27FC236}">
                <a16:creationId xmlns:a16="http://schemas.microsoft.com/office/drawing/2014/main" id="{61331713-EB82-DC41-AA68-8057237EA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44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40965" name="Title 12">
            <a:extLst>
              <a:ext uri="{FF2B5EF4-FFF2-40B4-BE49-F238E27FC236}">
                <a16:creationId xmlns:a16="http://schemas.microsoft.com/office/drawing/2014/main" id="{02CFB8B3-943D-9449-8F6A-B1C7D5465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534400" cy="838200"/>
          </a:xfrm>
        </p:spPr>
        <p:txBody>
          <a:bodyPr/>
          <a:lstStyle/>
          <a:p>
            <a:pPr marL="6350" indent="-6350" eaLnBrk="1" hangingPunct="1"/>
            <a:r>
              <a:rPr lang="it-IT" altLang="it-IT" sz="40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Le prove ripetute e i numeri ‘ritardatari’</a:t>
            </a:r>
            <a:endParaRPr lang="it-IT" altLang="it-IT" sz="40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0966" name="Picture 7" descr="galton.jpg">
            <a:extLst>
              <a:ext uri="{FF2B5EF4-FFF2-40B4-BE49-F238E27FC236}">
                <a16:creationId xmlns:a16="http://schemas.microsoft.com/office/drawing/2014/main" id="{26200E41-5E6C-674B-AF51-2794DB3D8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46425"/>
            <a:ext cx="1933575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Rectangle 10">
            <a:extLst>
              <a:ext uri="{FF2B5EF4-FFF2-40B4-BE49-F238E27FC236}">
                <a16:creationId xmlns:a16="http://schemas.microsoft.com/office/drawing/2014/main" id="{7FFB1EF6-5C64-AF4E-8FD5-C4627F20A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8001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latin typeface="Arial Narrow" panose="020B0604020202020204" pitchFamily="34" charset="0"/>
              </a:rPr>
              <a:t>Forse proprio per diffondere la ragionevolezza nel valutare prove ripetute, Francis Galton ha ideato una macchina che ‘fa vedere l’andamento dei lanci ripetuti di monete’.</a:t>
            </a:r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0968" name="TextBox 12">
            <a:extLst>
              <a:ext uri="{FF2B5EF4-FFF2-40B4-BE49-F238E27FC236}">
                <a16:creationId xmlns:a16="http://schemas.microsoft.com/office/drawing/2014/main" id="{295A42EF-61B4-7241-8B77-60F699B6E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943600"/>
            <a:ext cx="1828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Francis Galton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1822 - 1911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8">
            <a:extLst>
              <a:ext uri="{FF2B5EF4-FFF2-40B4-BE49-F238E27FC236}">
                <a16:creationId xmlns:a16="http://schemas.microsoft.com/office/drawing/2014/main" id="{AC2C0A04-B389-BB47-876E-1CFA94AEA6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0D4480-6FBD-2C45-B8A8-00939BD8F10F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Footer Placeholder 9">
            <a:extLst>
              <a:ext uri="{FF2B5EF4-FFF2-40B4-BE49-F238E27FC236}">
                <a16:creationId xmlns:a16="http://schemas.microsoft.com/office/drawing/2014/main" id="{1CFFDF80-FF13-954F-8CAE-EB7FAC5C7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764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41988" name="Title 12">
            <a:extLst>
              <a:ext uri="{FF2B5EF4-FFF2-40B4-BE49-F238E27FC236}">
                <a16:creationId xmlns:a16="http://schemas.microsoft.com/office/drawing/2014/main" id="{2200A899-4DD0-BF49-BCEC-96B73D4E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72" y="116632"/>
            <a:ext cx="8534400" cy="838200"/>
          </a:xfrm>
        </p:spPr>
        <p:txBody>
          <a:bodyPr/>
          <a:lstStyle/>
          <a:p>
            <a:pPr marL="6350" indent="-6350" eaLnBrk="1" hangingPunct="1"/>
            <a:r>
              <a:rPr lang="it-IT" altLang="it-IT" sz="40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macchina di </a:t>
            </a:r>
            <a:r>
              <a:rPr lang="it-IT" altLang="it-IT" sz="4000" b="1" dirty="0" err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Galton</a:t>
            </a:r>
            <a:endParaRPr lang="it-IT" altLang="it-IT" sz="40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" name="ProbA1Video.mp4">
            <a:hlinkClick r:id="" action="ppaction://media"/>
            <a:extLst>
              <a:ext uri="{FF2B5EF4-FFF2-40B4-BE49-F238E27FC236}">
                <a16:creationId xmlns:a16="http://schemas.microsoft.com/office/drawing/2014/main" id="{14D9E62F-8890-3441-B14E-818EC0B978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8">
            <a:extLst>
              <a:ext uri="{FF2B5EF4-FFF2-40B4-BE49-F238E27FC236}">
                <a16:creationId xmlns:a16="http://schemas.microsoft.com/office/drawing/2014/main" id="{AC2C0A04-B389-BB47-876E-1CFA94AEA6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0D4480-6FBD-2C45-B8A8-00939BD8F10F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Footer Placeholder 9">
            <a:extLst>
              <a:ext uri="{FF2B5EF4-FFF2-40B4-BE49-F238E27FC236}">
                <a16:creationId xmlns:a16="http://schemas.microsoft.com/office/drawing/2014/main" id="{1CFFDF80-FF13-954F-8CAE-EB7FAC5C7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764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41988" name="Title 12">
            <a:extLst>
              <a:ext uri="{FF2B5EF4-FFF2-40B4-BE49-F238E27FC236}">
                <a16:creationId xmlns:a16="http://schemas.microsoft.com/office/drawing/2014/main" id="{2200A899-4DD0-BF49-BCEC-96B73D4E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838200"/>
          </a:xfrm>
        </p:spPr>
        <p:txBody>
          <a:bodyPr/>
          <a:lstStyle/>
          <a:p>
            <a:pPr marL="6350" indent="-6350" eaLnBrk="1" hangingPunct="1"/>
            <a:r>
              <a:rPr lang="it-IT" altLang="it-IT" sz="40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macchina di Galton</a:t>
            </a:r>
            <a:endParaRPr lang="it-IT" altLang="it-IT" sz="40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1989" name="Picture 11" descr="Macchina_Galton.jpg">
            <a:extLst>
              <a:ext uri="{FF2B5EF4-FFF2-40B4-BE49-F238E27FC236}">
                <a16:creationId xmlns:a16="http://schemas.microsoft.com/office/drawing/2014/main" id="{3FA827B7-7483-BA4E-A2E4-D3C17EE85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438400"/>
            <a:ext cx="4038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Box 14">
            <a:extLst>
              <a:ext uri="{FF2B5EF4-FFF2-40B4-BE49-F238E27FC236}">
                <a16:creationId xmlns:a16="http://schemas.microsoft.com/office/drawing/2014/main" id="{122A00B1-1576-2F4F-8357-1D4065F8C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108869"/>
            <a:ext cx="79928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Prima di ogni chiodo, è come se ogni pallina lanciasse una moneta per decidere se andare a destra o a sinistra</a:t>
            </a:r>
            <a:r>
              <a:rPr lang="it-IT" altLang="it-IT" sz="2400" b="1" dirty="0">
                <a:latin typeface="Arial Narrow" panose="020B0604020202020204" pitchFamily="34" charset="0"/>
              </a:rPr>
              <a:t>. </a:t>
            </a:r>
          </a:p>
        </p:txBody>
      </p:sp>
      <p:sp>
        <p:nvSpPr>
          <p:cNvPr id="18" name="Line Callout 1 17">
            <a:extLst>
              <a:ext uri="{FF2B5EF4-FFF2-40B4-BE49-F238E27FC236}">
                <a16:creationId xmlns:a16="http://schemas.microsoft.com/office/drawing/2014/main" id="{94C2C02F-2709-3F49-8DEC-0BE570CAFD33}"/>
              </a:ext>
            </a:extLst>
          </p:cNvPr>
          <p:cNvSpPr>
            <a:spLocks/>
          </p:cNvSpPr>
          <p:nvPr/>
        </p:nvSpPr>
        <p:spPr bwMode="auto">
          <a:xfrm>
            <a:off x="2743200" y="4343400"/>
            <a:ext cx="381000" cy="609600"/>
          </a:xfrm>
          <a:prstGeom prst="borderCallout1">
            <a:avLst>
              <a:gd name="adj1" fmla="val 18750"/>
              <a:gd name="adj2" fmla="val -8333"/>
              <a:gd name="adj3" fmla="val -9032"/>
              <a:gd name="adj4" fmla="val -94463"/>
            </a:avLst>
          </a:prstGeom>
          <a:noFill/>
          <a:ln w="19050">
            <a:solidFill>
              <a:srgbClr val="00E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1" name="Line Callout 1 20">
            <a:extLst>
              <a:ext uri="{FF2B5EF4-FFF2-40B4-BE49-F238E27FC236}">
                <a16:creationId xmlns:a16="http://schemas.microsoft.com/office/drawing/2014/main" id="{F1EE7AA0-F9EC-C144-A633-E1B91A8010B5}"/>
              </a:ext>
            </a:extLst>
          </p:cNvPr>
          <p:cNvSpPr>
            <a:spLocks/>
          </p:cNvSpPr>
          <p:nvPr/>
        </p:nvSpPr>
        <p:spPr bwMode="auto">
          <a:xfrm>
            <a:off x="3962400" y="4572000"/>
            <a:ext cx="990600" cy="914400"/>
          </a:xfrm>
          <a:prstGeom prst="borderCallout1">
            <a:avLst>
              <a:gd name="adj1" fmla="val 22472"/>
              <a:gd name="adj2" fmla="val 103718"/>
              <a:gd name="adj3" fmla="val -71718"/>
              <a:gd name="adj4" fmla="val 304616"/>
            </a:avLst>
          </a:prstGeom>
          <a:noFill/>
          <a:ln w="25400">
            <a:solidFill>
              <a:srgbClr val="FFD205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1994" name="TextBox 21">
            <a:extLst>
              <a:ext uri="{FF2B5EF4-FFF2-40B4-BE49-F238E27FC236}">
                <a16:creationId xmlns:a16="http://schemas.microsoft.com/office/drawing/2014/main" id="{788EB23F-892B-CE4E-9C47-265FE1B75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590800"/>
            <a:ext cx="2209800" cy="2246313"/>
          </a:xfrm>
          <a:prstGeom prst="rect">
            <a:avLst/>
          </a:prstGeom>
          <a:solidFill>
            <a:srgbClr val="F0F6F5"/>
          </a:solidFill>
          <a:ln w="19050">
            <a:solidFill>
              <a:srgbClr val="FFD205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Queste numerose  palline hanno seguito percorsi molto frequenti: a sinistra e a destra un numero circa uguale di volte. </a:t>
            </a:r>
          </a:p>
        </p:txBody>
      </p:sp>
      <p:sp>
        <p:nvSpPr>
          <p:cNvPr id="41995" name="TextBox 22">
            <a:extLst>
              <a:ext uri="{FF2B5EF4-FFF2-40B4-BE49-F238E27FC236}">
                <a16:creationId xmlns:a16="http://schemas.microsoft.com/office/drawing/2014/main" id="{982FEBC4-4470-234C-B65C-A8E5CA2DB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667000"/>
            <a:ext cx="2209800" cy="1631950"/>
          </a:xfrm>
          <a:prstGeom prst="rect">
            <a:avLst/>
          </a:prstGeom>
          <a:solidFill>
            <a:srgbClr val="FEFFD5"/>
          </a:solidFill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Queste 2 palline hanno seguito un percorso raro: a sinistra molte volte prima di cadere. </a:t>
            </a:r>
          </a:p>
        </p:txBody>
      </p:sp>
    </p:spTree>
    <p:extLst>
      <p:ext uri="{BB962C8B-B14F-4D97-AF65-F5344CB8AC3E}">
        <p14:creationId xmlns:p14="http://schemas.microsoft.com/office/powerpoint/2010/main" val="3941157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8">
            <a:extLst>
              <a:ext uri="{FF2B5EF4-FFF2-40B4-BE49-F238E27FC236}">
                <a16:creationId xmlns:a16="http://schemas.microsoft.com/office/drawing/2014/main" id="{7285A59E-B347-884A-B6CC-9E4D560AFC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B2BD85-D8EC-0C4B-A6E6-14484D19308B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3011" name="Footer Placeholder 9">
            <a:extLst>
              <a:ext uri="{FF2B5EF4-FFF2-40B4-BE49-F238E27FC236}">
                <a16:creationId xmlns:a16="http://schemas.microsoft.com/office/drawing/2014/main" id="{09A85D1A-0DD5-A045-8E3E-5CC802DD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764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43012" name="Rectangle 33">
            <a:extLst>
              <a:ext uri="{FF2B5EF4-FFF2-40B4-BE49-F238E27FC236}">
                <a16:creationId xmlns:a16="http://schemas.microsoft.com/office/drawing/2014/main" id="{1E6BAB3F-3B1D-9F46-B877-51504EE27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43013" name="Title 12">
            <a:extLst>
              <a:ext uri="{FF2B5EF4-FFF2-40B4-BE49-F238E27FC236}">
                <a16:creationId xmlns:a16="http://schemas.microsoft.com/office/drawing/2014/main" id="{187829AC-F990-3A4A-B9AD-8A8C030D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838200"/>
          </a:xfrm>
        </p:spPr>
        <p:txBody>
          <a:bodyPr/>
          <a:lstStyle/>
          <a:p>
            <a:pPr marL="6350" indent="-6350" eaLnBrk="1" hangingPunct="1"/>
            <a:r>
              <a:rPr lang="it-IT" altLang="it-IT" sz="40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macchina di Galton</a:t>
            </a:r>
            <a:endParaRPr lang="it-IT" altLang="it-IT" sz="40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3014" name="Picture 11" descr="Macchina_Galton.jpg">
            <a:extLst>
              <a:ext uri="{FF2B5EF4-FFF2-40B4-BE49-F238E27FC236}">
                <a16:creationId xmlns:a16="http://schemas.microsoft.com/office/drawing/2014/main" id="{2A4674B3-DB67-6744-87FD-479B92AA9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793561"/>
            <a:ext cx="4038600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TextBox 14">
            <a:extLst>
              <a:ext uri="{FF2B5EF4-FFF2-40B4-BE49-F238E27FC236}">
                <a16:creationId xmlns:a16="http://schemas.microsoft.com/office/drawing/2014/main" id="{77F374B6-A468-F047-8487-8D02BE199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801632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Narrow" panose="020B0604020202020204" pitchFamily="34" charset="0"/>
              </a:rPr>
              <a:t>Prima di ogni chiodo, è come se ogni pallina lanciasse una moneta per decidere se andare a destra o a sinistra. </a:t>
            </a:r>
          </a:p>
        </p:txBody>
      </p:sp>
      <p:sp>
        <p:nvSpPr>
          <p:cNvPr id="18" name="Line Callout 1 17">
            <a:extLst>
              <a:ext uri="{FF2B5EF4-FFF2-40B4-BE49-F238E27FC236}">
                <a16:creationId xmlns:a16="http://schemas.microsoft.com/office/drawing/2014/main" id="{1A39A17B-0F21-3C4F-ABD6-FEE4CC1AF9AF}"/>
              </a:ext>
            </a:extLst>
          </p:cNvPr>
          <p:cNvSpPr>
            <a:spLocks/>
          </p:cNvSpPr>
          <p:nvPr/>
        </p:nvSpPr>
        <p:spPr bwMode="auto">
          <a:xfrm>
            <a:off x="2743200" y="3276600"/>
            <a:ext cx="381000" cy="554038"/>
          </a:xfrm>
          <a:prstGeom prst="borderCallout1">
            <a:avLst>
              <a:gd name="adj1" fmla="val 18750"/>
              <a:gd name="adj2" fmla="val -8333"/>
              <a:gd name="adj3" fmla="val 13889"/>
              <a:gd name="adj4" fmla="val -21130"/>
            </a:avLst>
          </a:prstGeom>
          <a:noFill/>
          <a:ln w="19050">
            <a:solidFill>
              <a:srgbClr val="00E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it-IT"/>
          </a:p>
        </p:txBody>
      </p:sp>
      <p:sp>
        <p:nvSpPr>
          <p:cNvPr id="21" name="Line Callout 1 20">
            <a:extLst>
              <a:ext uri="{FF2B5EF4-FFF2-40B4-BE49-F238E27FC236}">
                <a16:creationId xmlns:a16="http://schemas.microsoft.com/office/drawing/2014/main" id="{C7BE520F-9702-EA4B-B4F7-289162DD6F76}"/>
              </a:ext>
            </a:extLst>
          </p:cNvPr>
          <p:cNvSpPr>
            <a:spLocks/>
          </p:cNvSpPr>
          <p:nvPr/>
        </p:nvSpPr>
        <p:spPr bwMode="auto">
          <a:xfrm>
            <a:off x="3962400" y="3505200"/>
            <a:ext cx="990600" cy="838200"/>
          </a:xfrm>
          <a:prstGeom prst="borderCallout1">
            <a:avLst>
              <a:gd name="adj1" fmla="val 22472"/>
              <a:gd name="adj2" fmla="val 103718"/>
              <a:gd name="adj3" fmla="val 17866"/>
              <a:gd name="adj4" fmla="val 112306"/>
            </a:avLst>
          </a:prstGeom>
          <a:noFill/>
          <a:ln w="25400">
            <a:solidFill>
              <a:srgbClr val="FFD205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3018" name="TextBox 23">
            <a:extLst>
              <a:ext uri="{FF2B5EF4-FFF2-40B4-BE49-F238E27FC236}">
                <a16:creationId xmlns:a16="http://schemas.microsoft.com/office/drawing/2014/main" id="{504A08DE-8EA3-9945-AEF0-ADAD04475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572000"/>
            <a:ext cx="8305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solidFill>
                  <a:srgbClr val="FF0000"/>
                </a:solidFill>
                <a:latin typeface="Arial Narrow" panose="020B0604020202020204" pitchFamily="34" charset="0"/>
              </a:rPr>
              <a:t>Se lancio una moneta ben equilibrata </a:t>
            </a:r>
            <a:r>
              <a:rPr lang="it-IT" altLang="it-IT" sz="2400" b="1">
                <a:latin typeface="Arial Narrow" panose="020B0604020202020204" pitchFamily="34" charset="0"/>
              </a:rPr>
              <a:t>e ottengo dieci volte Croce, vuol dire che si è realizzata una sequenza rara di molte Croci; ma, al prossimo lancio, ho sempre probabilità ½ di ottenere ancora Croce. </a:t>
            </a:r>
          </a:p>
        </p:txBody>
      </p:sp>
      <p:sp>
        <p:nvSpPr>
          <p:cNvPr id="43019" name="TextBox 24">
            <a:extLst>
              <a:ext uri="{FF2B5EF4-FFF2-40B4-BE49-F238E27FC236}">
                <a16:creationId xmlns:a16="http://schemas.microsoft.com/office/drawing/2014/main" id="{A8BFFCBA-7269-D140-A491-E79828F4C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867400"/>
            <a:ext cx="853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I ragionamenti cambiano solo se ho dubbi che la moneta sia truccata.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8">
            <a:extLst>
              <a:ext uri="{FF2B5EF4-FFF2-40B4-BE49-F238E27FC236}">
                <a16:creationId xmlns:a16="http://schemas.microsoft.com/office/drawing/2014/main" id="{7BD28881-1EB4-CC46-81B4-501E639FD2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9AD724-A70A-DA4B-91FC-388FE4811F3C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5059" name="Footer Placeholder 9">
            <a:extLst>
              <a:ext uri="{FF2B5EF4-FFF2-40B4-BE49-F238E27FC236}">
                <a16:creationId xmlns:a16="http://schemas.microsoft.com/office/drawing/2014/main" id="{89367DC1-FB09-644B-9BE8-215F62984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63688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45060" name="Rectangle 33">
            <a:extLst>
              <a:ext uri="{FF2B5EF4-FFF2-40B4-BE49-F238E27FC236}">
                <a16:creationId xmlns:a16="http://schemas.microsoft.com/office/drawing/2014/main" id="{AE6C6B3E-D373-E244-B7C9-7A8FE7A81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45061" name="Title 12">
            <a:extLst>
              <a:ext uri="{FF2B5EF4-FFF2-40B4-BE49-F238E27FC236}">
                <a16:creationId xmlns:a16="http://schemas.microsoft.com/office/drawing/2014/main" id="{BC95DF7A-EF43-CA4A-AB2A-72B9DF422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29" y="442796"/>
            <a:ext cx="7391400" cy="1143000"/>
          </a:xfrm>
        </p:spPr>
        <p:txBody>
          <a:bodyPr/>
          <a:lstStyle/>
          <a:p>
            <a:pPr marL="6350" indent="-6350" eaLnBrk="1" hangingPunct="1"/>
            <a:r>
              <a:rPr lang="it-IT" altLang="it-IT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2</a:t>
            </a:r>
            <a:endParaRPr lang="it-IT" altLang="it-IT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5062" name="Rectangle 12">
            <a:extLst>
              <a:ext uri="{FF2B5EF4-FFF2-40B4-BE49-F238E27FC236}">
                <a16:creationId xmlns:a16="http://schemas.microsoft.com/office/drawing/2014/main" id="{7160B17D-962F-A14E-87A3-023D2FF65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152" y="5003683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Narrow" panose="020B0604020202020204" pitchFamily="34" charset="0"/>
              </a:rPr>
              <a:t>Dunque la valutazione statistica è inadeguata alla situazione e porterebbe a dire che, al prossimo lancio, esce sicuramente Croce.</a:t>
            </a:r>
          </a:p>
        </p:txBody>
      </p:sp>
      <p:pic>
        <p:nvPicPr>
          <p:cNvPr id="45063" name="Picture 7" descr="Prob1_risposta.jpg">
            <a:extLst>
              <a:ext uri="{FF2B5EF4-FFF2-40B4-BE49-F238E27FC236}">
                <a16:creationId xmlns:a16="http://schemas.microsoft.com/office/drawing/2014/main" id="{C0C7A197-EA35-C144-9495-62DB7F646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848383"/>
            <a:ext cx="8483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8">
            <a:extLst>
              <a:ext uri="{FF2B5EF4-FFF2-40B4-BE49-F238E27FC236}">
                <a16:creationId xmlns:a16="http://schemas.microsoft.com/office/drawing/2014/main" id="{418F0828-66E3-174D-B7D8-7C5BC71F18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E2059E-85F6-FC40-A8CA-B17EE3C41D34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7107" name="Footer Placeholder 9">
            <a:extLst>
              <a:ext uri="{FF2B5EF4-FFF2-40B4-BE49-F238E27FC236}">
                <a16:creationId xmlns:a16="http://schemas.microsoft.com/office/drawing/2014/main" id="{9AE8049C-7362-7640-B325-6A4CFFF79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47108" name="Rectangle 33">
            <a:extLst>
              <a:ext uri="{FF2B5EF4-FFF2-40B4-BE49-F238E27FC236}">
                <a16:creationId xmlns:a16="http://schemas.microsoft.com/office/drawing/2014/main" id="{D7B87BA7-5E2F-294D-9733-168862A57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47109" name="Title 12">
            <a:extLst>
              <a:ext uri="{FF2B5EF4-FFF2-40B4-BE49-F238E27FC236}">
                <a16:creationId xmlns:a16="http://schemas.microsoft.com/office/drawing/2014/main" id="{3701151D-2640-4745-98E1-3F3257D1D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610600" cy="990600"/>
          </a:xfrm>
        </p:spPr>
        <p:txBody>
          <a:bodyPr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3a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7111" name="Picture 9" descr="Schermata 2018-07-30 alle 14.18.45.png">
            <a:extLst>
              <a:ext uri="{FF2B5EF4-FFF2-40B4-BE49-F238E27FC236}">
                <a16:creationId xmlns:a16="http://schemas.microsoft.com/office/drawing/2014/main" id="{5DD837AC-E76B-8145-8F1F-18AFA1F6B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838200"/>
            <a:ext cx="54721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11" descr="Schermata 2018-07-31 alle 09.23.59.png">
            <a:extLst>
              <a:ext uri="{FF2B5EF4-FFF2-40B4-BE49-F238E27FC236}">
                <a16:creationId xmlns:a16="http://schemas.microsoft.com/office/drawing/2014/main" id="{58CF0FEB-D52B-FC40-A7DF-A256DF553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50" y="4272756"/>
            <a:ext cx="7010400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8">
            <a:extLst>
              <a:ext uri="{FF2B5EF4-FFF2-40B4-BE49-F238E27FC236}">
                <a16:creationId xmlns:a16="http://schemas.microsoft.com/office/drawing/2014/main" id="{31D97E41-240F-0745-9984-50ACF747A2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018454-BC07-044C-8720-A7112F0175DC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9155" name="Footer Placeholder 9">
            <a:extLst>
              <a:ext uri="{FF2B5EF4-FFF2-40B4-BE49-F238E27FC236}">
                <a16:creationId xmlns:a16="http://schemas.microsoft.com/office/drawing/2014/main" id="{A869688D-B64B-6E4E-AD1F-3DD67AFEE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49156" name="Title 12">
            <a:extLst>
              <a:ext uri="{FF2B5EF4-FFF2-40B4-BE49-F238E27FC236}">
                <a16:creationId xmlns:a16="http://schemas.microsoft.com/office/drawing/2014/main" id="{EF6C83DC-F7B0-3748-AA72-8B5288D29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6552" y="76200"/>
            <a:ext cx="8610600" cy="685800"/>
          </a:xfrm>
        </p:spPr>
        <p:txBody>
          <a:bodyPr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3b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9158" name="Picture 10" descr="Schermata 2018-07-30 alle 14.18.45.png">
            <a:extLst>
              <a:ext uri="{FF2B5EF4-FFF2-40B4-BE49-F238E27FC236}">
                <a16:creationId xmlns:a16="http://schemas.microsoft.com/office/drawing/2014/main" id="{C5793595-EEAC-2644-B6E7-26CFAAE99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5943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6" descr="Schermata 2018-07-31 alle 09.27.23.png">
            <a:extLst>
              <a:ext uri="{FF2B5EF4-FFF2-40B4-BE49-F238E27FC236}">
                <a16:creationId xmlns:a16="http://schemas.microsoft.com/office/drawing/2014/main" id="{0DF63A31-E305-7646-9C93-D93F4CEED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58481"/>
            <a:ext cx="6019800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8">
            <a:extLst>
              <a:ext uri="{FF2B5EF4-FFF2-40B4-BE49-F238E27FC236}">
                <a16:creationId xmlns:a16="http://schemas.microsoft.com/office/drawing/2014/main" id="{43F531AF-3BB6-3741-8CC9-D8D7881A58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D6B435-B279-1A4B-99AE-6E533C1CC348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51204" name="Title 12">
            <a:extLst>
              <a:ext uri="{FF2B5EF4-FFF2-40B4-BE49-F238E27FC236}">
                <a16:creationId xmlns:a16="http://schemas.microsoft.com/office/drawing/2014/main" id="{5C86E203-22DF-CE46-857A-E175127BE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371" y="100435"/>
            <a:ext cx="8610600" cy="685800"/>
          </a:xfrm>
        </p:spPr>
        <p:txBody>
          <a:bodyPr/>
          <a:lstStyle/>
          <a:p>
            <a:pPr marL="6350" indent="-6350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3c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1206" name="Picture 10" descr="Schermata 2018-07-30 alle 14.18.45.png">
            <a:extLst>
              <a:ext uri="{FF2B5EF4-FFF2-40B4-BE49-F238E27FC236}">
                <a16:creationId xmlns:a16="http://schemas.microsoft.com/office/drawing/2014/main" id="{E3847CF8-9C01-DA4A-BEDC-ACF4B984D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29" y="886671"/>
            <a:ext cx="5943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7" descr="Schermata 2018-07-31 alle 09.36.15.png">
            <a:extLst>
              <a:ext uri="{FF2B5EF4-FFF2-40B4-BE49-F238E27FC236}">
                <a16:creationId xmlns:a16="http://schemas.microsoft.com/office/drawing/2014/main" id="{73D61E77-E35E-C34B-8F07-DFABFC73D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77" y="4481618"/>
            <a:ext cx="69215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0F312837-004D-1B42-998F-F32359A98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36628"/>
            <a:ext cx="1763688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8">
            <a:extLst>
              <a:ext uri="{FF2B5EF4-FFF2-40B4-BE49-F238E27FC236}">
                <a16:creationId xmlns:a16="http://schemas.microsoft.com/office/drawing/2014/main" id="{9D88FC3D-01A2-7742-A9C2-A6724301C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46EA61-EC33-5149-B724-D1D5ABF00939}" type="slidenum">
              <a:rPr lang="it-IT" altLang="it-IT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it-IT" altLang="it-IT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52227" name="Footer Placeholder 9">
            <a:extLst>
              <a:ext uri="{FF2B5EF4-FFF2-40B4-BE49-F238E27FC236}">
                <a16:creationId xmlns:a16="http://schemas.microsoft.com/office/drawing/2014/main" id="{13EB8D95-0B81-EA4C-8473-98310EC13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  <a:latin typeface="Arial" panose="020B0604020202020204" pitchFamily="34" charset="0"/>
              </a:rPr>
              <a:t>Daniela Valenti 2020</a:t>
            </a:r>
          </a:p>
        </p:txBody>
      </p:sp>
      <p:sp>
        <p:nvSpPr>
          <p:cNvPr id="52228" name="Rectangle 33">
            <a:extLst>
              <a:ext uri="{FF2B5EF4-FFF2-40B4-BE49-F238E27FC236}">
                <a16:creationId xmlns:a16="http://schemas.microsoft.com/office/drawing/2014/main" id="{6AD225B0-21DB-7C45-A9F1-A6F50858F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8686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625600" indent="-1625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52229" name="Title 12">
            <a:extLst>
              <a:ext uri="{FF2B5EF4-FFF2-40B4-BE49-F238E27FC236}">
                <a16:creationId xmlns:a16="http://schemas.microsoft.com/office/drawing/2014/main" id="{40D41A75-699E-A347-97A6-A2C36D44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8534400" cy="609600"/>
          </a:xfrm>
        </p:spPr>
        <p:txBody>
          <a:bodyPr/>
          <a:lstStyle/>
          <a:p>
            <a:pPr marL="6350" indent="-6350" eaLnBrk="1" hangingPunct="1"/>
            <a:r>
              <a:rPr lang="it-IT" altLang="it-IT" sz="40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parola ‘caso’</a:t>
            </a:r>
            <a:endParaRPr lang="it-IT" altLang="it-IT" sz="40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2230" name="Rectangle 9">
            <a:extLst>
              <a:ext uri="{FF2B5EF4-FFF2-40B4-BE49-F238E27FC236}">
                <a16:creationId xmlns:a16="http://schemas.microsoft.com/office/drawing/2014/main" id="{BC4EC12F-4C9D-5E4A-B9C9-D3D91CA38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066800"/>
            <a:ext cx="800100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‘</a:t>
            </a:r>
            <a:r>
              <a:rPr lang="it-IT" altLang="it-IT" sz="2800" b="1" i="1" dirty="0">
                <a:solidFill>
                  <a:srgbClr val="0000FF"/>
                </a:solidFill>
                <a:latin typeface="Arial Narrow" panose="020B0604020202020204" pitchFamily="34" charset="0"/>
              </a:rPr>
              <a:t>Caso’ </a:t>
            </a:r>
            <a:r>
              <a:rPr lang="it-IT" altLang="it-IT" sz="2800" b="1" dirty="0">
                <a:latin typeface="Arial Narrow" panose="020B0604020202020204" pitchFamily="34" charset="0"/>
              </a:rPr>
              <a:t>è una parola molto ricca di significati nel linguaggio comune e si trova in calcolo delle probabilità con due significati diversi.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>
              <a:latin typeface="Arial Narrow" panose="020B0604020202020204" pitchFamily="34" charset="0"/>
            </a:endParaRP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800" b="1" i="1" dirty="0">
                <a:latin typeface="Arial Narrow" panose="020B0604020202020204" pitchFamily="34" charset="0"/>
              </a:rPr>
              <a:t>Come sinonimo di alternativa, </a:t>
            </a:r>
            <a:r>
              <a:rPr lang="it-IT" altLang="it-IT" sz="2800" b="1" dirty="0">
                <a:latin typeface="Arial Narrow" panose="020B0604020202020204" pitchFamily="34" charset="0"/>
              </a:rPr>
              <a:t>quando nella probabilità classica parliamo di </a:t>
            </a:r>
            <a:r>
              <a:rPr lang="it-IT" altLang="it-IT" sz="2800" b="1" i="1" dirty="0">
                <a:latin typeface="Arial Narrow" panose="020B0604020202020204" pitchFamily="34" charset="0"/>
              </a:rPr>
              <a:t>‘casi possibili’ </a:t>
            </a:r>
            <a:r>
              <a:rPr lang="it-IT" altLang="it-IT" sz="2800" b="1" dirty="0">
                <a:latin typeface="Arial Narrow" panose="020B0604020202020204" pitchFamily="34" charset="0"/>
              </a:rPr>
              <a:t>o </a:t>
            </a:r>
            <a:r>
              <a:rPr lang="it-IT" altLang="it-IT" sz="2800" b="1" i="1" dirty="0">
                <a:latin typeface="Arial Narrow" panose="020B0604020202020204" pitchFamily="34" charset="0"/>
              </a:rPr>
              <a:t>‘casi favorevoli’</a:t>
            </a:r>
            <a:r>
              <a:rPr lang="it-IT" altLang="it-IT" sz="2800" b="1" dirty="0">
                <a:latin typeface="Arial Narrow" panose="020B0604020202020204" pitchFamily="34" charset="0"/>
              </a:rPr>
              <a:t>.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800" b="1" dirty="0">
              <a:latin typeface="Arial Narrow" panose="020B0604020202020204" pitchFamily="34" charset="0"/>
            </a:endParaRPr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800" b="1" dirty="0">
                <a:latin typeface="Arial Narrow" panose="020B0604020202020204" pitchFamily="34" charset="0"/>
              </a:rPr>
              <a:t>Per indicare </a:t>
            </a:r>
            <a:r>
              <a:rPr lang="it-IT" altLang="it-IT" sz="2800" b="1" i="1" dirty="0">
                <a:latin typeface="Arial Narrow" panose="020B0604020202020204" pitchFamily="34" charset="0"/>
              </a:rPr>
              <a:t>un complesso di cause sconosciute </a:t>
            </a:r>
            <a:r>
              <a:rPr lang="it-IT" altLang="it-IT" sz="2800" b="1" dirty="0">
                <a:latin typeface="Arial Narrow" panose="020B0604020202020204" pitchFamily="34" charset="0"/>
              </a:rPr>
              <a:t>legate a ciò che avviene indipendentemente dalla nostra volontà, quando ad esempio diciamo</a:t>
            </a:r>
            <a:r>
              <a:rPr lang="it-IT" altLang="it-IT" sz="2800" b="1" i="1" dirty="0">
                <a:latin typeface="Arial Narrow" panose="020B0604020202020204" pitchFamily="34" charset="0"/>
              </a:rPr>
              <a:t>: ‘il caso non ha memoria’ </a:t>
            </a:r>
            <a:r>
              <a:rPr lang="it-IT" altLang="it-IT" sz="2800" b="1" dirty="0">
                <a:latin typeface="Arial Narrow" panose="020B0604020202020204" pitchFamily="34" charset="0"/>
              </a:rPr>
              <a:t>oppure </a:t>
            </a:r>
            <a:r>
              <a:rPr lang="it-IT" altLang="it-IT" sz="2800" b="1" i="1" dirty="0">
                <a:latin typeface="Arial Narrow" panose="020B0604020202020204" pitchFamily="34" charset="0"/>
              </a:rPr>
              <a:t>‘scelgo una carta a caso’</a:t>
            </a:r>
            <a:r>
              <a:rPr lang="it-IT" altLang="it-IT" sz="2800" b="1" dirty="0">
                <a:latin typeface="Arial Narrow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56998</TotalTime>
  <Words>1293</Words>
  <Application>Microsoft Macintosh PowerPoint</Application>
  <PresentationFormat>Presentazione su schermo (4:3)</PresentationFormat>
  <Paragraphs>199</Paragraphs>
  <Slides>33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9" baseType="lpstr">
      <vt:lpstr>ＭＳ Ｐゴシック</vt:lpstr>
      <vt:lpstr>Arial</vt:lpstr>
      <vt:lpstr>Arial Narrow</vt:lpstr>
      <vt:lpstr>Arial Narrow Bold</vt:lpstr>
      <vt:lpstr>Calibri</vt:lpstr>
      <vt:lpstr>Tema di Office</vt:lpstr>
      <vt:lpstr>Probabilità classica e statistica</vt:lpstr>
      <vt:lpstr>Incontriamo la probabilità in situazioni di incertezza</vt:lpstr>
      <vt:lpstr>La divinazione degli ‘oracoli’</vt:lpstr>
      <vt:lpstr>La divinazione numerologica</vt:lpstr>
      <vt:lpstr>Uno sguardo alla storia</vt:lpstr>
      <vt:lpstr>Nasce il calcolo delle probabilità</vt:lpstr>
      <vt:lpstr>Calcolo delle probabilità e matematica</vt:lpstr>
      <vt:lpstr>Probabilità, monete e dadi</vt:lpstr>
      <vt:lpstr>Lanciare una moneta</vt:lpstr>
      <vt:lpstr>Lanciare un dado</vt:lpstr>
      <vt:lpstr>Estrarre una carta da un mazzo</vt:lpstr>
      <vt:lpstr>Valutazione classica della probabilità</vt:lpstr>
      <vt:lpstr>Eventi  e probabilità classica</vt:lpstr>
      <vt:lpstr>Lanci ripetuti di una moneta e storia</vt:lpstr>
      <vt:lpstr>Lanci ripetuti di una moneta. Esperimenti</vt:lpstr>
      <vt:lpstr>Valutazione statistica della probabilità</vt:lpstr>
      <vt:lpstr>Valutazione statistica della probabilità</vt:lpstr>
      <vt:lpstr>Eventi e probabilità statistica</vt:lpstr>
      <vt:lpstr>Esprimere la probabilità di un evento</vt:lpstr>
      <vt:lpstr>Attività</vt:lpstr>
      <vt:lpstr>Riflessioni sulle risposte</vt:lpstr>
      <vt:lpstr>Quesito 1</vt:lpstr>
      <vt:lpstr>Le prove ripetute</vt:lpstr>
      <vt:lpstr>Le prove ripetute e i numeri ‘ritardatari’</vt:lpstr>
      <vt:lpstr>Le prove ripetute e i numeri ‘ritardatari’</vt:lpstr>
      <vt:lpstr>La macchina di Galton</vt:lpstr>
      <vt:lpstr>La macchina di Galton</vt:lpstr>
      <vt:lpstr>La macchina di Galton</vt:lpstr>
      <vt:lpstr>Quesito 2</vt:lpstr>
      <vt:lpstr>Quesito 3a</vt:lpstr>
      <vt:lpstr>Quesito 3b</vt:lpstr>
      <vt:lpstr>Quesito 3c</vt:lpstr>
      <vt:lpstr>La parola ‘caso’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Probability1_Presenta1</dc:title>
  <dc:subject/>
  <dc:creator>Daniela Valenti</dc:creator>
  <cp:keywords/>
  <dc:description/>
  <cp:lastModifiedBy>Microsoft Office User</cp:lastModifiedBy>
  <cp:revision>1522</cp:revision>
  <cp:lastPrinted>2020-04-18T13:23:09Z</cp:lastPrinted>
  <dcterms:created xsi:type="dcterms:W3CDTF">2018-08-04T07:41:01Z</dcterms:created>
  <dcterms:modified xsi:type="dcterms:W3CDTF">2023-09-25T14:34:27Z</dcterms:modified>
  <cp:category/>
</cp:coreProperties>
</file>