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3" r:id="rId3"/>
    <p:sldId id="284" r:id="rId4"/>
    <p:sldId id="287" r:id="rId5"/>
    <p:sldId id="258" r:id="rId6"/>
    <p:sldId id="288" r:id="rId7"/>
    <p:sldId id="285" r:id="rId8"/>
    <p:sldId id="286" r:id="rId9"/>
    <p:sldId id="269" r:id="rId10"/>
    <p:sldId id="275" r:id="rId11"/>
    <p:sldId id="292" r:id="rId12"/>
    <p:sldId id="289" r:id="rId13"/>
    <p:sldId id="306" r:id="rId14"/>
    <p:sldId id="294" r:id="rId15"/>
    <p:sldId id="296" r:id="rId16"/>
    <p:sldId id="298" r:id="rId17"/>
    <p:sldId id="299" r:id="rId18"/>
    <p:sldId id="291" r:id="rId19"/>
    <p:sldId id="305" r:id="rId20"/>
    <p:sldId id="300" r:id="rId21"/>
    <p:sldId id="301" r:id="rId22"/>
    <p:sldId id="302" r:id="rId23"/>
    <p:sldId id="303" r:id="rId24"/>
    <p:sldId id="304" r:id="rId25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E3"/>
    <a:srgbClr val="FEFAF6"/>
    <a:srgbClr val="C8F1EC"/>
    <a:srgbClr val="C5F1EA"/>
    <a:srgbClr val="DFF7E1"/>
    <a:srgbClr val="D2F7E0"/>
    <a:srgbClr val="D6F5F5"/>
    <a:srgbClr val="D9CCCD"/>
    <a:srgbClr val="D2DCE8"/>
    <a:srgbClr val="C2F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/>
    <p:restoredTop sz="94674"/>
  </p:normalViewPr>
  <p:slideViewPr>
    <p:cSldViewPr>
      <p:cViewPr varScale="1">
        <p:scale>
          <a:sx n="124" d="100"/>
          <a:sy n="124" d="100"/>
        </p:scale>
        <p:origin x="1832" y="168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CF876C4-9548-1248-8B65-ACAD65E70625}" type="datetime1">
              <a:rPr lang="it-IT"/>
              <a:pPr>
                <a:defRPr/>
              </a:pPr>
              <a:t>26/09/23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91C28A6-B795-154C-9B01-2226F0909C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597CDE3-49C8-1D46-A2BE-F0A85AD1CC68}" type="datetime1">
              <a:rPr lang="it-IT"/>
              <a:pPr>
                <a:defRPr/>
              </a:pPr>
              <a:t>26/09/23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Click to edit Master text styles</a:t>
            </a:r>
          </a:p>
          <a:p>
            <a:pPr lvl="1"/>
            <a:r>
              <a:rPr lang="it-IT" noProof="0"/>
              <a:t>Second level</a:t>
            </a:r>
          </a:p>
          <a:p>
            <a:pPr lvl="2"/>
            <a:r>
              <a:rPr lang="it-IT" noProof="0"/>
              <a:t>Third level</a:t>
            </a:r>
          </a:p>
          <a:p>
            <a:pPr lvl="3"/>
            <a:r>
              <a:rPr lang="it-IT" noProof="0"/>
              <a:t>Fourth level</a:t>
            </a:r>
          </a:p>
          <a:p>
            <a:pPr lvl="4"/>
            <a:r>
              <a:rPr lang="it-IT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294B00E-2EDC-F940-A46D-90E41467C3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4755CC-0992-F64A-8769-1B6DAD70E40B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6E5DD7-CB0A-F945-AD84-CC640EC60885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AE7028-55DE-1D49-BCD7-3A5BEEC8C328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121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58F9B-F0A4-2C44-8089-28F4773F4D0B}" type="datetime1">
              <a:rPr lang="it-IT" smtClean="0"/>
              <a:t>26/09/23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127BD-1102-B749-94C3-5DEA990FCAC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DA1F3-78B6-AC4B-A095-584E609F48F4}" type="datetime1">
              <a:rPr lang="it-IT" smtClean="0"/>
              <a:t>26/09/23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6FEEB-5AD5-9142-8A05-8F92404CDD4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EF9B1-EF9B-9242-977E-FB52F19B5F87}" type="datetime1">
              <a:rPr lang="it-IT" smtClean="0"/>
              <a:t>26/09/23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BB25-CBDA-3345-952C-5F0B9D38EB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7A5C6-F92B-3841-909F-EDBA48096624}" type="datetime1">
              <a:rPr lang="it-IT" smtClean="0"/>
              <a:t>26/09/23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70DE7-CA88-D24C-BF47-6129032CCD1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4D274-4B80-D74F-995C-7A930E6D8D82}" type="datetime1">
              <a:rPr lang="it-IT" smtClean="0"/>
              <a:t>26/09/23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BFB19-69F8-AE4E-B792-E75D77D4C0F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A581D-1860-5F45-81DA-9CAFB38159EF}" type="datetime1">
              <a:rPr lang="it-IT" smtClean="0"/>
              <a:t>26/09/23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B9319-E7A5-9847-A566-AC8D27DA4A8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1677F-C6F3-0D44-A48F-B6F2ECC2A742}" type="datetime1">
              <a:rPr lang="it-IT" smtClean="0"/>
              <a:t>26/09/23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00F3B-2799-2646-BDDD-669BED4E9C2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BCDB-FD6F-8847-A18B-615F4D15C03E}" type="datetime1">
              <a:rPr lang="it-IT" smtClean="0"/>
              <a:t>26/09/23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F034E-FACF-6340-9481-71005C138C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CC752-C03F-7141-8F36-39575465F9BD}" type="datetime1">
              <a:rPr lang="it-IT" smtClean="0"/>
              <a:t>26/09/23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A9A83-559D-534B-A93D-FCAF79FAE1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5AE38-41CB-4944-91C6-FFA24399C9C3}" type="datetime1">
              <a:rPr lang="it-IT" smtClean="0"/>
              <a:t>26/09/23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6323E-4AEA-9840-BDB5-290B8ED7BC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C94F5-02A0-1846-B247-45CFF858AF74}" type="datetime1">
              <a:rPr lang="it-IT" smtClean="0"/>
              <a:t>26/09/23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4F43C-8994-D046-B735-4D5D5C6953E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5BAF2F7-6AA0-B24D-BD8B-5680966E5294}" type="datetime1">
              <a:rPr lang="it-IT" smtClean="0"/>
              <a:t>26/09/23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17DE99C-7208-A844-863E-0EA347BF0C2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ctrTitle"/>
          </p:nvPr>
        </p:nvSpPr>
        <p:spPr>
          <a:xfrm>
            <a:off x="1371600" y="2286000"/>
            <a:ext cx="6019800" cy="1470025"/>
          </a:xfrm>
        </p:spPr>
        <p:txBody>
          <a:bodyPr/>
          <a:lstStyle/>
          <a:p>
            <a:pPr eaLnBrk="1" hangingPunct="1"/>
            <a:r>
              <a:rPr lang="it-IT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Probabilità, scommesse e assicurazioni</a:t>
            </a:r>
            <a:endParaRPr lang="it-IT" b="1" baseline="3000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763688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3DECF-17D7-D245-9CF1-E4AFBAA6562A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664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15400" y="6492875"/>
            <a:ext cx="228600" cy="365125"/>
          </a:xfrm>
        </p:spPr>
        <p:txBody>
          <a:bodyPr/>
          <a:lstStyle/>
          <a:p>
            <a:pPr>
              <a:defRPr/>
            </a:pPr>
            <a:fld id="{95F2F3D9-67AD-1041-8589-2559160626ED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  <p:sp>
        <p:nvSpPr>
          <p:cNvPr id="16388" name="Title 4"/>
          <p:cNvSpPr>
            <a:spLocks noGrp="1"/>
          </p:cNvSpPr>
          <p:nvPr>
            <p:ph type="ctrTitle"/>
          </p:nvPr>
        </p:nvSpPr>
        <p:spPr>
          <a:xfrm>
            <a:off x="0" y="0"/>
            <a:ext cx="8839200" cy="6096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Giochi e scommesse</a:t>
            </a:r>
          </a:p>
        </p:txBody>
      </p:sp>
      <p:sp>
        <p:nvSpPr>
          <p:cNvPr id="16389" name="TextBox 10"/>
          <p:cNvSpPr txBox="1">
            <a:spLocks noChangeArrowheads="1"/>
          </p:cNvSpPr>
          <p:nvPr/>
        </p:nvSpPr>
        <p:spPr bwMode="auto">
          <a:xfrm>
            <a:off x="457200" y="53340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Uno sguardo alla storia</a:t>
            </a:r>
            <a:r>
              <a:rPr lang="it-IT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304800" y="914400"/>
            <a:ext cx="8686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/>
              <a:t>Il 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notevole interesse per i giochi d’azzardo, dai tempi antichi ad oggi, è legato alle scommesse: si scommetteva – e si scommette – su tutto: giochi di dadi, lotte o corse di animali, partite di calcio, di pugilato, …</a:t>
            </a:r>
            <a:endParaRPr lang="it-IT" b="1"/>
          </a:p>
        </p:txBody>
      </p:sp>
      <p:pic>
        <p:nvPicPr>
          <p:cNvPr id="16391" name="Picture 13" descr="Scommesse_ gaia_recchia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4953000"/>
            <a:ext cx="670560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4" descr="lotta_galli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743200"/>
            <a:ext cx="30861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5" descr="blake-soldier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362200"/>
            <a:ext cx="24574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7" descr="Zara_Dante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2209800"/>
            <a:ext cx="2286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15400" y="6492875"/>
            <a:ext cx="228600" cy="365125"/>
          </a:xfrm>
        </p:spPr>
        <p:txBody>
          <a:bodyPr/>
          <a:lstStyle/>
          <a:p>
            <a:pPr>
              <a:defRPr/>
            </a:pPr>
            <a:fld id="{08F216AB-2944-2949-9229-77F8DDEF702D}" type="slidenum">
              <a:rPr lang="it-IT" smtClean="0"/>
              <a:pPr>
                <a:defRPr/>
              </a:pPr>
              <a:t>3</a:t>
            </a:fld>
            <a:endParaRPr lang="it-IT" dirty="0"/>
          </a:p>
        </p:txBody>
      </p:sp>
      <p:sp>
        <p:nvSpPr>
          <p:cNvPr id="17412" name="Title 4"/>
          <p:cNvSpPr>
            <a:spLocks noGrp="1"/>
          </p:cNvSpPr>
          <p:nvPr>
            <p:ph type="ctrTitle"/>
          </p:nvPr>
        </p:nvSpPr>
        <p:spPr>
          <a:xfrm>
            <a:off x="990600" y="0"/>
            <a:ext cx="7772400" cy="6096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Il linguaggio delle scommesse</a:t>
            </a:r>
          </a:p>
        </p:txBody>
      </p:sp>
      <p:sp>
        <p:nvSpPr>
          <p:cNvPr id="17413" name="TextBox 11"/>
          <p:cNvSpPr txBox="1">
            <a:spLocks noChangeArrowheads="1"/>
          </p:cNvSpPr>
          <p:nvPr/>
        </p:nvSpPr>
        <p:spPr bwMode="auto">
          <a:xfrm>
            <a:off x="3352800" y="2971800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‘</a:t>
            </a:r>
            <a:r>
              <a:rPr lang="it-IT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Scommetto 5 euro che vince il pugile A’ </a:t>
            </a:r>
          </a:p>
          <a:p>
            <a:r>
              <a:rPr lang="it-IT" b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‘Il bookmaker dà 1 a</a:t>
            </a:r>
            <a:r>
              <a:rPr lang="it-IT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 3 </a:t>
            </a:r>
            <a:r>
              <a:rPr lang="it-IT" b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il pugile A’</a:t>
            </a:r>
          </a:p>
        </p:txBody>
      </p:sp>
      <p:pic>
        <p:nvPicPr>
          <p:cNvPr id="17414" name="Picture 12" descr="boxers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1066800"/>
            <a:ext cx="2971800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Box 16"/>
          <p:cNvSpPr txBox="1">
            <a:spLocks noChangeArrowheads="1"/>
          </p:cNvSpPr>
          <p:nvPr/>
        </p:nvSpPr>
        <p:spPr bwMode="auto">
          <a:xfrm>
            <a:off x="4495800" y="685800"/>
            <a:ext cx="304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/>
              <a:t>A</a:t>
            </a:r>
          </a:p>
        </p:txBody>
      </p:sp>
      <p:sp>
        <p:nvSpPr>
          <p:cNvPr id="17416" name="Rectangle 18"/>
          <p:cNvSpPr>
            <a:spLocks noChangeArrowheads="1"/>
          </p:cNvSpPr>
          <p:nvPr/>
        </p:nvSpPr>
        <p:spPr bwMode="auto">
          <a:xfrm>
            <a:off x="5791200" y="685800"/>
            <a:ext cx="40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b="1"/>
              <a:t>B</a:t>
            </a:r>
            <a:endParaRPr lang="it-IT"/>
          </a:p>
        </p:txBody>
      </p:sp>
      <p:pic>
        <p:nvPicPr>
          <p:cNvPr id="17417" name="Picture 19" descr="bookmakers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600200"/>
            <a:ext cx="1828800" cy="473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TextBox 20"/>
          <p:cNvSpPr txBox="1">
            <a:spLocks noChangeArrowheads="1"/>
          </p:cNvSpPr>
          <p:nvPr/>
        </p:nvSpPr>
        <p:spPr bwMode="auto">
          <a:xfrm>
            <a:off x="228600" y="762000"/>
            <a:ext cx="2590800" cy="708025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Bookmaker o allibratore accetta la scommessa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28600" y="1447800"/>
            <a:ext cx="762000" cy="6858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20" name="TextBox 24"/>
          <p:cNvSpPr txBox="1">
            <a:spLocks noChangeArrowheads="1"/>
          </p:cNvSpPr>
          <p:nvPr/>
        </p:nvSpPr>
        <p:spPr bwMode="auto">
          <a:xfrm>
            <a:off x="228600" y="5410200"/>
            <a:ext cx="1676400" cy="400050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Scommettitore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-76200" y="4419600"/>
            <a:ext cx="1295400" cy="6858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22" name="TextBox 29"/>
          <p:cNvSpPr txBox="1">
            <a:spLocks noChangeArrowheads="1"/>
          </p:cNvSpPr>
          <p:nvPr/>
        </p:nvSpPr>
        <p:spPr bwMode="auto">
          <a:xfrm>
            <a:off x="4724400" y="3733800"/>
            <a:ext cx="175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Vuol dire che</a:t>
            </a:r>
            <a:r>
              <a:rPr lang="it-IT"/>
              <a:t> </a:t>
            </a:r>
          </a:p>
        </p:txBody>
      </p:sp>
      <p:sp>
        <p:nvSpPr>
          <p:cNvPr id="17423" name="TextBox 31"/>
          <p:cNvSpPr txBox="1">
            <a:spLocks noChangeArrowheads="1"/>
          </p:cNvSpPr>
          <p:nvPr/>
        </p:nvSpPr>
        <p:spPr bwMode="auto">
          <a:xfrm>
            <a:off x="3124200" y="4038600"/>
            <a:ext cx="5410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5738" indent="-185738"/>
            <a:r>
              <a:rPr lang="it-IT"/>
              <a:t>- </a:t>
            </a:r>
            <a:r>
              <a:rPr lang="it-IT" sz="2000" b="1" i="1">
                <a:latin typeface="Arial Narrow" charset="0"/>
                <a:ea typeface="Arial Narrow" charset="0"/>
                <a:cs typeface="Arial Narrow" charset="0"/>
              </a:rPr>
              <a:t>Se A perde </a:t>
            </a:r>
            <a:r>
              <a:rPr lang="it-IT" sz="20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lo scommettitore </a:t>
            </a:r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lascia al bookmaker i 5 euro puntati.</a:t>
            </a:r>
            <a:endParaRPr lang="it-IT" sz="2000" b="1"/>
          </a:p>
        </p:txBody>
      </p:sp>
      <p:sp>
        <p:nvSpPr>
          <p:cNvPr id="17424" name="TextBox 33"/>
          <p:cNvSpPr txBox="1">
            <a:spLocks noChangeArrowheads="1"/>
          </p:cNvSpPr>
          <p:nvPr/>
        </p:nvSpPr>
        <p:spPr bwMode="auto">
          <a:xfrm>
            <a:off x="3048000" y="4724400"/>
            <a:ext cx="5867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5738" indent="-185738"/>
            <a:r>
              <a:rPr lang="it-IT"/>
              <a:t>- </a:t>
            </a:r>
            <a:r>
              <a:rPr lang="it-IT" sz="2000" b="1" i="1">
                <a:latin typeface="Arial Narrow" charset="0"/>
                <a:ea typeface="Arial Narrow" charset="0"/>
                <a:cs typeface="Arial Narrow" charset="0"/>
              </a:rPr>
              <a:t>Se A vince </a:t>
            </a:r>
            <a:r>
              <a:rPr lang="it-IT" sz="2000" b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il bookmaker </a:t>
            </a:r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dà allo scommettitore 20 euro: i 5 euro puntati, con l’aggiunta di </a:t>
            </a:r>
            <a:r>
              <a:rPr lang="it-IT" sz="2000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3</a:t>
            </a:r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 volte 5 euro.</a:t>
            </a:r>
            <a:endParaRPr lang="it-IT" sz="2000" b="1"/>
          </a:p>
        </p:txBody>
      </p:sp>
      <p:sp>
        <p:nvSpPr>
          <p:cNvPr id="17425" name="TextBox 34"/>
          <p:cNvSpPr txBox="1">
            <a:spLocks noChangeArrowheads="1"/>
          </p:cNvSpPr>
          <p:nvPr/>
        </p:nvSpPr>
        <p:spPr bwMode="auto">
          <a:xfrm>
            <a:off x="3048000" y="5486400"/>
            <a:ext cx="5638800" cy="1016000"/>
          </a:xfrm>
          <a:prstGeom prst="rect">
            <a:avLst/>
          </a:prstGeom>
          <a:solidFill>
            <a:srgbClr val="FF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In sintesi, </a:t>
            </a:r>
          </a:p>
          <a:p>
            <a:pPr>
              <a:buFontTx/>
              <a:buChar char="-"/>
            </a:pPr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 Se A perde, lo scommettitore perde 5 euro,</a:t>
            </a:r>
          </a:p>
          <a:p>
            <a:pPr>
              <a:buFontTx/>
              <a:buChar char="-"/>
            </a:pPr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 Se A vince, lo scommettitore ottiene 20 euro. </a:t>
            </a:r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E9642-DA98-444D-B8F7-1DAF44E48E18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  <p:sp>
        <p:nvSpPr>
          <p:cNvPr id="18436" name="Title 4"/>
          <p:cNvSpPr>
            <a:spLocks noGrp="1"/>
          </p:cNvSpPr>
          <p:nvPr>
            <p:ph type="ctrTitle"/>
          </p:nvPr>
        </p:nvSpPr>
        <p:spPr>
          <a:xfrm>
            <a:off x="0" y="0"/>
            <a:ext cx="8839200" cy="7620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Scommesse e assicurazioni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300" y="645319"/>
            <a:ext cx="7848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cs typeface="Arial Narrow"/>
              </a:rPr>
              <a:t>Anche un contratto di assicurazione è una scommessa </a:t>
            </a:r>
            <a:endParaRPr lang="it-IT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cs typeface="Arial Narrow"/>
            </a:endParaRPr>
          </a:p>
        </p:txBody>
      </p:sp>
      <p:pic>
        <p:nvPicPr>
          <p:cNvPr id="18438" name="Picture 7" descr="Schermata 2015-01-18 alle 17.29.3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257800"/>
            <a:ext cx="3429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9" descr="1870-Assicurazion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905000"/>
            <a:ext cx="34290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Box 12"/>
          <p:cNvSpPr txBox="1">
            <a:spLocks noChangeArrowheads="1"/>
          </p:cNvSpPr>
          <p:nvPr/>
        </p:nvSpPr>
        <p:spPr bwMode="auto">
          <a:xfrm>
            <a:off x="1981200" y="4876800"/>
            <a:ext cx="1371600" cy="40005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Assicurato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10800000" flipV="1">
            <a:off x="1066800" y="5029200"/>
            <a:ext cx="914400" cy="30480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2" name="TextBox 20"/>
          <p:cNvSpPr txBox="1">
            <a:spLocks noChangeArrowheads="1"/>
          </p:cNvSpPr>
          <p:nvPr/>
        </p:nvSpPr>
        <p:spPr bwMode="auto">
          <a:xfrm>
            <a:off x="630686" y="1366838"/>
            <a:ext cx="2362200" cy="400050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Società assicuratrice</a:t>
            </a:r>
          </a:p>
        </p:txBody>
      </p:sp>
      <p:cxnSp>
        <p:nvCxnSpPr>
          <p:cNvPr id="22" name="Straight Connector 21"/>
          <p:cNvCxnSpPr>
            <a:cxnSpLocks/>
          </p:cNvCxnSpPr>
          <p:nvPr/>
        </p:nvCxnSpPr>
        <p:spPr>
          <a:xfrm flipH="1">
            <a:off x="3563888" y="1352054"/>
            <a:ext cx="1162734" cy="571996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4" name="TextBox 31"/>
          <p:cNvSpPr txBox="1">
            <a:spLocks noChangeArrowheads="1"/>
          </p:cNvSpPr>
          <p:nvPr/>
        </p:nvSpPr>
        <p:spPr bwMode="auto">
          <a:xfrm>
            <a:off x="4114800" y="1828800"/>
            <a:ext cx="426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5738" indent="-185738"/>
            <a:r>
              <a:rPr lang="it-IT" dirty="0"/>
              <a:t>- </a:t>
            </a:r>
            <a:r>
              <a:rPr lang="it-IT" b="1" i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L’assicurato</a:t>
            </a:r>
            <a:r>
              <a:rPr lang="it-IT" b="1" i="1" dirty="0"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accetta di pagare alla società assicuratrice </a:t>
            </a:r>
            <a:r>
              <a:rPr lang="it-IT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12 lire 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(</a:t>
            </a:r>
            <a:r>
              <a:rPr lang="it-IT" b="1" i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premio annuo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).</a:t>
            </a:r>
            <a:endParaRPr lang="it-IT" b="1" dirty="0"/>
          </a:p>
        </p:txBody>
      </p:sp>
      <p:sp>
        <p:nvSpPr>
          <p:cNvPr id="18445" name="TextBox 32"/>
          <p:cNvSpPr txBox="1">
            <a:spLocks noChangeArrowheads="1"/>
          </p:cNvSpPr>
          <p:nvPr/>
        </p:nvSpPr>
        <p:spPr bwMode="auto">
          <a:xfrm>
            <a:off x="4114800" y="3048000"/>
            <a:ext cx="4800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5738" indent="-185738"/>
            <a:r>
              <a:rPr lang="it-IT"/>
              <a:t>- </a:t>
            </a:r>
            <a:r>
              <a:rPr lang="it-IT" b="1" i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La società assicuratrice 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accetta di pagare all’assicurato </a:t>
            </a:r>
            <a:r>
              <a:rPr lang="it-IT" b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7400 lire 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(</a:t>
            </a:r>
            <a:r>
              <a:rPr lang="it-IT" b="1" i="1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somma assicurata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),</a:t>
            </a:r>
            <a:r>
              <a:rPr lang="it-IT" b="1" i="1"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se si verifica un incendio della nave entro un anno.</a:t>
            </a:r>
            <a:endParaRPr lang="it-IT" b="1"/>
          </a:p>
        </p:txBody>
      </p:sp>
      <p:sp>
        <p:nvSpPr>
          <p:cNvPr id="14" name="TextBox 34"/>
          <p:cNvSpPr txBox="1">
            <a:spLocks noChangeArrowheads="1"/>
          </p:cNvSpPr>
          <p:nvPr/>
        </p:nvSpPr>
        <p:spPr bwMode="auto">
          <a:xfrm>
            <a:off x="4114800" y="4648200"/>
            <a:ext cx="4648200" cy="1631950"/>
          </a:xfrm>
          <a:prstGeom prst="rect">
            <a:avLst/>
          </a:prstGeom>
          <a:solidFill>
            <a:srgbClr val="FF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it-IT" sz="2000" b="1" dirty="0">
                <a:latin typeface="Arial Narrow" charset="0"/>
                <a:ea typeface="Arial Narrow" charset="0"/>
                <a:cs typeface="Arial Narrow" charset="0"/>
              </a:rPr>
              <a:t>In sintesi, </a:t>
            </a:r>
          </a:p>
          <a:p>
            <a:pPr marL="185738" indent="-185738">
              <a:buFontTx/>
              <a:buChar char="-"/>
              <a:defRPr/>
            </a:pPr>
            <a:r>
              <a:rPr lang="it-IT" sz="2000" b="1" dirty="0">
                <a:latin typeface="Arial Narrow" charset="0"/>
                <a:ea typeface="Arial Narrow" charset="0"/>
                <a:cs typeface="Arial Narrow" charset="0"/>
              </a:rPr>
              <a:t>se </a:t>
            </a:r>
            <a:r>
              <a:rPr lang="it-IT" sz="2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non</a:t>
            </a:r>
            <a:r>
              <a:rPr lang="it-IT" sz="2000" b="1" dirty="0">
                <a:latin typeface="Arial Narrow" charset="0"/>
                <a:ea typeface="Arial Narrow" charset="0"/>
                <a:cs typeface="Arial Narrow" charset="0"/>
              </a:rPr>
              <a:t> si verifica un incendio, l’assicurato ha pagato comunque 12 lire;</a:t>
            </a:r>
          </a:p>
          <a:p>
            <a:pPr marL="185738" indent="-185738">
              <a:buFontTx/>
              <a:buChar char="-"/>
              <a:defRPr/>
            </a:pPr>
            <a:r>
              <a:rPr lang="it-IT" sz="2000" b="1" dirty="0">
                <a:latin typeface="Arial Narrow" charset="0"/>
                <a:ea typeface="Arial Narrow" charset="0"/>
                <a:cs typeface="Arial Narrow" charset="0"/>
              </a:rPr>
              <a:t> se si verifica un incendio, l’assicurato ottiene 7400 lire. 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8985AA-1785-124B-98F6-A3C0D95AE2F8}"/>
              </a:ext>
            </a:extLst>
          </p:cNvPr>
          <p:cNvSpPr txBox="1"/>
          <p:nvPr/>
        </p:nvSpPr>
        <p:spPr>
          <a:xfrm>
            <a:off x="4726622" y="1352054"/>
            <a:ext cx="2880320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Contratto del 1869</a:t>
            </a:r>
          </a:p>
        </p:txBody>
      </p:sp>
      <p:cxnSp>
        <p:nvCxnSpPr>
          <p:cNvPr id="17" name="Straight Connector 21">
            <a:extLst>
              <a:ext uri="{FF2B5EF4-FFF2-40B4-BE49-F238E27FC236}">
                <a16:creationId xmlns:a16="http://schemas.microsoft.com/office/drawing/2014/main" id="{7333972D-C43C-C247-9D4F-8FBE71978DD1}"/>
              </a:ext>
            </a:extLst>
          </p:cNvPr>
          <p:cNvCxnSpPr>
            <a:cxnSpLocks/>
          </p:cNvCxnSpPr>
          <p:nvPr/>
        </p:nvCxnSpPr>
        <p:spPr>
          <a:xfrm>
            <a:off x="630686" y="1719263"/>
            <a:ext cx="436114" cy="428625"/>
          </a:xfrm>
          <a:prstGeom prst="line">
            <a:avLst/>
          </a:prstGeom>
          <a:ln>
            <a:solidFill>
              <a:srgbClr val="008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-1" y="6492875"/>
            <a:ext cx="1751013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EB6F28-083C-5946-AB7D-2B5C6AE9A486}" type="slidenum">
              <a:rPr lang="it-IT" smtClean="0"/>
              <a:pPr>
                <a:defRPr/>
              </a:pPr>
              <a:t>5</a:t>
            </a:fld>
            <a:endParaRPr lang="it-IT" dirty="0"/>
          </a:p>
        </p:txBody>
      </p:sp>
      <p:sp>
        <p:nvSpPr>
          <p:cNvPr id="19460" name="Title 4"/>
          <p:cNvSpPr>
            <a:spLocks noGrp="1"/>
          </p:cNvSpPr>
          <p:nvPr>
            <p:ph type="ctrTitle"/>
          </p:nvPr>
        </p:nvSpPr>
        <p:spPr>
          <a:xfrm>
            <a:off x="0" y="0"/>
            <a:ext cx="8839200" cy="7620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Le assicurazioni</a:t>
            </a:r>
          </a:p>
        </p:txBody>
      </p:sp>
      <p:sp>
        <p:nvSpPr>
          <p:cNvPr id="19461" name="TextBox 10"/>
          <p:cNvSpPr txBox="1">
            <a:spLocks noChangeArrowheads="1"/>
          </p:cNvSpPr>
          <p:nvPr/>
        </p:nvSpPr>
        <p:spPr bwMode="auto">
          <a:xfrm>
            <a:off x="381000" y="68580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Uno sguardo alla storia</a:t>
            </a:r>
            <a:r>
              <a:rPr lang="it-IT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</p:txBody>
      </p:sp>
      <p:pic>
        <p:nvPicPr>
          <p:cNvPr id="19462" name="Picture 11" descr="nave+mercant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667000"/>
            <a:ext cx="366553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Box 14"/>
          <p:cNvSpPr txBox="1">
            <a:spLocks noChangeArrowheads="1"/>
          </p:cNvSpPr>
          <p:nvPr/>
        </p:nvSpPr>
        <p:spPr bwMode="auto">
          <a:xfrm>
            <a:off x="457200" y="1143000"/>
            <a:ext cx="8382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Si trovano in Italia, già nel 1300 nelle città marinare, contratti fra privati per assicurare le merci che viaggiavano via mare. </a:t>
            </a:r>
          </a:p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Un secolo dopo, a Genova, nasce la prima compagnia di assicurazione sulle merci trasportate </a:t>
            </a:r>
            <a:r>
              <a:rPr lang="it-IT" b="1" i="1">
                <a:latin typeface="Arial Narrow" charset="0"/>
                <a:ea typeface="Arial Narrow" charset="0"/>
                <a:cs typeface="Arial Narrow" charset="0"/>
              </a:rPr>
              <a:t>‘Tam in mari quam in terra'</a:t>
            </a:r>
            <a:r>
              <a:rPr lang="it-IT" b="1" i="1"/>
              <a:t> .</a:t>
            </a:r>
          </a:p>
          <a:p>
            <a:endParaRPr lang="it-IT" b="1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9464" name="Rectangle 15"/>
          <p:cNvSpPr>
            <a:spLocks noChangeArrowheads="1"/>
          </p:cNvSpPr>
          <p:nvPr/>
        </p:nvSpPr>
        <p:spPr bwMode="auto">
          <a:xfrm>
            <a:off x="457200" y="2667000"/>
            <a:ext cx="4648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Dopo due secoli (1686) troviamo a Londra la corporazione </a:t>
            </a:r>
            <a:r>
              <a:rPr lang="it-IT" b="1" i="1">
                <a:latin typeface="Arial Narrow" charset="0"/>
                <a:ea typeface="Arial Narrow" charset="0"/>
                <a:cs typeface="Arial Narrow" charset="0"/>
              </a:rPr>
              <a:t>‘Lloyd’s Assicurazioni’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  e una diffusione mondiale  delle assicurazioni sul trasporto delle merci.    </a:t>
            </a:r>
            <a:r>
              <a:rPr lang="it-IT"/>
              <a:t> </a:t>
            </a:r>
          </a:p>
        </p:txBody>
      </p:sp>
      <p:pic>
        <p:nvPicPr>
          <p:cNvPr id="19465" name="Picture 17" descr="Schermata 2015-01-19 alle 10.29.57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343400"/>
            <a:ext cx="19034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4666684" y="6356350"/>
            <a:ext cx="1489491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943192-F0A7-FF4D-BCD1-60F63BEFFAB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0" y="152400"/>
            <a:ext cx="8839200" cy="7620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Le assicurazioni e la matematica</a:t>
            </a:r>
          </a:p>
        </p:txBody>
      </p:sp>
      <p:sp>
        <p:nvSpPr>
          <p:cNvPr id="21509" name="TextBox 10"/>
          <p:cNvSpPr txBox="1">
            <a:spLocks noChangeArrowheads="1"/>
          </p:cNvSpPr>
          <p:nvPr/>
        </p:nvSpPr>
        <p:spPr bwMode="auto">
          <a:xfrm>
            <a:off x="381000" y="838200"/>
            <a:ext cx="4572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Uno sguardo alla storia</a:t>
            </a:r>
            <a:r>
              <a:rPr lang="it-IT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609600" y="13716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Nel corso del XVIII secolo si diffondono anche le assicurazioni sulla vita, sugli incendi, le pensioni di vecchiaia …  Statistica e probabilità assumono sempre più importanza in questi settori fino a che, nel XIX secolo, troviamo un nuovo ramo della matematica dedicato alle assicurazioni: </a:t>
            </a:r>
            <a:r>
              <a:rPr lang="it-IT" b="1" i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la matematica attuariale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. </a:t>
            </a:r>
          </a:p>
        </p:txBody>
      </p:sp>
      <p:pic>
        <p:nvPicPr>
          <p:cNvPr id="21511" name="Picture 9" descr="Schermata 2015-01-19 alle 12.40.5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505200"/>
            <a:ext cx="4535488" cy="2743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512" name="Picture 17" descr="Schermata 2015-01-19 alle 12.37.4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429000"/>
            <a:ext cx="22320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24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8887B-EDDA-644C-9E74-77702E1534AD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23556" name="Title 4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86800" cy="533400"/>
          </a:xfrm>
        </p:spPr>
        <p:txBody>
          <a:bodyPr anchor="t"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Valutazione soggettiva della probabilità</a:t>
            </a:r>
          </a:p>
        </p:txBody>
      </p:sp>
      <p:sp>
        <p:nvSpPr>
          <p:cNvPr id="23557" name="TextBox 15"/>
          <p:cNvSpPr txBox="1">
            <a:spLocks noChangeArrowheads="1"/>
          </p:cNvSpPr>
          <p:nvPr/>
        </p:nvSpPr>
        <p:spPr bwMode="auto">
          <a:xfrm>
            <a:off x="304800" y="838200"/>
            <a:ext cx="85344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>
                <a:latin typeface="Arial Narrow" charset="0"/>
                <a:ea typeface="Arial Narrow" charset="0"/>
                <a:cs typeface="Arial Narrow" charset="0"/>
              </a:rPr>
              <a:t>Scommesse e assicurazioni portano, nella prima metà del ‘900, a introdurre e sviluppare una </a:t>
            </a:r>
            <a:r>
              <a:rPr lang="it-IT" sz="2800" b="1" i="1">
                <a:latin typeface="Arial Narrow" charset="0"/>
                <a:ea typeface="Arial Narrow" charset="0"/>
                <a:cs typeface="Arial Narrow" charset="0"/>
              </a:rPr>
              <a:t>valutazione soggettiva </a:t>
            </a:r>
            <a:r>
              <a:rPr lang="it-IT" sz="2800" b="1">
                <a:latin typeface="Arial Narrow" charset="0"/>
                <a:ea typeface="Arial Narrow" charset="0"/>
                <a:cs typeface="Arial Narrow" charset="0"/>
              </a:rPr>
              <a:t>della probabilità. Ecco due iniziatori e convinti sostenitori.  </a:t>
            </a:r>
          </a:p>
        </p:txBody>
      </p:sp>
      <p:pic>
        <p:nvPicPr>
          <p:cNvPr id="23558" name="Picture 11" descr="de_finetti_200.jpg"/>
          <p:cNvPicPr>
            <a:picLocks noChangeAspect="1"/>
          </p:cNvPicPr>
          <p:nvPr/>
        </p:nvPicPr>
        <p:blipFill>
          <a:blip r:embed="rId2"/>
          <a:srcRect r="5882"/>
          <a:stretch>
            <a:fillRect/>
          </a:stretch>
        </p:blipFill>
        <p:spPr bwMode="auto">
          <a:xfrm>
            <a:off x="5105400" y="2438400"/>
            <a:ext cx="2438400" cy="31480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  <p:sp>
        <p:nvSpPr>
          <p:cNvPr id="23559" name="TextBox 12"/>
          <p:cNvSpPr txBox="1">
            <a:spLocks noChangeArrowheads="1"/>
          </p:cNvSpPr>
          <p:nvPr/>
        </p:nvSpPr>
        <p:spPr bwMode="auto">
          <a:xfrm>
            <a:off x="5562600" y="5715000"/>
            <a:ext cx="1828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b="1" dirty="0">
                <a:latin typeface="Arial Narrow" charset="0"/>
                <a:ea typeface="Arial Narrow" charset="0"/>
                <a:cs typeface="Arial Narrow" charset="0"/>
              </a:rPr>
              <a:t>Bruno de Finetti</a:t>
            </a:r>
          </a:p>
          <a:p>
            <a:pPr algn="ctr"/>
            <a:r>
              <a:rPr lang="it-IT" sz="2000" b="1" dirty="0">
                <a:latin typeface="Arial Narrow" charset="0"/>
                <a:ea typeface="Arial Narrow" charset="0"/>
                <a:cs typeface="Arial Narrow" charset="0"/>
              </a:rPr>
              <a:t>1906 - 1985</a:t>
            </a:r>
          </a:p>
        </p:txBody>
      </p:sp>
      <p:pic>
        <p:nvPicPr>
          <p:cNvPr id="23560" name="Picture 13" descr="savage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483142"/>
            <a:ext cx="2179638" cy="307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Box 18"/>
          <p:cNvSpPr txBox="1">
            <a:spLocks noChangeArrowheads="1"/>
          </p:cNvSpPr>
          <p:nvPr/>
        </p:nvSpPr>
        <p:spPr bwMode="auto">
          <a:xfrm>
            <a:off x="1676400" y="5715000"/>
            <a:ext cx="1828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Leonard Savage</a:t>
            </a:r>
          </a:p>
          <a:p>
            <a:pPr algn="ctr"/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1917 - 1971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835696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3D4E9-C22D-C84B-BF99-C937906BD1F6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24580" name="Title 4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533400"/>
          </a:xfrm>
        </p:spPr>
        <p:txBody>
          <a:bodyPr anchor="t"/>
          <a:lstStyle/>
          <a:p>
            <a:r>
              <a:rPr lang="it-IT" sz="4000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Valutazione soggettiva della probabilità</a:t>
            </a:r>
          </a:p>
        </p:txBody>
      </p:sp>
      <p:sp>
        <p:nvSpPr>
          <p:cNvPr id="24581" name="TextBox 15"/>
          <p:cNvSpPr txBox="1">
            <a:spLocks noChangeArrowheads="1"/>
          </p:cNvSpPr>
          <p:nvPr/>
        </p:nvSpPr>
        <p:spPr bwMode="auto">
          <a:xfrm>
            <a:off x="304800" y="5029200"/>
            <a:ext cx="8305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 i="1">
                <a:latin typeface="Arial Narrow" charset="0"/>
                <a:ea typeface="Arial Narrow" charset="0"/>
                <a:cs typeface="Arial Narrow" charset="0"/>
              </a:rPr>
              <a:t>Questa valutazione è attendibile in tutti i casi di incertezza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, </a:t>
            </a:r>
            <a:r>
              <a:rPr lang="it-IT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con una sola condizione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: che </a:t>
            </a:r>
            <a:r>
              <a:rPr lang="it-IT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la persona sia coerente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, cioè</a:t>
            </a:r>
            <a:r>
              <a:rPr lang="it-IT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accetti la scommessa sia come scommettitore che come bookmaker o accetti l’assicurazione sia come assicurato che come assicuratore</a:t>
            </a:r>
            <a:r>
              <a:rPr lang="it-IT" b="1" i="1">
                <a:latin typeface="Arial Narrow" charset="0"/>
                <a:ea typeface="Arial Narrow" charset="0"/>
                <a:cs typeface="Arial Narrow" charset="0"/>
              </a:rPr>
              <a:t>.</a:t>
            </a:r>
          </a:p>
        </p:txBody>
      </p:sp>
      <p:pic>
        <p:nvPicPr>
          <p:cNvPr id="24582" name="Picture 8" descr="Schermata 2015-01-19 alle 17.46.5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76962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228600" y="609600"/>
            <a:ext cx="8305800" cy="954088"/>
          </a:xfrm>
          <a:prstGeom prst="rect">
            <a:avLst/>
          </a:prstGeom>
          <a:solidFill>
            <a:srgbClr val="FFFFE4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800" b="1">
                <a:latin typeface="Avenir Next Demi Bold" charset="0"/>
                <a:ea typeface="Avenir Next Demi Bold" charset="0"/>
                <a:cs typeface="Avenir Next Demi Bold" charset="0"/>
              </a:rPr>
              <a:t>La probabilità è una misura del grado di fiducia che una persona ha nel verificarsi di un evento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67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3FB13-CC9F-3E41-8740-96A30544ED89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sp>
        <p:nvSpPr>
          <p:cNvPr id="25604" name="Title 4"/>
          <p:cNvSpPr>
            <a:spLocks noGrp="1"/>
          </p:cNvSpPr>
          <p:nvPr>
            <p:ph type="ctrTitle"/>
          </p:nvPr>
        </p:nvSpPr>
        <p:spPr>
          <a:xfrm>
            <a:off x="1143000" y="304800"/>
            <a:ext cx="7010400" cy="533400"/>
          </a:xfrm>
        </p:spPr>
        <p:txBody>
          <a:bodyPr anchor="t"/>
          <a:lstStyle/>
          <a:p>
            <a:r>
              <a:rPr lang="it-IT" sz="4000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Eventi  e probabilità soggettiva</a:t>
            </a:r>
          </a:p>
        </p:txBody>
      </p:sp>
      <p:sp>
        <p:nvSpPr>
          <p:cNvPr id="25605" name="TextBox 16"/>
          <p:cNvSpPr txBox="1">
            <a:spLocks noChangeArrowheads="1"/>
          </p:cNvSpPr>
          <p:nvPr/>
        </p:nvSpPr>
        <p:spPr bwMode="auto">
          <a:xfrm>
            <a:off x="2286000" y="4419600"/>
            <a:ext cx="1371600" cy="1077913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p = 0</a:t>
            </a:r>
          </a:p>
          <a:p>
            <a:pPr algn="ctr"/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Evento impossibile</a:t>
            </a:r>
            <a:r>
              <a:rPr lang="it-IT" sz="2000"/>
              <a:t> </a:t>
            </a:r>
          </a:p>
        </p:txBody>
      </p:sp>
      <p:sp>
        <p:nvSpPr>
          <p:cNvPr id="25606" name="TextBox 19"/>
          <p:cNvSpPr txBox="1">
            <a:spLocks noChangeArrowheads="1"/>
          </p:cNvSpPr>
          <p:nvPr/>
        </p:nvSpPr>
        <p:spPr bwMode="auto">
          <a:xfrm>
            <a:off x="7010400" y="4419600"/>
            <a:ext cx="1295400" cy="1077913"/>
          </a:xfrm>
          <a:prstGeom prst="rect">
            <a:avLst/>
          </a:prstGeom>
          <a:solidFill>
            <a:schemeClr val="bg1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p = 1</a:t>
            </a:r>
          </a:p>
          <a:p>
            <a:pPr algn="ctr"/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Evento certo</a:t>
            </a:r>
            <a:r>
              <a:rPr lang="it-IT" sz="2000"/>
              <a:t> 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3733800" y="4267200"/>
            <a:ext cx="3200400" cy="1219200"/>
          </a:xfrm>
          <a:prstGeom prst="rightArrow">
            <a:avLst>
              <a:gd name="adj1" fmla="val 50000"/>
              <a:gd name="adj2" fmla="val 48148"/>
            </a:avLst>
          </a:prstGeom>
          <a:solidFill>
            <a:srgbClr val="FFFFE4"/>
          </a:solidFill>
          <a:ln>
            <a:solidFill>
              <a:srgbClr val="FFD2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5608" name="TextBox 21"/>
          <p:cNvSpPr txBox="1">
            <a:spLocks noChangeArrowheads="1"/>
          </p:cNvSpPr>
          <p:nvPr/>
        </p:nvSpPr>
        <p:spPr bwMode="auto">
          <a:xfrm>
            <a:off x="4038600" y="4648200"/>
            <a:ext cx="1828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0 &lt; p &lt; 1</a:t>
            </a:r>
          </a:p>
        </p:txBody>
      </p:sp>
      <p:pic>
        <p:nvPicPr>
          <p:cNvPr id="25609" name="Picture 8" descr="Schermata 2015-01-20 alle 10.45.3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82883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5D196-C22E-034D-8F0C-3B254158BD6A}" type="slidenum">
              <a:rPr lang="it-IT" smtClean="0"/>
              <a:pPr>
                <a:defRPr/>
              </a:pPr>
              <a:t>10</a:t>
            </a:fld>
            <a:endParaRPr lang="it-IT" dirty="0"/>
          </a:p>
        </p:txBody>
      </p:sp>
      <p:sp>
        <p:nvSpPr>
          <p:cNvPr id="26628" name="Title 4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077200" cy="533400"/>
          </a:xfrm>
        </p:spPr>
        <p:txBody>
          <a:bodyPr anchor="t"/>
          <a:lstStyle/>
          <a:p>
            <a:r>
              <a:rPr lang="it-IT" sz="4000" b="1">
                <a:solidFill>
                  <a:srgbClr val="FF0000"/>
                </a:solidFill>
                <a:ea typeface="Arial Narrow" charset="0"/>
                <a:cs typeface="Arial Narrow" charset="0"/>
              </a:rPr>
              <a:t>Tre valutazioni di probabilità</a:t>
            </a:r>
          </a:p>
        </p:txBody>
      </p:sp>
      <p:sp>
        <p:nvSpPr>
          <p:cNvPr id="26629" name="TextBox 16"/>
          <p:cNvSpPr txBox="1">
            <a:spLocks noChangeArrowheads="1"/>
          </p:cNvSpPr>
          <p:nvPr/>
        </p:nvSpPr>
        <p:spPr bwMode="auto">
          <a:xfrm>
            <a:off x="304800" y="4724400"/>
            <a:ext cx="2057400" cy="1262063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800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p = 0</a:t>
            </a:r>
          </a:p>
          <a:p>
            <a:pPr algn="ctr"/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Valuto l’evento </a:t>
            </a:r>
            <a:r>
              <a:rPr lang="it-IT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impossibile</a:t>
            </a:r>
          </a:p>
        </p:txBody>
      </p:sp>
      <p:sp>
        <p:nvSpPr>
          <p:cNvPr id="26630" name="TextBox 19"/>
          <p:cNvSpPr txBox="1">
            <a:spLocks noChangeArrowheads="1"/>
          </p:cNvSpPr>
          <p:nvPr/>
        </p:nvSpPr>
        <p:spPr bwMode="auto">
          <a:xfrm>
            <a:off x="6477000" y="4757737"/>
            <a:ext cx="2057400" cy="1262063"/>
          </a:xfrm>
          <a:prstGeom prst="rect">
            <a:avLst/>
          </a:prstGeom>
          <a:solidFill>
            <a:schemeClr val="bg1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8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 = 1</a:t>
            </a:r>
          </a:p>
          <a:p>
            <a:pPr algn="ctr"/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Valuto l’evento </a:t>
            </a:r>
            <a:r>
              <a:rPr lang="it-IT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certo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2590800" y="4800600"/>
            <a:ext cx="3581400" cy="1295400"/>
          </a:xfrm>
          <a:prstGeom prst="rightArrow">
            <a:avLst>
              <a:gd name="adj1" fmla="val 50000"/>
              <a:gd name="adj2" fmla="val 48148"/>
            </a:avLst>
          </a:prstGeom>
          <a:solidFill>
            <a:srgbClr val="FFFFE4"/>
          </a:solidFill>
          <a:ln>
            <a:solidFill>
              <a:srgbClr val="FFD2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6632" name="TextBox 21"/>
          <p:cNvSpPr txBox="1">
            <a:spLocks noChangeArrowheads="1"/>
          </p:cNvSpPr>
          <p:nvPr/>
        </p:nvSpPr>
        <p:spPr bwMode="auto">
          <a:xfrm>
            <a:off x="3352800" y="5181600"/>
            <a:ext cx="1828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>
                <a:latin typeface="Arial Narrow" charset="0"/>
                <a:ea typeface="Arial Narrow" charset="0"/>
                <a:cs typeface="Arial Narrow" charset="0"/>
              </a:rPr>
              <a:t>0 &lt; p &lt; 1</a:t>
            </a:r>
          </a:p>
        </p:txBody>
      </p:sp>
      <p:pic>
        <p:nvPicPr>
          <p:cNvPr id="26633" name="Picture 9" descr="Schermata 2015-01-21 alle 12.53.0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8458200" cy="317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3B20E-D12E-3448-B625-FEF0412915BD}" type="slidenum">
              <a:rPr lang="it-IT" smtClean="0"/>
              <a:pPr>
                <a:defRPr/>
              </a:pPr>
              <a:t>11</a:t>
            </a:fld>
            <a:endParaRPr lang="it-IT" dirty="0"/>
          </a:p>
        </p:txBody>
      </p:sp>
      <p:sp>
        <p:nvSpPr>
          <p:cNvPr id="27652" name="Title 4"/>
          <p:cNvSpPr>
            <a:spLocks noGrp="1"/>
          </p:cNvSpPr>
          <p:nvPr>
            <p:ph type="ctrTitle"/>
          </p:nvPr>
        </p:nvSpPr>
        <p:spPr>
          <a:xfrm>
            <a:off x="3657600" y="152400"/>
            <a:ext cx="5257800" cy="1143000"/>
          </a:xfrm>
        </p:spPr>
        <p:txBody>
          <a:bodyPr anchor="t"/>
          <a:lstStyle/>
          <a:p>
            <a:r>
              <a:rPr lang="it-IT" sz="36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Un gioco per riflettere sulle valutazioni di probabilità</a:t>
            </a:r>
          </a:p>
        </p:txBody>
      </p:sp>
      <p:sp>
        <p:nvSpPr>
          <p:cNvPr id="27653" name="TextBox 9"/>
          <p:cNvSpPr txBox="1">
            <a:spLocks noChangeArrowheads="1"/>
          </p:cNvSpPr>
          <p:nvPr/>
        </p:nvSpPr>
        <p:spPr bwMode="auto">
          <a:xfrm>
            <a:off x="5486400" y="1295400"/>
            <a:ext cx="175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La roulette </a:t>
            </a:r>
          </a:p>
        </p:txBody>
      </p:sp>
      <p:pic>
        <p:nvPicPr>
          <p:cNvPr id="27654" name="Picture 13" descr="tavolo_roulet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362200"/>
            <a:ext cx="333047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6" descr="roulette_vera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0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TextBox 18"/>
          <p:cNvSpPr txBox="1">
            <a:spLocks noChangeArrowheads="1"/>
          </p:cNvSpPr>
          <p:nvPr/>
        </p:nvSpPr>
        <p:spPr bwMode="auto">
          <a:xfrm>
            <a:off x="3657600" y="1676400"/>
            <a:ext cx="5257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Si fa girare la pallina e si aspetta che si fermi in una delle 37 </a:t>
            </a:r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vaschette segnate 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con i numeri da 0 a 36.</a:t>
            </a:r>
          </a:p>
          <a:p>
            <a:r>
              <a:rPr lang="it-IT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Prima di avviare la pallina si scommette sul numero che uscirà.</a:t>
            </a:r>
          </a:p>
        </p:txBody>
      </p:sp>
      <p:sp>
        <p:nvSpPr>
          <p:cNvPr id="27657" name="TextBox 21"/>
          <p:cNvSpPr txBox="1">
            <a:spLocks noChangeArrowheads="1"/>
          </p:cNvSpPr>
          <p:nvPr/>
        </p:nvSpPr>
        <p:spPr bwMode="auto">
          <a:xfrm>
            <a:off x="3581400" y="3581400"/>
            <a:ext cx="5410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Molte scommesse sono possibili, ad esempio:</a:t>
            </a:r>
          </a:p>
          <a:p>
            <a:pPr>
              <a:buFontTx/>
              <a:buChar char="-"/>
            </a:pPr>
            <a:r>
              <a:rPr lang="it-IT" sz="2300" b="1" dirty="0"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‘indovinare’ il numero che uscirà; </a:t>
            </a:r>
          </a:p>
          <a:p>
            <a:pPr marL="188913" indent="-188913">
              <a:buFontTx/>
              <a:buChar char="-"/>
            </a:pP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‘indovinare’ che uscirà un numero dispari</a:t>
            </a:r>
            <a:r>
              <a:rPr lang="it-IT" sz="2300" b="1" dirty="0">
                <a:latin typeface="Arial Narrow" charset="0"/>
                <a:ea typeface="Arial Narrow" charset="0"/>
                <a:cs typeface="Arial Narrow" charset="0"/>
              </a:rPr>
              <a:t>;</a:t>
            </a:r>
          </a:p>
          <a:p>
            <a:pPr marL="176213" indent="-176213">
              <a:buFontTx/>
              <a:buChar char="-"/>
            </a:pPr>
            <a:r>
              <a:rPr lang="it-IT" sz="2300" b="1" dirty="0">
                <a:latin typeface="Arial Narrow" charset="0"/>
                <a:ea typeface="Arial Narrow" charset="0"/>
                <a:cs typeface="Arial Narrow" charset="0"/>
              </a:rPr>
              <a:t>‘indovinare’ che uscirà un numero rosso.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 </a:t>
            </a:r>
            <a:r>
              <a:rPr lang="it-IT" dirty="0">
                <a:latin typeface="Arial Narrow" charset="0"/>
                <a:ea typeface="Arial Narrow" charset="0"/>
                <a:cs typeface="Arial Narrow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3B20E-D12E-3448-B625-FEF0412915BD}" type="slidenum">
              <a:rPr lang="it-IT" smtClean="0"/>
              <a:pPr>
                <a:defRPr/>
              </a:pPr>
              <a:t>12</a:t>
            </a:fld>
            <a:endParaRPr lang="it-IT" dirty="0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582705" y="1140225"/>
            <a:ext cx="7772400" cy="936104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Attività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E66055D-42ED-1744-BC5B-BE0AA8916F03}"/>
              </a:ext>
            </a:extLst>
          </p:cNvPr>
          <p:cNvSpPr txBox="1"/>
          <p:nvPr/>
        </p:nvSpPr>
        <p:spPr>
          <a:xfrm>
            <a:off x="866273" y="2709675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Completa la scheda di lavoro per confrontare le tre valutazioni di probabilità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-38100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3B20E-D12E-3448-B625-FEF0412915BD}" type="slidenum">
              <a:rPr lang="it-IT" smtClean="0"/>
              <a:pPr>
                <a:defRPr/>
              </a:pPr>
              <a:t>13</a:t>
            </a:fld>
            <a:endParaRPr lang="it-IT" dirty="0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11560" y="2060848"/>
            <a:ext cx="7772400" cy="936104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Riflessioni sulle risposte date </a:t>
            </a:r>
          </a:p>
        </p:txBody>
      </p:sp>
    </p:spTree>
    <p:extLst>
      <p:ext uri="{BB962C8B-B14F-4D97-AF65-F5344CB8AC3E}">
        <p14:creationId xmlns:p14="http://schemas.microsoft.com/office/powerpoint/2010/main" val="3160491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288E6FA6-6536-A04E-855D-9A3BA7C75861}" type="slidenum">
              <a:rPr lang="it-IT" smtClean="0">
                <a:latin typeface="Arial" pitchFamily="-84" charset="0"/>
              </a:rPr>
              <a:pPr>
                <a:defRPr/>
              </a:pPr>
              <a:t>14</a:t>
            </a:fld>
            <a:endParaRPr lang="it-IT">
              <a:latin typeface="Arial" pitchFamily="-84" charset="0"/>
            </a:endParaRPr>
          </a:p>
        </p:txBody>
      </p:sp>
      <p:sp>
        <p:nvSpPr>
          <p:cNvPr id="30723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19672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0725" name="Title 1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82000" cy="685800"/>
          </a:xfrm>
        </p:spPr>
        <p:txBody>
          <a:bodyPr anchor="t"/>
          <a:lstStyle/>
          <a:p>
            <a:pPr marL="6350" indent="-6350" eaLnBrk="1" hangingPunct="1"/>
            <a:r>
              <a:rPr lang="it-IT" sz="4000" b="1" dirty="0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Quesito 1</a:t>
            </a:r>
            <a:endParaRPr lang="it-IT" sz="4000" b="1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7" name="Picture 6" descr="Schermata 2018-08-09 alle 16.48.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28800"/>
            <a:ext cx="8458200" cy="2616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288E6FA6-6536-A04E-855D-9A3BA7C75861}" type="slidenum">
              <a:rPr lang="it-IT" smtClean="0">
                <a:latin typeface="Arial" pitchFamily="-84" charset="0"/>
              </a:rPr>
              <a:pPr>
                <a:defRPr/>
              </a:pPr>
              <a:t>15</a:t>
            </a:fld>
            <a:endParaRPr lang="it-IT">
              <a:latin typeface="Arial" pitchFamily="-84" charset="0"/>
            </a:endParaRPr>
          </a:p>
        </p:txBody>
      </p:sp>
      <p:sp>
        <p:nvSpPr>
          <p:cNvPr id="30723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907704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  <a:endParaRPr lang="it-IT" i="1" dirty="0">
              <a:latin typeface="Arial" charset="0"/>
            </a:endParaRP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0725" name="Title 12"/>
          <p:cNvSpPr>
            <a:spLocks noGrp="1"/>
          </p:cNvSpPr>
          <p:nvPr>
            <p:ph type="title"/>
          </p:nvPr>
        </p:nvSpPr>
        <p:spPr>
          <a:xfrm>
            <a:off x="304800" y="914400"/>
            <a:ext cx="8382000" cy="685800"/>
          </a:xfrm>
        </p:spPr>
        <p:txBody>
          <a:bodyPr anchor="t"/>
          <a:lstStyle/>
          <a:p>
            <a:pPr marL="6350" indent="-6350" eaLnBrk="1" hangingPunct="1"/>
            <a:r>
              <a:rPr lang="it-IT" sz="4000" b="1" dirty="0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Quesito 2</a:t>
            </a:r>
            <a:endParaRPr lang="it-IT" sz="4000" b="1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7" name="Picture 6" descr="Schermata 2018-08-09 alle 16.52.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139950"/>
            <a:ext cx="8128000" cy="2578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288E6FA6-6536-A04E-855D-9A3BA7C75861}" type="slidenum">
              <a:rPr lang="it-IT" smtClean="0">
                <a:latin typeface="Arial" pitchFamily="-84" charset="0"/>
              </a:rPr>
              <a:pPr>
                <a:defRPr/>
              </a:pPr>
              <a:t>16</a:t>
            </a:fld>
            <a:endParaRPr lang="it-IT">
              <a:latin typeface="Arial" pitchFamily="-84" charset="0"/>
            </a:endParaRPr>
          </a:p>
        </p:txBody>
      </p:sp>
      <p:sp>
        <p:nvSpPr>
          <p:cNvPr id="30723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19672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0725" name="Title 12"/>
          <p:cNvSpPr>
            <a:spLocks noGrp="1"/>
          </p:cNvSpPr>
          <p:nvPr>
            <p:ph type="title"/>
          </p:nvPr>
        </p:nvSpPr>
        <p:spPr>
          <a:xfrm>
            <a:off x="228600" y="533400"/>
            <a:ext cx="8382000" cy="685800"/>
          </a:xfrm>
        </p:spPr>
        <p:txBody>
          <a:bodyPr anchor="t"/>
          <a:lstStyle/>
          <a:p>
            <a:pPr marL="6350" indent="-6350" eaLnBrk="1" hangingPunct="1"/>
            <a:r>
              <a:rPr lang="it-IT" sz="4000" b="1" dirty="0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Quesito 3</a:t>
            </a:r>
            <a:endParaRPr lang="it-IT" sz="4000" b="1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8" name="Picture 7" descr="Schermata 2018-08-09 alle 17.11.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95400"/>
            <a:ext cx="7391400" cy="1181100"/>
          </a:xfrm>
          <a:prstGeom prst="rect">
            <a:avLst/>
          </a:prstGeom>
        </p:spPr>
      </p:pic>
      <p:pic>
        <p:nvPicPr>
          <p:cNvPr id="10" name="Picture 9" descr="Schermata 2018-09-24 alle 10.18.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743200"/>
            <a:ext cx="83820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288E6FA6-6536-A04E-855D-9A3BA7C75861}" type="slidenum">
              <a:rPr lang="it-IT" smtClean="0">
                <a:latin typeface="Arial" pitchFamily="-84" charset="0"/>
              </a:rPr>
              <a:pPr>
                <a:defRPr/>
              </a:pPr>
              <a:t>17</a:t>
            </a:fld>
            <a:endParaRPr lang="it-IT">
              <a:latin typeface="Arial" pitchFamily="-84" charset="0"/>
            </a:endParaRPr>
          </a:p>
        </p:txBody>
      </p:sp>
      <p:sp>
        <p:nvSpPr>
          <p:cNvPr id="30723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63688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457200" y="22098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5875" indent="-15875">
              <a:defRPr/>
            </a:pPr>
            <a:r>
              <a:rPr lang="it-IT" sz="3200" b="1" kern="0" dirty="0">
                <a:latin typeface="Arial Narrow" charset="0"/>
                <a:ea typeface="Arial Narrow" charset="0"/>
                <a:cs typeface="Arial Narrow" charset="0"/>
              </a:rPr>
              <a:t>Quali osservazioni ti suggerisce il confronto fra le tre valutazioni di probabilità?</a:t>
            </a:r>
          </a:p>
        </p:txBody>
      </p:sp>
      <p:sp>
        <p:nvSpPr>
          <p:cNvPr id="30725" name="Title 12"/>
          <p:cNvSpPr>
            <a:spLocks noGrp="1"/>
          </p:cNvSpPr>
          <p:nvPr>
            <p:ph type="title"/>
          </p:nvPr>
        </p:nvSpPr>
        <p:spPr>
          <a:xfrm>
            <a:off x="228600" y="533400"/>
            <a:ext cx="8382000" cy="685800"/>
          </a:xfrm>
        </p:spPr>
        <p:txBody>
          <a:bodyPr anchor="t"/>
          <a:lstStyle/>
          <a:p>
            <a:pPr marL="6350" indent="-6350" eaLnBrk="1" hangingPunct="1"/>
            <a:r>
              <a:rPr lang="it-IT" sz="4000" b="1" dirty="0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Riflettere sulle valutazioni di probabilità</a:t>
            </a:r>
            <a:endParaRPr lang="it-IT" sz="4000" b="1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97B363EA-B874-514F-9C23-516D50444440}" type="slidenum">
              <a:rPr lang="it-IT" smtClean="0">
                <a:latin typeface="Arial" pitchFamily="-84" charset="0"/>
              </a:rPr>
              <a:pPr>
                <a:defRPr/>
              </a:pPr>
              <a:t>18</a:t>
            </a:fld>
            <a:endParaRPr lang="it-IT">
              <a:latin typeface="Arial" pitchFamily="-84" charset="0"/>
            </a:endParaRPr>
          </a:p>
        </p:txBody>
      </p:sp>
      <p:sp>
        <p:nvSpPr>
          <p:cNvPr id="31747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05172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1749" name="Title 12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1143000"/>
          </a:xfrm>
        </p:spPr>
        <p:txBody>
          <a:bodyPr/>
          <a:lstStyle/>
          <a:p>
            <a:pPr marL="6350" indent="-6350" eaLnBrk="1" hangingPunct="1"/>
            <a:r>
              <a:rPr lang="it-IT" sz="4000" b="1" dirty="0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Riflettere sulle valutazioni di probabilità</a:t>
            </a:r>
            <a:endParaRPr lang="it-IT" sz="4000" b="1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1751" name="TextBox 10"/>
          <p:cNvSpPr txBox="1">
            <a:spLocks noChangeArrowheads="1"/>
          </p:cNvSpPr>
          <p:nvPr/>
        </p:nvSpPr>
        <p:spPr bwMode="auto">
          <a:xfrm>
            <a:off x="228600" y="4990207"/>
            <a:ext cx="838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Vi sembra una differenza irrilevante? Guardiamo un video per capire meglio la situazione.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112404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 Narrow"/>
                <a:cs typeface="Arial Narrow"/>
              </a:rPr>
              <a:t>Nel gioco della roulette la scommessa che accetto porta ad una probabilità soggettiva poco più grande delle altre.</a:t>
            </a:r>
          </a:p>
        </p:txBody>
      </p:sp>
      <p:pic>
        <p:nvPicPr>
          <p:cNvPr id="11" name="Picture 10" descr="Schermata 2018-08-09 alle 17.30.59.png"/>
          <p:cNvPicPr>
            <a:picLocks noChangeAspect="1"/>
          </p:cNvPicPr>
          <p:nvPr/>
        </p:nvPicPr>
        <p:blipFill>
          <a:blip r:embed="rId2"/>
          <a:srcRect t="15385"/>
          <a:stretch>
            <a:fillRect/>
          </a:stretch>
        </p:blipFill>
        <p:spPr>
          <a:xfrm>
            <a:off x="1649695" y="2907090"/>
            <a:ext cx="4673600" cy="838200"/>
          </a:xfrm>
          <a:prstGeom prst="rect">
            <a:avLst/>
          </a:prstGeom>
          <a:ln w="31750">
            <a:solidFill>
              <a:srgbClr val="0000FF"/>
            </a:solidFill>
          </a:ln>
        </p:spPr>
      </p:pic>
      <p:pic>
        <p:nvPicPr>
          <p:cNvPr id="13" name="Picture 12" descr="Schermata 2018-08-09 alle 17.33.19.png"/>
          <p:cNvPicPr>
            <a:picLocks noChangeAspect="1"/>
          </p:cNvPicPr>
          <p:nvPr/>
        </p:nvPicPr>
        <p:blipFill>
          <a:blip r:embed="rId3"/>
          <a:srcRect t="8696"/>
          <a:stretch>
            <a:fillRect/>
          </a:stretch>
        </p:blipFill>
        <p:spPr>
          <a:xfrm>
            <a:off x="1625600" y="4032945"/>
            <a:ext cx="5003800" cy="800100"/>
          </a:xfrm>
          <a:prstGeom prst="rect">
            <a:avLst/>
          </a:prstGeom>
          <a:ln w="3175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97B363EA-B874-514F-9C23-516D50444440}" type="slidenum">
              <a:rPr lang="it-IT" smtClean="0">
                <a:latin typeface="Arial" pitchFamily="-84" charset="0"/>
              </a:rPr>
              <a:pPr>
                <a:defRPr/>
              </a:pPr>
              <a:t>19</a:t>
            </a:fld>
            <a:endParaRPr lang="it-IT">
              <a:latin typeface="Arial" pitchFamily="-84" charset="0"/>
            </a:endParaRPr>
          </a:p>
        </p:txBody>
      </p:sp>
      <p:sp>
        <p:nvSpPr>
          <p:cNvPr id="31747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05172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31749" name="Title 12"/>
          <p:cNvSpPr>
            <a:spLocks noGrp="1"/>
          </p:cNvSpPr>
          <p:nvPr>
            <p:ph type="title"/>
          </p:nvPr>
        </p:nvSpPr>
        <p:spPr>
          <a:xfrm>
            <a:off x="381000" y="-171400"/>
            <a:ext cx="8382000" cy="1143000"/>
          </a:xfrm>
        </p:spPr>
        <p:txBody>
          <a:bodyPr/>
          <a:lstStyle/>
          <a:p>
            <a:pPr marL="6350" indent="-6350" eaLnBrk="1" hangingPunct="1"/>
            <a:r>
              <a:rPr lang="it-IT" sz="4000" b="1" dirty="0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Video sulla roulette</a:t>
            </a:r>
            <a:endParaRPr lang="it-IT" sz="4000" b="1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" name="ProbA2Video.mp4">
            <a:hlinkClick r:id="" action="ppaction://media"/>
            <a:extLst>
              <a:ext uri="{FF2B5EF4-FFF2-40B4-BE49-F238E27FC236}">
                <a16:creationId xmlns:a16="http://schemas.microsoft.com/office/drawing/2014/main" id="{F229486B-1A3E-8F48-A3BB-24F40284BA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ctrTitle"/>
          </p:nvPr>
        </p:nvSpPr>
        <p:spPr>
          <a:xfrm>
            <a:off x="381000" y="2057400"/>
            <a:ext cx="8458200" cy="1470025"/>
          </a:xfrm>
        </p:spPr>
        <p:txBody>
          <a:bodyPr/>
          <a:lstStyle/>
          <a:p>
            <a:pPr eaLnBrk="1" hangingPunct="1"/>
            <a:r>
              <a:rPr lang="it-IT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Richiamo e completo il lavoro svolto finora</a:t>
            </a:r>
            <a:endParaRPr lang="it-IT" b="1" baseline="300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763688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9125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057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EDE6E2-15A1-6446-80FD-5B208B4E39E9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  <p:sp>
        <p:nvSpPr>
          <p:cNvPr id="16388" name="Title 4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620000" cy="7620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Eventi</a:t>
            </a:r>
          </a:p>
        </p:txBody>
      </p:sp>
      <p:sp>
        <p:nvSpPr>
          <p:cNvPr id="16389" name="TextBox 17"/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6390" name="TextBox 11"/>
          <p:cNvSpPr txBox="1">
            <a:spLocks noChangeArrowheads="1"/>
          </p:cNvSpPr>
          <p:nvPr/>
        </p:nvSpPr>
        <p:spPr bwMode="auto">
          <a:xfrm>
            <a:off x="457200" y="1212445"/>
            <a:ext cx="838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Abbiamo esaminato vari eventi, ad esempio nel gioco della roulette:</a:t>
            </a:r>
          </a:p>
          <a:p>
            <a:pPr>
              <a:buFontTx/>
              <a:buChar char="-"/>
            </a:pP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esce un numero rosso;</a:t>
            </a:r>
          </a:p>
          <a:p>
            <a:pPr>
              <a:buFontTx/>
              <a:buChar char="-"/>
            </a:pP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esce un numero pari.   </a:t>
            </a:r>
          </a:p>
        </p:txBody>
      </p:sp>
      <p:sp>
        <p:nvSpPr>
          <p:cNvPr id="16391" name="TextBox 12"/>
          <p:cNvSpPr txBox="1">
            <a:spLocks noChangeArrowheads="1"/>
          </p:cNvSpPr>
          <p:nvPr/>
        </p:nvSpPr>
        <p:spPr bwMode="auto">
          <a:xfrm>
            <a:off x="383115" y="2539032"/>
            <a:ext cx="7848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Gli esempi suggeriscono una prima osservazione:</a:t>
            </a:r>
          </a:p>
          <a:p>
            <a:pPr algn="ctr"/>
            <a:r>
              <a:rPr lang="it-IT" sz="2800" b="1" dirty="0">
                <a:solidFill>
                  <a:srgbClr val="0000FF"/>
                </a:solidFill>
                <a:latin typeface="Arial Narrow" charset="0"/>
                <a:ea typeface="Wingdings" charset="2"/>
                <a:cs typeface="Wingdings" charset="2"/>
              </a:rPr>
              <a:t>ho descritto ogni evento con una </a:t>
            </a:r>
            <a:r>
              <a:rPr lang="it-IT" sz="2800" b="1" i="1" dirty="0">
                <a:solidFill>
                  <a:srgbClr val="0000FF"/>
                </a:solidFill>
                <a:latin typeface="Arial Narrow" charset="0"/>
                <a:ea typeface="Wingdings" charset="2"/>
                <a:cs typeface="Wingdings" charset="2"/>
              </a:rPr>
              <a:t>proposizione, </a:t>
            </a:r>
            <a:r>
              <a:rPr lang="it-IT" sz="2800" b="1" dirty="0">
                <a:solidFill>
                  <a:srgbClr val="0000FF"/>
                </a:solidFill>
                <a:latin typeface="Arial Narrow" charset="0"/>
                <a:ea typeface="Wingdings" charset="2"/>
                <a:cs typeface="Wingdings" charset="2"/>
              </a:rPr>
              <a:t>che tutti riconoscono vera o falsa senza discussioni</a:t>
            </a:r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457200" y="4019269"/>
            <a:ext cx="80752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Questo fa capire che il calcolo delle probabilità non si occupa di tutte le situazioni di incertezza; ma si occupa solo degli </a:t>
            </a:r>
            <a:r>
              <a:rPr lang="it-IT" sz="2800" b="1" i="1" dirty="0">
                <a:latin typeface="Arial Narrow" charset="0"/>
                <a:ea typeface="Arial Narrow" charset="0"/>
                <a:cs typeface="Arial Narrow" charset="0"/>
              </a:rPr>
              <a:t>eventi</a:t>
            </a:r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.</a:t>
            </a:r>
          </a:p>
          <a:p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Vediamo qualche altro esempio per riflettere. </a:t>
            </a:r>
          </a:p>
        </p:txBody>
      </p:sp>
    </p:spTree>
    <p:extLst>
      <p:ext uri="{BB962C8B-B14F-4D97-AF65-F5344CB8AC3E}">
        <p14:creationId xmlns:p14="http://schemas.microsoft.com/office/powerpoint/2010/main" val="2735456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EFBE3A-BF6E-264E-BCCF-7368F4AFDC8A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  <p:sp>
        <p:nvSpPr>
          <p:cNvPr id="18436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7620000" cy="762000"/>
          </a:xfrm>
        </p:spPr>
        <p:txBody>
          <a:bodyPr/>
          <a:lstStyle/>
          <a:p>
            <a:r>
              <a:rPr lang="it-IT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Situazioni di incertezza</a:t>
            </a:r>
          </a:p>
        </p:txBody>
      </p:sp>
      <p:pic>
        <p:nvPicPr>
          <p:cNvPr id="18437" name="Picture 6" descr="gente_Roma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524000"/>
            <a:ext cx="44323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Callout 8"/>
          <p:cNvSpPr/>
          <p:nvPr/>
        </p:nvSpPr>
        <p:spPr>
          <a:xfrm>
            <a:off x="0" y="2819400"/>
            <a:ext cx="1752600" cy="838200"/>
          </a:xfrm>
          <a:prstGeom prst="wedgeEllipseCallout">
            <a:avLst>
              <a:gd name="adj1" fmla="val 112695"/>
              <a:gd name="adj2" fmla="val -15216"/>
            </a:avLst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it-IT" sz="1800" b="1" dirty="0">
                <a:solidFill>
                  <a:schemeClr val="tx1"/>
                </a:solidFill>
                <a:latin typeface="Arial Narrow"/>
                <a:cs typeface="Arial Narrow"/>
              </a:rPr>
              <a:t>Domani la Roma vince</a:t>
            </a:r>
            <a:endParaRPr lang="it-IT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629400" y="2286000"/>
            <a:ext cx="2286000" cy="685800"/>
          </a:xfrm>
          <a:prstGeom prst="wedgeRoundRectCallout">
            <a:avLst>
              <a:gd name="adj1" fmla="val -75760"/>
              <a:gd name="adj2" fmla="val 87579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440" name="Rectangle 12"/>
          <p:cNvSpPr>
            <a:spLocks noChangeArrowheads="1"/>
          </p:cNvSpPr>
          <p:nvPr/>
        </p:nvSpPr>
        <p:spPr bwMode="auto">
          <a:xfrm>
            <a:off x="6629400" y="2286000"/>
            <a:ext cx="2286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800" b="1">
                <a:latin typeface="Arial Narrow" charset="0"/>
                <a:ea typeface="Arial Narrow" charset="0"/>
                <a:cs typeface="Arial Narrow" charset="0"/>
              </a:rPr>
              <a:t>Domani la Roma gioca una bella partita</a:t>
            </a:r>
            <a:endParaRPr lang="it-IT" sz="1800" b="1"/>
          </a:p>
        </p:txBody>
      </p:sp>
      <p:sp>
        <p:nvSpPr>
          <p:cNvPr id="14" name="Rounded Rectangular Callout 13"/>
          <p:cNvSpPr/>
          <p:nvPr/>
        </p:nvSpPr>
        <p:spPr>
          <a:xfrm>
            <a:off x="5257800" y="1295400"/>
            <a:ext cx="1600200" cy="685800"/>
          </a:xfrm>
          <a:prstGeom prst="wedgeRoundRectCallout">
            <a:avLst>
              <a:gd name="adj1" fmla="val -27401"/>
              <a:gd name="adj2" fmla="val 212972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442" name="Rectangle 14"/>
          <p:cNvSpPr>
            <a:spLocks noChangeArrowheads="1"/>
          </p:cNvSpPr>
          <p:nvPr/>
        </p:nvSpPr>
        <p:spPr bwMode="auto">
          <a:xfrm>
            <a:off x="5257800" y="14478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>
                <a:latin typeface="Arial Narrow" charset="0"/>
                <a:ea typeface="Arial Narrow" charset="0"/>
                <a:cs typeface="Arial Narrow" charset="0"/>
              </a:rPr>
              <a:t>Domani fa caldo</a:t>
            </a:r>
            <a:endParaRPr lang="it-IT" sz="1800" b="1"/>
          </a:p>
        </p:txBody>
      </p:sp>
      <p:sp>
        <p:nvSpPr>
          <p:cNvPr id="16" name="Oval Callout 15"/>
          <p:cNvSpPr/>
          <p:nvPr/>
        </p:nvSpPr>
        <p:spPr>
          <a:xfrm>
            <a:off x="0" y="1143000"/>
            <a:ext cx="3276600" cy="838200"/>
          </a:xfrm>
          <a:prstGeom prst="wedgeEllipseCallout">
            <a:avLst>
              <a:gd name="adj1" fmla="val 56469"/>
              <a:gd name="adj2" fmla="val 166295"/>
            </a:avLst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it-IT" sz="1800" b="1" dirty="0">
                <a:solidFill>
                  <a:schemeClr val="tx1"/>
                </a:solidFill>
                <a:latin typeface="Arial Narrow"/>
                <a:cs typeface="Arial Narrow"/>
              </a:rPr>
              <a:t>Domani la temperatura sarà più di 25° </a:t>
            </a:r>
            <a:endParaRPr lang="it-IT" b="1" dirty="0"/>
          </a:p>
        </p:txBody>
      </p:sp>
      <p:sp>
        <p:nvSpPr>
          <p:cNvPr id="18444" name="TextBox 16"/>
          <p:cNvSpPr txBox="1">
            <a:spLocks noChangeArrowheads="1"/>
          </p:cNvSpPr>
          <p:nvPr/>
        </p:nvSpPr>
        <p:spPr bwMode="auto">
          <a:xfrm>
            <a:off x="304800" y="5257800"/>
            <a:ext cx="8839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>
                <a:latin typeface="Arial Narrow Bold" pitchFamily="-105" charset="0"/>
                <a:ea typeface="Arial Narrow Bold" pitchFamily="-105" charset="0"/>
                <a:cs typeface="Arial Narrow Bold" pitchFamily="-105" charset="0"/>
              </a:rPr>
              <a:t>Nelle situazioni di incertezza facciamo previsioni.</a:t>
            </a:r>
          </a:p>
          <a:p>
            <a:r>
              <a:rPr lang="it-IT" sz="2800" b="1">
                <a:latin typeface="Arial Narrow Bold" pitchFamily="-105" charset="0"/>
                <a:ea typeface="Arial Narrow Bold" pitchFamily="-105" charset="0"/>
                <a:cs typeface="Arial Narrow Bold" pitchFamily="-105" charset="0"/>
              </a:rPr>
              <a:t>Il giorno dopo, chi sarà al centro di interminabili discussioni? </a:t>
            </a:r>
          </a:p>
        </p:txBody>
      </p:sp>
    </p:spTree>
    <p:extLst>
      <p:ext uri="{BB962C8B-B14F-4D97-AF65-F5344CB8AC3E}">
        <p14:creationId xmlns:p14="http://schemas.microsoft.com/office/powerpoint/2010/main" val="52044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836D36-0065-0446-B671-1AECA69E2006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  <p:sp>
        <p:nvSpPr>
          <p:cNvPr id="19460" name="Title 4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305800" cy="762000"/>
          </a:xfrm>
        </p:spPr>
        <p:txBody>
          <a:bodyPr/>
          <a:lstStyle/>
          <a:p>
            <a:r>
              <a:rPr lang="it-IT" b="1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Situazioni di incertezza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381000" y="3962400"/>
            <a:ext cx="2286000" cy="838200"/>
          </a:xfrm>
          <a:prstGeom prst="wedgeEllipseCallout">
            <a:avLst>
              <a:gd name="adj1" fmla="val 49321"/>
              <a:gd name="adj2" fmla="val 1199"/>
            </a:avLst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sz="1800">
                <a:solidFill>
                  <a:schemeClr val="tx1"/>
                </a:solidFill>
                <a:latin typeface="Arial Narrow" pitchFamily="-84" charset="0"/>
                <a:ea typeface="Arial Narrow" pitchFamily="-84" charset="0"/>
                <a:cs typeface="Arial Narrow" pitchFamily="-84" charset="0"/>
              </a:rPr>
              <a:t>La Roma vince</a:t>
            </a:r>
          </a:p>
          <a:p>
            <a:pPr algn="ctr">
              <a:defRPr/>
            </a:pPr>
            <a:r>
              <a:rPr lang="it-IT" sz="1800" b="1">
                <a:solidFill>
                  <a:schemeClr val="tx1"/>
                </a:solidFill>
                <a:latin typeface="Arial Narrow" pitchFamily="-84" charset="0"/>
                <a:ea typeface="Arial Narrow" pitchFamily="-84" charset="0"/>
                <a:cs typeface="Arial Narrow" pitchFamily="-84" charset="0"/>
              </a:rPr>
              <a:t>FALSO</a:t>
            </a:r>
            <a:endParaRPr lang="it-IT" b="1">
              <a:solidFill>
                <a:srgbClr val="FFFFFF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4953000" y="4038600"/>
            <a:ext cx="3733800" cy="1066800"/>
          </a:xfrm>
          <a:prstGeom prst="wedgeRoundRectCallout">
            <a:avLst>
              <a:gd name="adj1" fmla="val 17246"/>
              <a:gd name="adj2" fmla="val 50542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463" name="Rectangle 12"/>
          <p:cNvSpPr>
            <a:spLocks noChangeArrowheads="1"/>
          </p:cNvSpPr>
          <p:nvPr/>
        </p:nvSpPr>
        <p:spPr bwMode="auto">
          <a:xfrm>
            <a:off x="4953000" y="4038600"/>
            <a:ext cx="3733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>
                <a:latin typeface="Arial Narrow" charset="0"/>
                <a:ea typeface="Arial Narrow" charset="0"/>
                <a:cs typeface="Arial Narrow" charset="0"/>
              </a:rPr>
              <a:t>La Roma ha giocato una bella partita</a:t>
            </a:r>
          </a:p>
          <a:p>
            <a:r>
              <a:rPr lang="it-IT" sz="18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Per un tifoso romanista,</a:t>
            </a:r>
          </a:p>
          <a:p>
            <a:r>
              <a:rPr lang="it-IT" sz="1800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Per un tifoso laziale, …</a:t>
            </a:r>
            <a:endParaRPr lang="it-IT" sz="1800" b="1">
              <a:solidFill>
                <a:srgbClr val="0000FF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5410200" y="2743200"/>
            <a:ext cx="2895600" cy="990600"/>
          </a:xfrm>
          <a:prstGeom prst="wedgeRoundRectCallout">
            <a:avLst>
              <a:gd name="adj1" fmla="val -22058"/>
              <a:gd name="adj2" fmla="val 50159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465" name="Rectangle 14"/>
          <p:cNvSpPr>
            <a:spLocks noChangeArrowheads="1"/>
          </p:cNvSpPr>
          <p:nvPr/>
        </p:nvSpPr>
        <p:spPr bwMode="auto">
          <a:xfrm>
            <a:off x="5410200" y="2743200"/>
            <a:ext cx="2971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 dirty="0">
                <a:latin typeface="Arial Narrow" charset="0"/>
                <a:ea typeface="Arial Narrow" charset="0"/>
                <a:cs typeface="Arial Narrow" charset="0"/>
              </a:rPr>
              <a:t>Fa caldo</a:t>
            </a:r>
          </a:p>
          <a:p>
            <a:r>
              <a:rPr lang="it-IT" sz="18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Per un turista svedese,</a:t>
            </a:r>
          </a:p>
          <a:p>
            <a:r>
              <a:rPr lang="it-IT" sz="18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Per un turista tunisino, ….</a:t>
            </a:r>
          </a:p>
          <a:p>
            <a:endParaRPr lang="it-IT" sz="1800" b="1" dirty="0">
              <a:solidFill>
                <a:srgbClr val="0000FF"/>
              </a:solidFill>
            </a:endParaRPr>
          </a:p>
        </p:txBody>
      </p:sp>
      <p:sp>
        <p:nvSpPr>
          <p:cNvPr id="16" name="Oval Callout 15"/>
          <p:cNvSpPr/>
          <p:nvPr/>
        </p:nvSpPr>
        <p:spPr>
          <a:xfrm>
            <a:off x="457200" y="2895600"/>
            <a:ext cx="3657600" cy="838200"/>
          </a:xfrm>
          <a:prstGeom prst="wedgeEllipseCallout">
            <a:avLst>
              <a:gd name="adj1" fmla="val 14896"/>
              <a:gd name="adj2" fmla="val 46973"/>
            </a:avLst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sz="1800">
                <a:solidFill>
                  <a:schemeClr val="tx1"/>
                </a:solidFill>
                <a:latin typeface="Arial Narrow" pitchFamily="-84" charset="0"/>
                <a:ea typeface="Arial Narrow" pitchFamily="-84" charset="0"/>
                <a:cs typeface="Arial Narrow" pitchFamily="-84" charset="0"/>
              </a:rPr>
              <a:t>La temperatura è più di 25°</a:t>
            </a:r>
          </a:p>
          <a:p>
            <a:pPr algn="ctr">
              <a:defRPr/>
            </a:pPr>
            <a:r>
              <a:rPr lang="it-IT" sz="1800" b="1">
                <a:solidFill>
                  <a:schemeClr val="tx1"/>
                </a:solidFill>
                <a:latin typeface="Arial Narrow" pitchFamily="-84" charset="0"/>
                <a:ea typeface="Arial Narrow" pitchFamily="-84" charset="0"/>
                <a:cs typeface="Arial Narrow" pitchFamily="-84" charset="0"/>
              </a:rPr>
              <a:t>  VERO </a:t>
            </a:r>
            <a:endParaRPr lang="it-IT" b="1">
              <a:solidFill>
                <a:srgbClr val="FFFFFF"/>
              </a:solidFill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19467" name="TextBox 10"/>
          <p:cNvSpPr txBox="1">
            <a:spLocks noChangeArrowheads="1"/>
          </p:cNvSpPr>
          <p:nvPr/>
        </p:nvSpPr>
        <p:spPr bwMode="auto">
          <a:xfrm>
            <a:off x="609600" y="1066800"/>
            <a:ext cx="7620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200" b="1"/>
              <a:t>Il giorno dopo la temperatura è di 27° e la Roma perde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" y="2286000"/>
            <a:ext cx="3962400" cy="2667000"/>
          </a:xfrm>
          <a:prstGeom prst="rect">
            <a:avLst/>
          </a:prstGeom>
          <a:noFill/>
          <a:ln w="19050">
            <a:solidFill>
              <a:srgbClr val="FFD2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469" name="TextBox 16"/>
          <p:cNvSpPr txBox="1">
            <a:spLocks noChangeArrowheads="1"/>
          </p:cNvSpPr>
          <p:nvPr/>
        </p:nvSpPr>
        <p:spPr bwMode="auto">
          <a:xfrm>
            <a:off x="304800" y="2362200"/>
            <a:ext cx="350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0000FF"/>
                </a:solidFill>
              </a:rPr>
              <a:t>Nessuna discussione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24400" y="2209800"/>
            <a:ext cx="4191000" cy="31242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471" name="TextBox 18"/>
          <p:cNvSpPr txBox="1">
            <a:spLocks noChangeArrowheads="1"/>
          </p:cNvSpPr>
          <p:nvPr/>
        </p:nvSpPr>
        <p:spPr bwMode="auto">
          <a:xfrm>
            <a:off x="5257800" y="2209800"/>
            <a:ext cx="320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Opinioni discordanti</a:t>
            </a:r>
          </a:p>
        </p:txBody>
      </p:sp>
    </p:spTree>
    <p:extLst>
      <p:ext uri="{BB962C8B-B14F-4D97-AF65-F5344CB8AC3E}">
        <p14:creationId xmlns:p14="http://schemas.microsoft.com/office/powerpoint/2010/main" val="64783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D15BE-725C-C546-93F2-1FCCC7290FE6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  <p:sp>
        <p:nvSpPr>
          <p:cNvPr id="20484" name="Title 4"/>
          <p:cNvSpPr>
            <a:spLocks noGrp="1"/>
          </p:cNvSpPr>
          <p:nvPr>
            <p:ph type="ctrTitle"/>
          </p:nvPr>
        </p:nvSpPr>
        <p:spPr>
          <a:xfrm>
            <a:off x="1676400" y="152400"/>
            <a:ext cx="6248400" cy="5334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Il giorno prima degli eventi</a:t>
            </a:r>
          </a:p>
        </p:txBody>
      </p:sp>
      <p:pic>
        <p:nvPicPr>
          <p:cNvPr id="20485" name="Picture 6" descr="gente_Roma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032000"/>
            <a:ext cx="42672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Callout 8"/>
          <p:cNvSpPr/>
          <p:nvPr/>
        </p:nvSpPr>
        <p:spPr>
          <a:xfrm>
            <a:off x="228600" y="2209800"/>
            <a:ext cx="1828800" cy="838200"/>
          </a:xfrm>
          <a:prstGeom prst="wedgeEllipseCallout">
            <a:avLst>
              <a:gd name="adj1" fmla="val 90528"/>
              <a:gd name="adj2" fmla="val 105494"/>
            </a:avLst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it-IT" sz="1800" b="1" dirty="0">
                <a:solidFill>
                  <a:schemeClr val="tx1"/>
                </a:solidFill>
                <a:latin typeface="Arial Narrow"/>
                <a:cs typeface="Arial Narrow"/>
              </a:rPr>
              <a:t>Domani la Roma vince</a:t>
            </a:r>
            <a:endParaRPr lang="it-IT" b="1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172200" y="2667000"/>
            <a:ext cx="2286000" cy="685800"/>
          </a:xfrm>
          <a:prstGeom prst="wedgeRoundRectCallout">
            <a:avLst>
              <a:gd name="adj1" fmla="val -56965"/>
              <a:gd name="adj2" fmla="val 99924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488" name="Rectangle 12"/>
          <p:cNvSpPr>
            <a:spLocks noChangeArrowheads="1"/>
          </p:cNvSpPr>
          <p:nvPr/>
        </p:nvSpPr>
        <p:spPr bwMode="auto">
          <a:xfrm>
            <a:off x="6172200" y="2667000"/>
            <a:ext cx="2209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800" b="1">
                <a:latin typeface="Arial Narrow" charset="0"/>
                <a:ea typeface="Arial Narrow" charset="0"/>
                <a:cs typeface="Arial Narrow" charset="0"/>
              </a:rPr>
              <a:t>Domani la Roma gioca una bella partita</a:t>
            </a:r>
            <a:endParaRPr lang="it-IT" sz="1800" b="1"/>
          </a:p>
        </p:txBody>
      </p:sp>
      <p:sp>
        <p:nvSpPr>
          <p:cNvPr id="14" name="Rounded Rectangular Callout 13"/>
          <p:cNvSpPr/>
          <p:nvPr/>
        </p:nvSpPr>
        <p:spPr>
          <a:xfrm>
            <a:off x="5029200" y="1981200"/>
            <a:ext cx="1600200" cy="685800"/>
          </a:xfrm>
          <a:prstGeom prst="wedgeRoundRectCallout">
            <a:avLst>
              <a:gd name="adj1" fmla="val -19134"/>
              <a:gd name="adj2" fmla="val 180177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490" name="Rectangle 14"/>
          <p:cNvSpPr>
            <a:spLocks noChangeArrowheads="1"/>
          </p:cNvSpPr>
          <p:nvPr/>
        </p:nvSpPr>
        <p:spPr bwMode="auto">
          <a:xfrm>
            <a:off x="5029200" y="20574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>
                <a:latin typeface="Arial Narrow" charset="0"/>
                <a:ea typeface="Arial Narrow" charset="0"/>
                <a:cs typeface="Arial Narrow" charset="0"/>
              </a:rPr>
              <a:t>Domani fa caldo</a:t>
            </a:r>
            <a:endParaRPr lang="it-IT" sz="1800" b="1"/>
          </a:p>
        </p:txBody>
      </p:sp>
      <p:sp>
        <p:nvSpPr>
          <p:cNvPr id="16" name="Oval Callout 15"/>
          <p:cNvSpPr/>
          <p:nvPr/>
        </p:nvSpPr>
        <p:spPr>
          <a:xfrm>
            <a:off x="1981200" y="1143000"/>
            <a:ext cx="3276600" cy="838200"/>
          </a:xfrm>
          <a:prstGeom prst="wedgeEllipseCallout">
            <a:avLst>
              <a:gd name="adj1" fmla="val -4016"/>
              <a:gd name="adj2" fmla="val 212067"/>
            </a:avLst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it-IT" sz="1800" b="1" dirty="0">
                <a:solidFill>
                  <a:schemeClr val="tx1"/>
                </a:solidFill>
                <a:latin typeface="Arial Narrow"/>
                <a:cs typeface="Arial Narrow"/>
              </a:rPr>
              <a:t>Domani la temperatura sarà più di 25</a:t>
            </a:r>
            <a:r>
              <a:rPr lang="it-IT" sz="1800" dirty="0">
                <a:solidFill>
                  <a:schemeClr val="tx1"/>
                </a:solidFill>
                <a:latin typeface="Arial Narrow"/>
                <a:cs typeface="Arial Narrow"/>
              </a:rPr>
              <a:t>° </a:t>
            </a:r>
            <a:endParaRPr lang="it-IT" dirty="0"/>
          </a:p>
        </p:txBody>
      </p:sp>
      <p:sp>
        <p:nvSpPr>
          <p:cNvPr id="20492" name="TextBox 12"/>
          <p:cNvSpPr txBox="1">
            <a:spLocks noChangeArrowheads="1"/>
          </p:cNvSpPr>
          <p:nvPr/>
        </p:nvSpPr>
        <p:spPr bwMode="auto">
          <a:xfrm>
            <a:off x="533400" y="914400"/>
            <a:ext cx="1524000" cy="523875"/>
          </a:xfrm>
          <a:prstGeom prst="rect">
            <a:avLst/>
          </a:prstGeom>
          <a:solidFill>
            <a:srgbClr val="FFFFE4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/>
              <a:t>EVENTI</a:t>
            </a:r>
          </a:p>
        </p:txBody>
      </p:sp>
      <p:cxnSp>
        <p:nvCxnSpPr>
          <p:cNvPr id="17" name="Straight Arrow Connector 16"/>
          <p:cNvCxnSpPr>
            <a:endCxn id="16" idx="1"/>
          </p:cNvCxnSpPr>
          <p:nvPr/>
        </p:nvCxnSpPr>
        <p:spPr>
          <a:xfrm>
            <a:off x="2057400" y="1066800"/>
            <a:ext cx="403225" cy="19843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0492" idx="2"/>
          </p:cNvCxnSpPr>
          <p:nvPr/>
        </p:nvCxnSpPr>
        <p:spPr>
          <a:xfrm rot="5400000">
            <a:off x="909637" y="1824038"/>
            <a:ext cx="771527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5" name="TextBox 21"/>
          <p:cNvSpPr txBox="1">
            <a:spLocks noChangeArrowheads="1"/>
          </p:cNvSpPr>
          <p:nvPr/>
        </p:nvSpPr>
        <p:spPr bwMode="auto">
          <a:xfrm>
            <a:off x="6553200" y="990600"/>
            <a:ext cx="1676400" cy="830263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Non sono </a:t>
            </a:r>
            <a:r>
              <a:rPr lang="it-IT" b="1"/>
              <a:t>EVENTI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0800000" flipV="1">
            <a:off x="5791200" y="1524000"/>
            <a:ext cx="838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7277100" y="2171700"/>
            <a:ext cx="838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8" name="TextBox 36"/>
          <p:cNvSpPr txBox="1">
            <a:spLocks noChangeArrowheads="1"/>
          </p:cNvSpPr>
          <p:nvPr/>
        </p:nvSpPr>
        <p:spPr bwMode="auto">
          <a:xfrm>
            <a:off x="838200" y="5257800"/>
            <a:ext cx="6248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800" b="1">
                <a:latin typeface="Arial Narrow" charset="0"/>
                <a:ea typeface="Arial Narrow" charset="0"/>
                <a:cs typeface="Arial Narrow" charset="0"/>
              </a:rPr>
              <a:t>Pensare di scommettere 10 euro  su ‘domani farà caldo’ aiuta a capire meglio! </a:t>
            </a:r>
          </a:p>
        </p:txBody>
      </p:sp>
    </p:spTree>
    <p:extLst>
      <p:ext uri="{BB962C8B-B14F-4D97-AF65-F5344CB8AC3E}">
        <p14:creationId xmlns:p14="http://schemas.microsoft.com/office/powerpoint/2010/main" val="2504918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58867</TotalTime>
  <Words>1042</Words>
  <Application>Microsoft Macintosh PowerPoint</Application>
  <PresentationFormat>Presentazione su schermo (4:3)</PresentationFormat>
  <Paragraphs>165</Paragraphs>
  <Slides>24</Slides>
  <Notes>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Arial Narrow</vt:lpstr>
      <vt:lpstr>Arial Narrow Bold</vt:lpstr>
      <vt:lpstr>Avenir Next Demi Bold</vt:lpstr>
      <vt:lpstr>Calibri</vt:lpstr>
      <vt:lpstr>Wingdings</vt:lpstr>
      <vt:lpstr>Tema di Office</vt:lpstr>
      <vt:lpstr>Probabilità, scommesse e assicurazioni</vt:lpstr>
      <vt:lpstr>Giochi e scommesse</vt:lpstr>
      <vt:lpstr>Il linguaggio delle scommesse</vt:lpstr>
      <vt:lpstr>Scommesse e assicurazioni</vt:lpstr>
      <vt:lpstr>Le assicurazioni</vt:lpstr>
      <vt:lpstr>Le assicurazioni e la matematica</vt:lpstr>
      <vt:lpstr>Valutazione soggettiva della probabilità</vt:lpstr>
      <vt:lpstr>Valutazione soggettiva della probabilità</vt:lpstr>
      <vt:lpstr>Eventi  e probabilità soggettiva</vt:lpstr>
      <vt:lpstr>Tre valutazioni di probabilità</vt:lpstr>
      <vt:lpstr>Un gioco per riflettere sulle valutazioni di probabilità</vt:lpstr>
      <vt:lpstr>Attività</vt:lpstr>
      <vt:lpstr>Riflessioni sulle risposte date </vt:lpstr>
      <vt:lpstr>Quesito 1</vt:lpstr>
      <vt:lpstr>Quesito 2</vt:lpstr>
      <vt:lpstr>Quesito 3</vt:lpstr>
      <vt:lpstr>Riflettere sulle valutazioni di probabilità</vt:lpstr>
      <vt:lpstr>Riflettere sulle valutazioni di probabilità</vt:lpstr>
      <vt:lpstr>Video sulla roulette</vt:lpstr>
      <vt:lpstr>Richiamo e completo il lavoro svolto finora</vt:lpstr>
      <vt:lpstr>Eventi</vt:lpstr>
      <vt:lpstr>Situazioni di incertezza</vt:lpstr>
      <vt:lpstr>Situazioni di incertezza</vt:lpstr>
      <vt:lpstr>Il giorno prima degli eventi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Probability1_Presenta1</dc:title>
  <dc:subject/>
  <dc:creator>Daniela Valenti</dc:creator>
  <cp:keywords/>
  <dc:description/>
  <cp:lastModifiedBy>Microsoft Office User</cp:lastModifiedBy>
  <cp:revision>1645</cp:revision>
  <dcterms:created xsi:type="dcterms:W3CDTF">2018-10-09T16:56:46Z</dcterms:created>
  <dcterms:modified xsi:type="dcterms:W3CDTF">2023-09-26T05:35:12Z</dcterms:modified>
  <cp:category/>
</cp:coreProperties>
</file>