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284" r:id="rId3"/>
    <p:sldId id="314" r:id="rId4"/>
    <p:sldId id="315" r:id="rId5"/>
    <p:sldId id="258" r:id="rId6"/>
    <p:sldId id="286" r:id="rId7"/>
    <p:sldId id="289" r:id="rId8"/>
    <p:sldId id="285" r:id="rId9"/>
    <p:sldId id="296" r:id="rId10"/>
    <p:sldId id="297" r:id="rId11"/>
    <p:sldId id="298" r:id="rId12"/>
    <p:sldId id="300" r:id="rId13"/>
    <p:sldId id="324" r:id="rId14"/>
    <p:sldId id="301" r:id="rId15"/>
    <p:sldId id="310" r:id="rId16"/>
    <p:sldId id="311" r:id="rId17"/>
    <p:sldId id="312" r:id="rId18"/>
    <p:sldId id="317" r:id="rId19"/>
    <p:sldId id="319" r:id="rId20"/>
    <p:sldId id="318" r:id="rId21"/>
    <p:sldId id="313" r:id="rId22"/>
    <p:sldId id="320" r:id="rId23"/>
    <p:sldId id="322" r:id="rId24"/>
    <p:sldId id="321" r:id="rId25"/>
    <p:sldId id="323" r:id="rId26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96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3"/>
  </p:normalViewPr>
  <p:slideViewPr>
    <p:cSldViewPr>
      <p:cViewPr varScale="1">
        <p:scale>
          <a:sx n="120" d="100"/>
          <a:sy n="120" d="100"/>
        </p:scale>
        <p:origin x="1400" y="176"/>
      </p:cViewPr>
      <p:guideLst>
        <p:guide orient="horz" pos="2496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1DC5F8A-9892-2E4B-8692-45976EDBCE3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anose="020F050202020403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228123-0BC5-014D-A375-FAAE165EAEF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AE9121AE-F56A-C548-B825-E3930209B715}" type="datetime1">
              <a:rPr lang="it-IT" altLang="it-IT"/>
              <a:pPr/>
              <a:t>26/09/20</a:t>
            </a:fld>
            <a:endParaRPr lang="it-IT" alt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49515F-5F5D-7345-8370-E5A1C0553CD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anose="020F050202020403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CBDA93-681E-3440-9F18-0F68EA926E8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AD678563-1CDF-DE4B-A3FC-BD494D933FBA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E87CE8C-2E8C-4D46-838F-9914B7653A8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anose="020F050202020403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AFD954-D571-F247-8C68-4E8755468A1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4DD236B0-C042-374B-B417-6650C8CB072A}" type="datetime1">
              <a:rPr lang="it-IT" altLang="it-IT"/>
              <a:pPr/>
              <a:t>26/09/20</a:t>
            </a:fld>
            <a:endParaRPr lang="it-IT" altLang="it-IT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3A10109E-E2EC-5A43-A4DE-39800E9D747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it-IT" altLang="it-IT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36C938F-DA22-B54C-879D-6F58E495FD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it-IT" altLang="it-IT"/>
              <a:t>Click to edit Master text styles</a:t>
            </a:r>
          </a:p>
          <a:p>
            <a:pPr lvl="1"/>
            <a:r>
              <a:rPr lang="it-IT" altLang="it-IT"/>
              <a:t>Second level</a:t>
            </a:r>
          </a:p>
          <a:p>
            <a:pPr lvl="2"/>
            <a:r>
              <a:rPr lang="it-IT" altLang="it-IT"/>
              <a:t>Third level</a:t>
            </a:r>
          </a:p>
          <a:p>
            <a:pPr lvl="3"/>
            <a:r>
              <a:rPr lang="it-IT" altLang="it-IT"/>
              <a:t>Fourth level</a:t>
            </a:r>
          </a:p>
          <a:p>
            <a:pPr lvl="4"/>
            <a:r>
              <a:rPr lang="it-IT" altLang="it-IT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174B47-50F3-4B4C-B890-837587016FF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anose="020F050202020403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363223-86CB-0C40-9D98-A3DDDE7AFC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E93E86A-982D-D347-A2F3-8D71288B0181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ＭＳ Ｐゴシック" pitchFamily="-108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>
            <a:extLst>
              <a:ext uri="{FF2B5EF4-FFF2-40B4-BE49-F238E27FC236}">
                <a16:creationId xmlns:a16="http://schemas.microsoft.com/office/drawing/2014/main" id="{8E0E456D-2F0D-324C-ACC8-DCE9E1291E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>
            <a:extLst>
              <a:ext uri="{FF2B5EF4-FFF2-40B4-BE49-F238E27FC236}">
                <a16:creationId xmlns:a16="http://schemas.microsoft.com/office/drawing/2014/main" id="{007DA885-B73F-BE4D-8E3C-88735478F7E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9BF17A-E554-FF43-8F14-8E82286274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7A34461-EF0B-5141-A39F-0EB21310441C}" type="slidenum">
              <a:rPr lang="it-IT" altLang="it-IT" sz="1200">
                <a:latin typeface="Calibri" panose="020F0502020204030204" pitchFamily="34" charset="0"/>
              </a:rPr>
              <a:pPr eaLnBrk="1" hangingPunct="1"/>
              <a:t>17</a:t>
            </a:fld>
            <a:endParaRPr lang="it-IT" altLang="it-IT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84FBFC1-DA3A-6445-B403-79B45B3DD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4C4A382-2021-0146-8FD3-75D3FF56A85E}" type="datetime1">
              <a:rPr lang="it-IT" altLang="it-IT" smtClean="0"/>
              <a:t>26/09/20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3C6C409-D1BD-FA4F-8E65-CBF2684A4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 2020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588B989-2099-E347-8835-7532C8256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653603-5292-944D-832B-E760F3E88A2D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253103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E3A2B41-8AAB-C743-BC24-B749FFCBC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E9D316-29F1-1245-86C9-7760217F192D}" type="datetime1">
              <a:rPr lang="it-IT" altLang="it-IT" smtClean="0"/>
              <a:t>26/09/20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D431D5E-A1C0-1244-8BD8-EBBBCB589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 2020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E2932F1-898D-234F-BF81-A7053EC80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6DD1D0-7ADE-6A47-BA4F-D9583E976191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468562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38D5637-3F77-F44C-9ADA-1C9EBFEB2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1BB6D24-9568-D74B-9D79-3ED41007FC1B}" type="datetime1">
              <a:rPr lang="it-IT" altLang="it-IT" smtClean="0"/>
              <a:t>26/09/20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8480844-8EAB-E54E-9410-521F61683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 2020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49DA5C9-9E62-F34B-99B3-764D14E52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00894D-65E4-3448-9E92-8063E6D4DF2B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447012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8C030B9B-5DFF-5A45-AF22-98BA055FC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F6611D7-D982-CA4C-AFEE-E6C6C025C103}" type="datetime1">
              <a:rPr lang="it-IT" altLang="it-IT" smtClean="0"/>
              <a:t>26/09/20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2DB5759-4879-CE49-950B-4E39665FA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 2020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396B2714-C08A-6945-A784-C9E2EEED2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BE461E-F168-984C-BE8D-CC213A45D75B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958207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2CFDF594-C32E-E747-97A1-DDEE691F9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4E1B108-5F5B-3741-91B0-C3E68DDEE07F}" type="datetime1">
              <a:rPr lang="it-IT" altLang="it-IT" smtClean="0"/>
              <a:t>26/09/20</a:t>
            </a:fld>
            <a:endParaRPr lang="it-IT" altLang="it-IT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78B63281-7631-A347-92D3-584B6C876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 2020</a:t>
            </a:r>
          </a:p>
        </p:txBody>
      </p:sp>
      <p:sp>
        <p:nvSpPr>
          <p:cNvPr id="9" name="Segnaposto numero diapositiva 5">
            <a:extLst>
              <a:ext uri="{FF2B5EF4-FFF2-40B4-BE49-F238E27FC236}">
                <a16:creationId xmlns:a16="http://schemas.microsoft.com/office/drawing/2014/main" id="{01EE9516-F576-C24A-B720-42231AC15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F409EB-7EF6-094D-B446-17C5EB7C79FE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95397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>
            <a:extLst>
              <a:ext uri="{FF2B5EF4-FFF2-40B4-BE49-F238E27FC236}">
                <a16:creationId xmlns:a16="http://schemas.microsoft.com/office/drawing/2014/main" id="{A26969DE-71E8-DE4C-8391-5EEE7F2E1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A6D3CB0-79AF-2A40-97BB-38EF9496BF69}" type="datetime1">
              <a:rPr lang="it-IT" altLang="it-IT" smtClean="0"/>
              <a:t>26/09/20</a:t>
            </a:fld>
            <a:endParaRPr lang="it-IT" altLang="it-IT"/>
          </a:p>
        </p:txBody>
      </p:sp>
      <p:sp>
        <p:nvSpPr>
          <p:cNvPr id="4" name="Segnaposto piè di pagina 4">
            <a:extLst>
              <a:ext uri="{FF2B5EF4-FFF2-40B4-BE49-F238E27FC236}">
                <a16:creationId xmlns:a16="http://schemas.microsoft.com/office/drawing/2014/main" id="{E4AA47B6-B014-FD4C-8F50-709355F37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 2020</a:t>
            </a:r>
          </a:p>
        </p:txBody>
      </p:sp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E48536F0-A1D8-A542-850A-5224C69CF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730D5E-C80E-F24C-B71B-0DB64F6D3CA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6681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id="{05E2F63A-7EF5-7F42-A08F-E2FB443BD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AFB0E56-D07F-8F4A-B100-AEFA34FAF752}" type="datetime1">
              <a:rPr lang="it-IT" altLang="it-IT" smtClean="0"/>
              <a:t>26/09/20</a:t>
            </a:fld>
            <a:endParaRPr lang="it-IT" altLang="it-IT"/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7281CBE0-61D7-4B41-914A-1AE76470D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 2020</a:t>
            </a:r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CAD5FE01-3086-944E-A742-CAD79CCC5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791C48-74D3-3648-A949-F6D4C4AF3BA1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202923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123A79B4-6C2D-0C40-8181-AF5FD2282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6D5EF7C-3975-E64E-B7D6-C55ECFFECBC4}" type="datetime1">
              <a:rPr lang="it-IT" altLang="it-IT" smtClean="0"/>
              <a:t>26/09/20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8030B716-F299-4541-A490-D19034F3B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 2020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B63E93F5-7131-B34F-8B5E-EDADBAC88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BA98F6-FB4D-6D42-991B-648A7B604E50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916631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6E7717CB-1609-7B46-AF49-58B3031DF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1D0C3CF-67DD-0A45-AFD5-43A6500F2384}" type="datetime1">
              <a:rPr lang="it-IT" altLang="it-IT" smtClean="0"/>
              <a:t>26/09/20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FC37CC19-3EEC-A74A-AC4F-8F7AE7153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 2020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CEFE60AF-9131-F645-B66E-E99B7DA23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89AA16-48DC-FF47-B698-1B24DC919102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44417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E026BE2-5EDD-8B49-8708-8D2E7CC7B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65E11A3-D5CD-104E-B827-467B6964643D}" type="datetime1">
              <a:rPr lang="it-IT" altLang="it-IT" smtClean="0"/>
              <a:t>26/09/20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3144A31-8247-694B-BCA3-224838D23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 2020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EC4433E-3113-A941-A9C6-DB5C828D7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779BBE-01DE-7040-961D-7CC9D0A610B4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14586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1F932F9-4F9F-E54B-82EC-F92BCA038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065A1D0-BF6A-0249-ABEA-13206D28917B}" type="datetime1">
              <a:rPr lang="it-IT" altLang="it-IT" smtClean="0"/>
              <a:t>26/09/20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FA06FCA-44E2-104B-B22E-A167B0CC7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 2020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920759D-C826-A346-9471-CE26F2C60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A2D866-12DD-5F40-A592-A557B005883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340810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F8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>
            <a:extLst>
              <a:ext uri="{FF2B5EF4-FFF2-40B4-BE49-F238E27FC236}">
                <a16:creationId xmlns:a16="http://schemas.microsoft.com/office/drawing/2014/main" id="{A0A8794F-A176-1845-8078-E5A5FB10DB6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Segnaposto testo 2">
            <a:extLst>
              <a:ext uri="{FF2B5EF4-FFF2-40B4-BE49-F238E27FC236}">
                <a16:creationId xmlns:a16="http://schemas.microsoft.com/office/drawing/2014/main" id="{F760C16A-AA19-DE47-881C-9EE27B61464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E8BFCD2-155A-BB48-A211-03443F7B09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92E23C39-073F-4345-AE61-787D40293843}" type="datetime1">
              <a:rPr lang="it-IT" altLang="it-IT" smtClean="0"/>
              <a:t>26/09/20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63050A4-AAC4-D547-9F23-AF5E52AFD8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r>
              <a:rPr lang="it-IT" altLang="it-IT"/>
              <a:t>Daniela Valenti 2020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A96290C-61FF-E047-BF41-841B345CD1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07092CE1-C9C3-274F-A2B8-ECB6A3E8F550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08" charset="-128"/>
          <a:cs typeface="ＭＳ Ｐゴシック" pitchFamily="-108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-108" charset="-128"/>
          <a:cs typeface="ＭＳ Ｐゴシック" pitchFamily="-108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file:///Dan%20HD/Users/daniela/Desktop/Hard_disk/Sito_Dan/Sito_Daniela/Lezioni_Probability(13)/Probability2/Probability2_Scheda.doc&#533;&#32689;!OLE_LINK1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7.png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olo 1">
            <a:extLst>
              <a:ext uri="{FF2B5EF4-FFF2-40B4-BE49-F238E27FC236}">
                <a16:creationId xmlns:a16="http://schemas.microsoft.com/office/drawing/2014/main" id="{A90F93AC-82F4-584B-BF37-24A6751517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2057400"/>
            <a:ext cx="8458200" cy="1470025"/>
          </a:xfrm>
        </p:spPr>
        <p:txBody>
          <a:bodyPr/>
          <a:lstStyle/>
          <a:p>
            <a:pPr eaLnBrk="1" hangingPunct="1"/>
            <a:r>
              <a:rPr lang="it-IT" altLang="it-IT" b="1">
                <a:solidFill>
                  <a:srgbClr val="FF0000"/>
                </a:solidFill>
                <a:ea typeface="ＭＳ Ｐゴシック" panose="020B0600070205080204" pitchFamily="34" charset="-128"/>
              </a:rPr>
              <a:t>Probabilità totale</a:t>
            </a:r>
            <a:endParaRPr lang="it-IT" altLang="it-IT" b="1" baseline="30000">
              <a:solidFill>
                <a:srgbClr val="FF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5363" name="Footer Placeholder 5">
            <a:extLst>
              <a:ext uri="{FF2B5EF4-FFF2-40B4-BE49-F238E27FC236}">
                <a16:creationId xmlns:a16="http://schemas.microsoft.com/office/drawing/2014/main" id="{5D3D85E8-E728-3643-9D90-96D5E31BB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169168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latin typeface="Calibri" panose="020F0502020204030204" pitchFamily="34" charset="0"/>
              </a:rPr>
              <a:t>Daniela Valenti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733219-09C9-A94D-92DC-4ACAE5172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C960640-588A-294B-B494-580570C6D84F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ooter Placeholder 5">
            <a:extLst>
              <a:ext uri="{FF2B5EF4-FFF2-40B4-BE49-F238E27FC236}">
                <a16:creationId xmlns:a16="http://schemas.microsoft.com/office/drawing/2014/main" id="{B12C7E9C-9551-2241-9F57-62A3DE334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-38100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>
                <a:latin typeface="Calibri" panose="020F0502020204030204" pitchFamily="34" charset="0"/>
              </a:rPr>
              <a:t>Daniela Valenti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40F577-707C-F248-B22C-FEFAF31C7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E244A3B-8BF9-B444-945E-A2C4D892CA12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6388" name="Title 4">
            <a:extLst>
              <a:ext uri="{FF2B5EF4-FFF2-40B4-BE49-F238E27FC236}">
                <a16:creationId xmlns:a16="http://schemas.microsoft.com/office/drawing/2014/main" id="{71986C5A-8081-8341-9D37-89508B96C2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600" y="152400"/>
            <a:ext cx="5257800" cy="533400"/>
          </a:xfrm>
        </p:spPr>
        <p:txBody>
          <a:bodyPr anchor="t"/>
          <a:lstStyle/>
          <a:p>
            <a:r>
              <a:rPr lang="it-IT" altLang="it-IT" sz="36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Richiamo la roulette</a:t>
            </a:r>
          </a:p>
        </p:txBody>
      </p:sp>
      <p:sp>
        <p:nvSpPr>
          <p:cNvPr id="16389" name="TextBox 9">
            <a:extLst>
              <a:ext uri="{FF2B5EF4-FFF2-40B4-BE49-F238E27FC236}">
                <a16:creationId xmlns:a16="http://schemas.microsoft.com/office/drawing/2014/main" id="{5A9D9C34-9CC6-AE4B-B630-833E434711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1371600"/>
            <a:ext cx="1752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solidFill>
                  <a:srgbClr val="0000FF"/>
                </a:solidFill>
              </a:rPr>
              <a:t>La roulette </a:t>
            </a:r>
          </a:p>
        </p:txBody>
      </p:sp>
      <p:pic>
        <p:nvPicPr>
          <p:cNvPr id="16390" name="Picture 13" descr="tavolo_roulette.png">
            <a:extLst>
              <a:ext uri="{FF2B5EF4-FFF2-40B4-BE49-F238E27FC236}">
                <a16:creationId xmlns:a16="http://schemas.microsoft.com/office/drawing/2014/main" id="{6F905D6B-362C-D84D-B03C-8935764095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362200"/>
            <a:ext cx="3429000" cy="392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16" descr="roulette_vera2.jpg">
            <a:extLst>
              <a:ext uri="{FF2B5EF4-FFF2-40B4-BE49-F238E27FC236}">
                <a16:creationId xmlns:a16="http://schemas.microsoft.com/office/drawing/2014/main" id="{57DAD2B7-310D-9142-A054-CBEF8F671C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0"/>
            <a:ext cx="3429000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2" name="TextBox 18">
            <a:extLst>
              <a:ext uri="{FF2B5EF4-FFF2-40B4-BE49-F238E27FC236}">
                <a16:creationId xmlns:a16="http://schemas.microsoft.com/office/drawing/2014/main" id="{D4334AE6-D86B-D043-9A9B-D4756BE68D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1752600"/>
            <a:ext cx="54864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dirty="0">
                <a:latin typeface="Arial Narrow" panose="020B0604020202020204" pitchFamily="34" charset="0"/>
              </a:rPr>
              <a:t>L’organizzatore del gioco (il Banco) fa girare la pallina, che si ferma in una delle  37 vaschette segnate con i numeri da 0 a 36.</a:t>
            </a:r>
          </a:p>
          <a:p>
            <a:pPr eaLnBrk="1" hangingPunct="1"/>
            <a:r>
              <a:rPr lang="it-IT" altLang="it-IT" b="1" dirty="0">
                <a:solidFill>
                  <a:srgbClr val="0000FF"/>
                </a:solidFill>
                <a:latin typeface="Arial Narrow" panose="020B0604020202020204" pitchFamily="34" charset="0"/>
              </a:rPr>
              <a:t>Prima che la pallina cominci a girare, ogni giocatore scommette sul numero che uscirà.</a:t>
            </a:r>
          </a:p>
        </p:txBody>
      </p:sp>
      <p:sp>
        <p:nvSpPr>
          <p:cNvPr id="16393" name="TextBox 21">
            <a:extLst>
              <a:ext uri="{FF2B5EF4-FFF2-40B4-BE49-F238E27FC236}">
                <a16:creationId xmlns:a16="http://schemas.microsoft.com/office/drawing/2014/main" id="{976663BE-D3E8-B84A-8F68-B3A4698B21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4114800"/>
            <a:ext cx="54102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Molte scommesse sono possibili, ad esempio:</a:t>
            </a:r>
          </a:p>
          <a:p>
            <a:pPr eaLnBrk="1" hangingPunct="1">
              <a:buFontTx/>
              <a:buChar char="-"/>
            </a:pPr>
            <a:r>
              <a:rPr lang="it-IT" altLang="it-IT" sz="2300" b="1">
                <a:latin typeface="Arial Narrow" panose="020B0604020202020204" pitchFamily="34" charset="0"/>
              </a:rPr>
              <a:t> </a:t>
            </a:r>
            <a:r>
              <a:rPr lang="it-IT" altLang="it-IT" b="1">
                <a:latin typeface="Arial Narrow" panose="020B0604020202020204" pitchFamily="34" charset="0"/>
              </a:rPr>
              <a:t>‘indovinare’ il numero che uscirà; </a:t>
            </a:r>
          </a:p>
          <a:p>
            <a:pPr eaLnBrk="1" hangingPunct="1">
              <a:buFontTx/>
              <a:buChar char="-"/>
            </a:pPr>
            <a:r>
              <a:rPr lang="it-IT" altLang="it-IT" b="1">
                <a:latin typeface="Arial Narrow" panose="020B0604020202020204" pitchFamily="34" charset="0"/>
              </a:rPr>
              <a:t>‘indovinare’ che uscirà un numero dispari</a:t>
            </a:r>
            <a:r>
              <a:rPr lang="it-IT" altLang="it-IT" sz="2300" b="1">
                <a:latin typeface="Arial Narrow" panose="020B0604020202020204" pitchFamily="34" charset="0"/>
              </a:rPr>
              <a:t>;</a:t>
            </a:r>
          </a:p>
          <a:p>
            <a:pPr eaLnBrk="1" hangingPunct="1">
              <a:buFontTx/>
              <a:buChar char="-"/>
            </a:pPr>
            <a:r>
              <a:rPr lang="it-IT" altLang="it-IT" sz="2300" b="1">
                <a:latin typeface="Arial Narrow" panose="020B0604020202020204" pitchFamily="34" charset="0"/>
              </a:rPr>
              <a:t>‘indovinare’ che uscirà un numero rosso.</a:t>
            </a:r>
            <a:r>
              <a:rPr lang="it-IT" altLang="it-IT" b="1">
                <a:latin typeface="Arial Narrow" panose="020B0604020202020204" pitchFamily="34" charset="0"/>
              </a:rPr>
              <a:t>  </a:t>
            </a:r>
            <a:r>
              <a:rPr lang="it-IT" altLang="it-IT">
                <a:latin typeface="Arial Narrow" panose="020B0604020202020204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ooter Placeholder 5">
            <a:extLst>
              <a:ext uri="{FF2B5EF4-FFF2-40B4-BE49-F238E27FC236}">
                <a16:creationId xmlns:a16="http://schemas.microsoft.com/office/drawing/2014/main" id="{475CCC25-8EEF-5847-B951-4C1E27FDC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-38100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>
                <a:latin typeface="Calibri" panose="020F0502020204030204" pitchFamily="34" charset="0"/>
              </a:rPr>
              <a:t>Daniela Valenti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D1426B-6FD6-B04C-B839-A17C9917E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038DA77-01BF-5448-B317-0648CCEC5D25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3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7412" name="Title 4">
            <a:extLst>
              <a:ext uri="{FF2B5EF4-FFF2-40B4-BE49-F238E27FC236}">
                <a16:creationId xmlns:a16="http://schemas.microsoft.com/office/drawing/2014/main" id="{136D03F6-D69C-1841-BAEB-446117038F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600" y="152400"/>
            <a:ext cx="5257800" cy="533400"/>
          </a:xfrm>
        </p:spPr>
        <p:txBody>
          <a:bodyPr anchor="t"/>
          <a:lstStyle/>
          <a:p>
            <a:r>
              <a:rPr lang="it-IT" altLang="it-IT" sz="3600" b="1">
                <a:solidFill>
                  <a:srgbClr val="0000FF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La roulette</a:t>
            </a:r>
          </a:p>
        </p:txBody>
      </p:sp>
      <p:sp>
        <p:nvSpPr>
          <p:cNvPr id="17413" name="TextBox 9">
            <a:extLst>
              <a:ext uri="{FF2B5EF4-FFF2-40B4-BE49-F238E27FC236}">
                <a16:creationId xmlns:a16="http://schemas.microsoft.com/office/drawing/2014/main" id="{2BD1A7DA-6418-7542-81D4-44E98C5DF6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1295400"/>
            <a:ext cx="3657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>
                <a:solidFill>
                  <a:srgbClr val="FF0000"/>
                </a:solidFill>
              </a:rPr>
              <a:t>Il ruolo dello zero</a:t>
            </a:r>
          </a:p>
        </p:txBody>
      </p:sp>
      <p:pic>
        <p:nvPicPr>
          <p:cNvPr id="17414" name="Picture 13" descr="tavolo_roulette.png">
            <a:extLst>
              <a:ext uri="{FF2B5EF4-FFF2-40B4-BE49-F238E27FC236}">
                <a16:creationId xmlns:a16="http://schemas.microsoft.com/office/drawing/2014/main" id="{3A7D73E7-4B2F-4247-9368-B43A2DC698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410544"/>
            <a:ext cx="359727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16" descr="roulette_vera2.jpg">
            <a:extLst>
              <a:ext uri="{FF2B5EF4-FFF2-40B4-BE49-F238E27FC236}">
                <a16:creationId xmlns:a16="http://schemas.microsoft.com/office/drawing/2014/main" id="{7B9A2846-E011-6848-ACD8-D346807317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0"/>
            <a:ext cx="3429000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6" name="TextBox 18">
            <a:extLst>
              <a:ext uri="{FF2B5EF4-FFF2-40B4-BE49-F238E27FC236}">
                <a16:creationId xmlns:a16="http://schemas.microsoft.com/office/drawing/2014/main" id="{AC7ABB4F-882A-A145-99B1-AEA26B234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2667000"/>
            <a:ext cx="5029200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solidFill>
                  <a:srgbClr val="FF0000"/>
                </a:solidFill>
                <a:latin typeface="Arial Narrow" panose="020B0604020202020204" pitchFamily="34" charset="0"/>
              </a:rPr>
              <a:t>Se esce zero</a:t>
            </a:r>
            <a:r>
              <a:rPr lang="it-IT" altLang="it-IT" sz="2800" b="1">
                <a:latin typeface="Arial Narrow" panose="020B0604020202020204" pitchFamily="34" charset="0"/>
              </a:rPr>
              <a:t>, tutti i giocatori perdono, con una sola eccezione: il giocatore che ha scommesso sull’uscita del numero zero vince, come quando scommette su un altro qualsiasi numero. 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F1D3695-F311-F440-8D48-CE35735ECAD4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2133600" y="2667000"/>
            <a:ext cx="1905000" cy="228600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oter Placeholder 5">
            <a:extLst>
              <a:ext uri="{FF2B5EF4-FFF2-40B4-BE49-F238E27FC236}">
                <a16:creationId xmlns:a16="http://schemas.microsoft.com/office/drawing/2014/main" id="{B8418FA7-1F03-BB4A-891A-A07786F0A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-38100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>
                <a:latin typeface="Calibri" panose="020F0502020204030204" pitchFamily="34" charset="0"/>
              </a:rPr>
              <a:t>Daniela Valenti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EBE68F-0F22-604F-9FCE-4D3AB45DF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2E92378-3522-9745-89C3-64494F8D0836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4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8436" name="Title 4">
            <a:extLst>
              <a:ext uri="{FF2B5EF4-FFF2-40B4-BE49-F238E27FC236}">
                <a16:creationId xmlns:a16="http://schemas.microsoft.com/office/drawing/2014/main" id="{79422B5D-381F-CF46-8FA6-8ED321BB92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600" y="457200"/>
            <a:ext cx="5257800" cy="533400"/>
          </a:xfrm>
        </p:spPr>
        <p:txBody>
          <a:bodyPr anchor="t"/>
          <a:lstStyle/>
          <a:p>
            <a:r>
              <a:rPr lang="it-IT" altLang="it-IT" sz="40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Scommetto su due eventi</a:t>
            </a:r>
          </a:p>
        </p:txBody>
      </p:sp>
      <p:pic>
        <p:nvPicPr>
          <p:cNvPr id="18437" name="Picture 13" descr="tavolo_roulette.png">
            <a:extLst>
              <a:ext uri="{FF2B5EF4-FFF2-40B4-BE49-F238E27FC236}">
                <a16:creationId xmlns:a16="http://schemas.microsoft.com/office/drawing/2014/main" id="{39CED377-A16E-234A-8A41-064C3B4EFA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362200"/>
            <a:ext cx="3429000" cy="392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16" descr="roulette_vera2.jpg">
            <a:extLst>
              <a:ext uri="{FF2B5EF4-FFF2-40B4-BE49-F238E27FC236}">
                <a16:creationId xmlns:a16="http://schemas.microsoft.com/office/drawing/2014/main" id="{809D5D5A-282B-3748-8944-BA8F85A8A9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0"/>
            <a:ext cx="3429000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7A9FDA26-B5EA-6942-9687-3B5D3E5A6C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5029200"/>
            <a:ext cx="288925" cy="307975"/>
          </a:xfrm>
          <a:prstGeom prst="ellipse">
            <a:avLst/>
          </a:prstGeom>
          <a:solidFill>
            <a:srgbClr val="FFFF00"/>
          </a:solidFill>
          <a:ln w="9525">
            <a:solidFill>
              <a:srgbClr val="FFFF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C9A2741-05CE-8E46-A9FD-B2AF749166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4267200"/>
            <a:ext cx="288925" cy="307975"/>
          </a:xfrm>
          <a:prstGeom prst="ellipse">
            <a:avLst/>
          </a:prstGeom>
          <a:solidFill>
            <a:srgbClr val="FFFF00"/>
          </a:solidFill>
          <a:ln w="9525">
            <a:solidFill>
              <a:srgbClr val="FFFF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8441" name="TextBox 9">
            <a:extLst>
              <a:ext uri="{FF2B5EF4-FFF2-40B4-BE49-F238E27FC236}">
                <a16:creationId xmlns:a16="http://schemas.microsoft.com/office/drawing/2014/main" id="{220E3FDC-63AD-B348-A8D6-80B6140CFE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1676400"/>
            <a:ext cx="5105400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latin typeface="Arial Narrow" panose="020B0604020202020204" pitchFamily="34" charset="0"/>
              </a:rPr>
              <a:t>Punto un gettone su nero e un gettone su pari. </a:t>
            </a:r>
          </a:p>
          <a:p>
            <a:pPr eaLnBrk="1" hangingPunct="1"/>
            <a:r>
              <a:rPr lang="it-IT" altLang="it-IT" sz="2800" b="1">
                <a:latin typeface="Arial Narrow" panose="020B0604020202020204" pitchFamily="34" charset="0"/>
              </a:rPr>
              <a:t>Ora debbo pensare a due eventi ‘Esce un numero nero’, ‘Esce un numero pari’. </a:t>
            </a:r>
          </a:p>
        </p:txBody>
      </p:sp>
      <p:sp>
        <p:nvSpPr>
          <p:cNvPr id="18442" name="Rectangle 12">
            <a:extLst>
              <a:ext uri="{FF2B5EF4-FFF2-40B4-BE49-F238E27FC236}">
                <a16:creationId xmlns:a16="http://schemas.microsoft.com/office/drawing/2014/main" id="{E3680F89-C90E-4A44-A1B5-B931F958AA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4114800"/>
            <a:ext cx="44958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solidFill>
                  <a:srgbClr val="0000FF"/>
                </a:solidFill>
                <a:latin typeface="Arial Narrow" panose="020B0604020202020204" pitchFamily="34" charset="0"/>
              </a:rPr>
              <a:t>Come posso valutare la probabilità di vincere in questa nuova situazione?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ooter Placeholder 5">
            <a:extLst>
              <a:ext uri="{FF2B5EF4-FFF2-40B4-BE49-F238E27FC236}">
                <a16:creationId xmlns:a16="http://schemas.microsoft.com/office/drawing/2014/main" id="{501242FD-649F-B04C-9340-40CC4E9D4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>
                <a:latin typeface="Calibri" panose="020F0502020204030204" pitchFamily="34" charset="0"/>
              </a:rPr>
              <a:t>Daniela Valenti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E3F20A-6E94-B245-91E7-9A22EDA25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B81B8F5-91E3-2B44-8E88-5E7E86FC9233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5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9460" name="Title 4">
            <a:extLst>
              <a:ext uri="{FF2B5EF4-FFF2-40B4-BE49-F238E27FC236}">
                <a16:creationId xmlns:a16="http://schemas.microsoft.com/office/drawing/2014/main" id="{9F088188-5DF2-B041-A10B-4387E7B180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0"/>
            <a:ext cx="8534400" cy="762000"/>
          </a:xfrm>
        </p:spPr>
        <p:txBody>
          <a:bodyPr/>
          <a:lstStyle/>
          <a:p>
            <a:r>
              <a:rPr lang="it-IT" altLang="it-IT" sz="40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Esamino casi possibili e casi favorevoli</a:t>
            </a:r>
          </a:p>
        </p:txBody>
      </p:sp>
      <p:pic>
        <p:nvPicPr>
          <p:cNvPr id="19461" name="Picture 13" descr="tavolo_roulette.png">
            <a:extLst>
              <a:ext uri="{FF2B5EF4-FFF2-40B4-BE49-F238E27FC236}">
                <a16:creationId xmlns:a16="http://schemas.microsoft.com/office/drawing/2014/main" id="{F71A75CC-A094-8E48-B399-F9F6C11861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667000"/>
            <a:ext cx="3429000" cy="392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A7C38256-526C-A242-81F6-D34C8CE426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5486400"/>
            <a:ext cx="288925" cy="307975"/>
          </a:xfrm>
          <a:prstGeom prst="ellipse">
            <a:avLst/>
          </a:prstGeom>
          <a:solidFill>
            <a:srgbClr val="FFFF00"/>
          </a:solidFill>
          <a:ln w="9525">
            <a:solidFill>
              <a:srgbClr val="FFFF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B1DDE71-CF25-114A-BD6D-03CF1A2F5F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4724400"/>
            <a:ext cx="288925" cy="307975"/>
          </a:xfrm>
          <a:prstGeom prst="ellipse">
            <a:avLst/>
          </a:prstGeom>
          <a:solidFill>
            <a:srgbClr val="FFFF00"/>
          </a:solidFill>
          <a:ln w="9525">
            <a:solidFill>
              <a:srgbClr val="FFFF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C4AF00F-2355-1945-AEE4-E4F31003DAF4}"/>
              </a:ext>
            </a:extLst>
          </p:cNvPr>
          <p:cNvSpPr txBox="1"/>
          <p:nvPr/>
        </p:nvSpPr>
        <p:spPr>
          <a:xfrm>
            <a:off x="457200" y="685800"/>
            <a:ext cx="8153400" cy="193833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dirty="0">
                <a:latin typeface="Arial Narrow" panose="020B0604020202020204" pitchFamily="34" charset="0"/>
              </a:rPr>
              <a:t>Ecco come potrei ragionare: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it-IT" altLang="it-IT" b="1" dirty="0">
                <a:latin typeface="Arial Narrow" panose="020B0604020202020204" pitchFamily="34" charset="0"/>
              </a:rPr>
              <a:t>i casi possibili sono i 37 numeri della roulette;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it-IT" altLang="it-IT" b="1" dirty="0">
                <a:latin typeface="Arial Narrow" panose="020B0604020202020204" pitchFamily="34" charset="0"/>
              </a:rPr>
              <a:t>fra i 37 numeri ne trovo 18 neri e 18 pari, perciò i casi favorevoli  sono 18 + 18 = 36;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it-IT" altLang="it-IT" b="1" dirty="0">
                <a:latin typeface="Arial Narrow" panose="020B0604020202020204" pitchFamily="34" charset="0"/>
              </a:rPr>
              <a:t>la probabilità di vincita è        </a:t>
            </a:r>
          </a:p>
        </p:txBody>
      </p:sp>
      <p:sp>
        <p:nvSpPr>
          <p:cNvPr id="19465" name="TextBox 18">
            <a:extLst>
              <a:ext uri="{FF2B5EF4-FFF2-40B4-BE49-F238E27FC236}">
                <a16:creationId xmlns:a16="http://schemas.microsoft.com/office/drawing/2014/main" id="{B70D8671-3A9D-B24B-AE6D-56296A2126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3200400"/>
            <a:ext cx="48768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solidFill>
                  <a:srgbClr val="0E6F01"/>
                </a:solidFill>
                <a:latin typeface="Arial Narrow" panose="020B0604020202020204" pitchFamily="34" charset="0"/>
              </a:rPr>
              <a:t>La probabilità è molto vicina ad 1.</a:t>
            </a:r>
          </a:p>
          <a:p>
            <a:pPr eaLnBrk="1" hangingPunct="1"/>
            <a:r>
              <a:rPr lang="it-IT" altLang="it-IT" sz="2800" b="1">
                <a:solidFill>
                  <a:srgbClr val="0E6F01"/>
                </a:solidFill>
                <a:latin typeface="Arial Narrow" panose="020B0604020202020204" pitchFamily="34" charset="0"/>
              </a:rPr>
              <a:t>Ho ragionato bene?</a:t>
            </a:r>
          </a:p>
          <a:p>
            <a:pPr eaLnBrk="1" hangingPunct="1"/>
            <a:r>
              <a:rPr lang="it-IT" altLang="it-IT" sz="2800" b="1">
                <a:solidFill>
                  <a:srgbClr val="0E6F01"/>
                </a:solidFill>
                <a:latin typeface="Arial Narrow" panose="020B0604020202020204" pitchFamily="34" charset="0"/>
              </a:rPr>
              <a:t>Sono quasi sicuro di vincere?</a:t>
            </a:r>
          </a:p>
          <a:p>
            <a:pPr eaLnBrk="1" hangingPunct="1"/>
            <a:endParaRPr lang="it-IT" altLang="it-IT" sz="2800" b="1">
              <a:solidFill>
                <a:srgbClr val="0E6F01"/>
              </a:solidFill>
              <a:latin typeface="Arial Narrow" panose="020B0604020202020204" pitchFamily="34" charset="0"/>
            </a:endParaRPr>
          </a:p>
        </p:txBody>
      </p:sp>
      <p:pic>
        <p:nvPicPr>
          <p:cNvPr id="19467" name="Picture 11" descr="Schermata 2018-12-08 alle 12.11.18.png">
            <a:extLst>
              <a:ext uri="{FF2B5EF4-FFF2-40B4-BE49-F238E27FC236}">
                <a16:creationId xmlns:a16="http://schemas.microsoft.com/office/drawing/2014/main" id="{47AA02A2-4AF8-BD43-82C3-2DEC198D34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375" y="1892300"/>
            <a:ext cx="1892300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ooter Placeholder 5">
            <a:extLst>
              <a:ext uri="{FF2B5EF4-FFF2-40B4-BE49-F238E27FC236}">
                <a16:creationId xmlns:a16="http://schemas.microsoft.com/office/drawing/2014/main" id="{F8008470-7C04-1449-B05E-107531331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>
                <a:latin typeface="Calibri" panose="020F0502020204030204" pitchFamily="34" charset="0"/>
              </a:rPr>
              <a:t>Daniela Valenti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0EB145-083C-2A4B-904F-6C83E7B10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01EB263-3E19-4E4B-8A44-969EDF5F09BE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6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0484" name="Title 4">
            <a:extLst>
              <a:ext uri="{FF2B5EF4-FFF2-40B4-BE49-F238E27FC236}">
                <a16:creationId xmlns:a16="http://schemas.microsoft.com/office/drawing/2014/main" id="{1143D41B-C5D6-354B-93AD-A5E14D3906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0"/>
            <a:ext cx="8534400" cy="762000"/>
          </a:xfrm>
        </p:spPr>
        <p:txBody>
          <a:bodyPr/>
          <a:lstStyle/>
          <a:p>
            <a:r>
              <a:rPr lang="it-IT" altLang="it-IT" sz="40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Conto meglio i numeri favorevoli</a:t>
            </a:r>
          </a:p>
        </p:txBody>
      </p:sp>
      <p:pic>
        <p:nvPicPr>
          <p:cNvPr id="20485" name="Picture 13" descr="tavolo_roulette.png">
            <a:extLst>
              <a:ext uri="{FF2B5EF4-FFF2-40B4-BE49-F238E27FC236}">
                <a16:creationId xmlns:a16="http://schemas.microsoft.com/office/drawing/2014/main" id="{80B6FD56-3E0B-D842-AEA5-3D2EEC76F3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838200"/>
            <a:ext cx="339725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5ACF9DFE-6225-1E4E-95ED-2466D0DC12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3733800"/>
            <a:ext cx="288925" cy="307975"/>
          </a:xfrm>
          <a:prstGeom prst="ellipse">
            <a:avLst/>
          </a:prstGeom>
          <a:solidFill>
            <a:srgbClr val="FFFF00"/>
          </a:solidFill>
          <a:ln w="9525">
            <a:solidFill>
              <a:srgbClr val="FFFF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AFD0555-ACF8-2048-BE24-CC0524CAE2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2895600"/>
            <a:ext cx="288925" cy="307975"/>
          </a:xfrm>
          <a:prstGeom prst="ellipse">
            <a:avLst/>
          </a:prstGeom>
          <a:solidFill>
            <a:srgbClr val="FFFF00"/>
          </a:solidFill>
          <a:ln w="9525">
            <a:solidFill>
              <a:srgbClr val="FFFF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0488" name="TextBox 17">
            <a:extLst>
              <a:ext uri="{FF2B5EF4-FFF2-40B4-BE49-F238E27FC236}">
                <a16:creationId xmlns:a16="http://schemas.microsoft.com/office/drawing/2014/main" id="{F4994515-177D-8A47-84CD-C59BB52B55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2667000"/>
            <a:ext cx="4648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20489" name="TextBox 12">
            <a:extLst>
              <a:ext uri="{FF2B5EF4-FFF2-40B4-BE49-F238E27FC236}">
                <a16:creationId xmlns:a16="http://schemas.microsoft.com/office/drawing/2014/main" id="{2DCFE795-A88E-CA40-9B22-C5861A1220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029200"/>
            <a:ext cx="8382000" cy="1200150"/>
          </a:xfrm>
          <a:prstGeom prst="rect">
            <a:avLst/>
          </a:prstGeom>
          <a:solidFill>
            <a:srgbClr val="FFFFE4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b="1">
                <a:latin typeface="Arial Narrow" panose="020B0604020202020204" pitchFamily="34" charset="0"/>
              </a:rPr>
              <a:t>Ho trovato l’errore: </a:t>
            </a:r>
          </a:p>
          <a:p>
            <a:pPr eaLnBrk="1" hangingPunct="1"/>
            <a:r>
              <a:rPr lang="it-IT" altLang="it-IT" b="1" i="1">
                <a:latin typeface="Arial Narrow" panose="020B0604020202020204" pitchFamily="34" charset="0"/>
              </a:rPr>
              <a:t>ho contato due volte i </a:t>
            </a:r>
            <a:r>
              <a:rPr lang="it-IT" altLang="it-IT" b="1" i="1">
                <a:solidFill>
                  <a:srgbClr val="008000"/>
                </a:solidFill>
                <a:latin typeface="Arial Narrow" panose="020B0604020202020204" pitchFamily="34" charset="0"/>
              </a:rPr>
              <a:t>10</a:t>
            </a:r>
            <a:r>
              <a:rPr lang="it-IT" altLang="it-IT" b="1" i="1">
                <a:latin typeface="Arial Narrow" panose="020B0604020202020204" pitchFamily="34" charset="0"/>
              </a:rPr>
              <a:t> numeri neri </a:t>
            </a:r>
            <a:r>
              <a:rPr lang="it-IT" altLang="it-IT" b="1" i="1">
                <a:solidFill>
                  <a:srgbClr val="008000"/>
                </a:solidFill>
                <a:latin typeface="Arial Narrow" panose="020B0604020202020204" pitchFamily="34" charset="0"/>
              </a:rPr>
              <a:t>e</a:t>
            </a:r>
            <a:r>
              <a:rPr lang="it-IT" altLang="it-IT" b="1" i="1">
                <a:latin typeface="Arial Narrow" panose="020B0604020202020204" pitchFamily="34" charset="0"/>
              </a:rPr>
              <a:t> pari</a:t>
            </a:r>
            <a:r>
              <a:rPr lang="it-IT" altLang="it-IT" b="1">
                <a:latin typeface="Arial Narrow" panose="020B0604020202020204" pitchFamily="34" charset="0"/>
              </a:rPr>
              <a:t>, una volta nell’insieme A dei numeri neri e un’altra volta nell’insieme </a:t>
            </a:r>
            <a:r>
              <a:rPr lang="it-IT" altLang="it-IT" b="1">
                <a:solidFill>
                  <a:srgbClr val="0000FF"/>
                </a:solidFill>
                <a:latin typeface="Arial Narrow" panose="020B0604020202020204" pitchFamily="34" charset="0"/>
              </a:rPr>
              <a:t>B</a:t>
            </a:r>
            <a:r>
              <a:rPr lang="it-IT" altLang="it-IT" b="1">
                <a:latin typeface="Arial Narrow" panose="020B0604020202020204" pitchFamily="34" charset="0"/>
              </a:rPr>
              <a:t> dei  numeri pari.  </a:t>
            </a:r>
          </a:p>
        </p:txBody>
      </p:sp>
      <p:pic>
        <p:nvPicPr>
          <p:cNvPr id="20490" name="Picture 16" descr="Roulette1a.jpg">
            <a:extLst>
              <a:ext uri="{FF2B5EF4-FFF2-40B4-BE49-F238E27FC236}">
                <a16:creationId xmlns:a16="http://schemas.microsoft.com/office/drawing/2014/main" id="{FDA4804A-1888-F849-A01F-22A0AF73B1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295400"/>
            <a:ext cx="51435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oter Placeholder 5">
            <a:extLst>
              <a:ext uri="{FF2B5EF4-FFF2-40B4-BE49-F238E27FC236}">
                <a16:creationId xmlns:a16="http://schemas.microsoft.com/office/drawing/2014/main" id="{BABB72A2-B74C-D84B-B53A-FBADF594A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>
                <a:latin typeface="Calibri" panose="020F0502020204030204" pitchFamily="34" charset="0"/>
              </a:rPr>
              <a:t>Daniela Valenti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0D2592-15CE-5241-BA8F-AF3AE34F9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1CFDE0A-E419-6E41-B895-BB7204095953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7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1508" name="Title 4">
            <a:extLst>
              <a:ext uri="{FF2B5EF4-FFF2-40B4-BE49-F238E27FC236}">
                <a16:creationId xmlns:a16="http://schemas.microsoft.com/office/drawing/2014/main" id="{9CF48A7C-DBBE-A546-9843-B63E7C5B17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0"/>
            <a:ext cx="7620000" cy="762000"/>
          </a:xfrm>
        </p:spPr>
        <p:txBody>
          <a:bodyPr/>
          <a:lstStyle/>
          <a:p>
            <a:r>
              <a:rPr lang="it-IT" altLang="it-IT" sz="40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Conto meglio i numeri favorevoli</a:t>
            </a:r>
          </a:p>
        </p:txBody>
      </p:sp>
      <p:sp>
        <p:nvSpPr>
          <p:cNvPr id="21509" name="TextBox 17">
            <a:extLst>
              <a:ext uri="{FF2B5EF4-FFF2-40B4-BE49-F238E27FC236}">
                <a16:creationId xmlns:a16="http://schemas.microsoft.com/office/drawing/2014/main" id="{17F57A95-502F-A745-95C4-D2E2F0211B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2667000"/>
            <a:ext cx="4648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21510" name="TextBox 21">
            <a:extLst>
              <a:ext uri="{FF2B5EF4-FFF2-40B4-BE49-F238E27FC236}">
                <a16:creationId xmlns:a16="http://schemas.microsoft.com/office/drawing/2014/main" id="{3198EB46-653A-EA44-A212-303F820AD8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114800"/>
            <a:ext cx="853440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Ecco una frase e una figura che descrivono in modo corretto i numeri favorevoli alla mia vincita:  </a:t>
            </a:r>
          </a:p>
          <a:p>
            <a:pPr algn="ctr" eaLnBrk="1" hangingPunct="1"/>
            <a:r>
              <a:rPr lang="it-IT" altLang="it-IT" sz="2800" b="1">
                <a:solidFill>
                  <a:srgbClr val="0000FF"/>
                </a:solidFill>
                <a:latin typeface="Avenir Heavy" panose="02000503020000020003" pitchFamily="2" charset="0"/>
              </a:rPr>
              <a:t>sono i numeri neri </a:t>
            </a:r>
            <a:r>
              <a:rPr lang="it-IT" altLang="it-IT" sz="2800" b="1">
                <a:solidFill>
                  <a:srgbClr val="FF0000"/>
                </a:solidFill>
                <a:latin typeface="Avenir Heavy" panose="02000503020000020003" pitchFamily="2" charset="0"/>
              </a:rPr>
              <a:t>o</a:t>
            </a:r>
            <a:r>
              <a:rPr lang="it-IT" altLang="it-IT" sz="2800" b="1">
                <a:solidFill>
                  <a:srgbClr val="0000FF"/>
                </a:solidFill>
                <a:latin typeface="Avenir Heavy" panose="02000503020000020003" pitchFamily="2" charset="0"/>
              </a:rPr>
              <a:t> pari</a:t>
            </a:r>
          </a:p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dove </a:t>
            </a:r>
            <a:r>
              <a:rPr lang="it-IT" altLang="it-IT" b="1" i="1">
                <a:solidFill>
                  <a:srgbClr val="FF0000"/>
                </a:solidFill>
                <a:latin typeface="Arial Narrow" panose="020B0604020202020204" pitchFamily="34" charset="0"/>
              </a:rPr>
              <a:t>o</a:t>
            </a:r>
            <a:r>
              <a:rPr lang="it-IT" altLang="it-IT" b="1">
                <a:latin typeface="Arial Narrow" panose="020B0604020202020204" pitchFamily="34" charset="0"/>
              </a:rPr>
              <a:t> è </a:t>
            </a:r>
            <a:r>
              <a:rPr lang="it-IT" altLang="it-IT" b="1" i="1">
                <a:solidFill>
                  <a:srgbClr val="FF0000"/>
                </a:solidFill>
                <a:latin typeface="Arial Narrow" panose="020B0604020202020204" pitchFamily="34" charset="0"/>
              </a:rPr>
              <a:t>inclusivo</a:t>
            </a:r>
            <a:r>
              <a:rPr lang="it-IT" altLang="it-IT" b="1">
                <a:latin typeface="Arial Narrow" panose="020B0604020202020204" pitchFamily="34" charset="0"/>
              </a:rPr>
              <a:t>, come il </a:t>
            </a:r>
            <a:r>
              <a:rPr lang="it-IT" altLang="it-IT" b="1" i="1">
                <a:solidFill>
                  <a:srgbClr val="660066"/>
                </a:solidFill>
                <a:latin typeface="Arial Narrow" panose="020B0604020202020204" pitchFamily="34" charset="0"/>
              </a:rPr>
              <a:t>vel</a:t>
            </a:r>
            <a:r>
              <a:rPr lang="it-IT" altLang="it-IT" b="1">
                <a:latin typeface="Arial Narrow" panose="020B0604020202020204" pitchFamily="34" charset="0"/>
              </a:rPr>
              <a:t> latino, cioè </a:t>
            </a:r>
            <a:r>
              <a:rPr lang="it-IT" altLang="it-IT" b="1" i="1">
                <a:solidFill>
                  <a:srgbClr val="FF0000"/>
                </a:solidFill>
                <a:latin typeface="Arial Narrow" panose="020B0604020202020204" pitchFamily="34" charset="0"/>
              </a:rPr>
              <a:t>include</a:t>
            </a:r>
            <a:r>
              <a:rPr lang="it-IT" altLang="it-IT" b="1">
                <a:latin typeface="Arial Narrow" panose="020B0604020202020204" pitchFamily="34" charset="0"/>
              </a:rPr>
              <a:t> i numeri che sono solo neri, solo pari, ma anche neri </a:t>
            </a:r>
            <a:r>
              <a:rPr lang="it-IT" altLang="it-IT" b="1">
                <a:solidFill>
                  <a:srgbClr val="008000"/>
                </a:solidFill>
                <a:latin typeface="Arial Narrow" panose="020B0604020202020204" pitchFamily="34" charset="0"/>
              </a:rPr>
              <a:t>e</a:t>
            </a:r>
            <a:r>
              <a:rPr lang="it-IT" altLang="it-IT" b="1">
                <a:latin typeface="Arial Narrow" panose="020B0604020202020204" pitchFamily="34" charset="0"/>
              </a:rPr>
              <a:t> pari, </a:t>
            </a:r>
            <a:r>
              <a:rPr lang="it-IT" altLang="it-IT" b="1">
                <a:solidFill>
                  <a:srgbClr val="008000"/>
                </a:solidFill>
                <a:latin typeface="Arial Narrow" panose="020B0604020202020204" pitchFamily="34" charset="0"/>
              </a:rPr>
              <a:t>contati però una sola volta</a:t>
            </a:r>
            <a:r>
              <a:rPr lang="it-IT" altLang="it-IT" b="1">
                <a:latin typeface="Arial Narrow" panose="020B0604020202020204" pitchFamily="34" charset="0"/>
              </a:rPr>
              <a:t>. </a:t>
            </a:r>
            <a:endParaRPr lang="it-IT" altLang="it-IT" b="1">
              <a:solidFill>
                <a:srgbClr val="0000FF"/>
              </a:solidFill>
            </a:endParaRPr>
          </a:p>
        </p:txBody>
      </p:sp>
      <p:pic>
        <p:nvPicPr>
          <p:cNvPr id="21511" name="Picture 10" descr="Roulette2a.jpg">
            <a:extLst>
              <a:ext uri="{FF2B5EF4-FFF2-40B4-BE49-F238E27FC236}">
                <a16:creationId xmlns:a16="http://schemas.microsoft.com/office/drawing/2014/main" id="{CD77370D-BFA2-154F-B8E9-BB95A89930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762000"/>
            <a:ext cx="5105400" cy="331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ooter Placeholder 5">
            <a:extLst>
              <a:ext uri="{FF2B5EF4-FFF2-40B4-BE49-F238E27FC236}">
                <a16:creationId xmlns:a16="http://schemas.microsoft.com/office/drawing/2014/main" id="{B704C5F2-2AAB-1B47-8565-A52A17BFE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>
                <a:latin typeface="Calibri" panose="020F0502020204030204" pitchFamily="34" charset="0"/>
              </a:rPr>
              <a:t>Daniela Valenti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316DA-7780-F941-8391-1FCC86DF3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27396EE-AF04-264D-A428-C048676CC84B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8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2532" name="Title 4">
            <a:extLst>
              <a:ext uri="{FF2B5EF4-FFF2-40B4-BE49-F238E27FC236}">
                <a16:creationId xmlns:a16="http://schemas.microsoft.com/office/drawing/2014/main" id="{F132B951-ADB7-3648-B4D5-85373EE5D2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400"/>
            <a:ext cx="7620000" cy="762000"/>
          </a:xfrm>
        </p:spPr>
        <p:txBody>
          <a:bodyPr/>
          <a:lstStyle/>
          <a:p>
            <a:r>
              <a:rPr lang="it-IT" altLang="it-IT" sz="40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Valuto la probabilità</a:t>
            </a:r>
          </a:p>
        </p:txBody>
      </p:sp>
      <p:sp>
        <p:nvSpPr>
          <p:cNvPr id="22533" name="TextBox 17">
            <a:extLst>
              <a:ext uri="{FF2B5EF4-FFF2-40B4-BE49-F238E27FC236}">
                <a16:creationId xmlns:a16="http://schemas.microsoft.com/office/drawing/2014/main" id="{27ED1B1C-881D-2A42-BF26-441E0C6D58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2667000"/>
            <a:ext cx="4648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22534" name="TextBox 26">
            <a:extLst>
              <a:ext uri="{FF2B5EF4-FFF2-40B4-BE49-F238E27FC236}">
                <a16:creationId xmlns:a16="http://schemas.microsoft.com/office/drawing/2014/main" id="{D91C2165-21A3-B846-8256-4949DCB17B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762000"/>
            <a:ext cx="7086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Ecco allora come valuto le probabilità che mi interessano</a:t>
            </a:r>
          </a:p>
        </p:txBody>
      </p:sp>
      <p:sp>
        <p:nvSpPr>
          <p:cNvPr id="22535" name="TextBox 28">
            <a:extLst>
              <a:ext uri="{FF2B5EF4-FFF2-40B4-BE49-F238E27FC236}">
                <a16:creationId xmlns:a16="http://schemas.microsoft.com/office/drawing/2014/main" id="{453F857A-327C-4F42-91AA-6710CB29C5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4800600"/>
            <a:ext cx="6705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Così la probabilità </a:t>
            </a:r>
            <a:r>
              <a:rPr lang="it-IT" altLang="it-IT" b="1" i="1">
                <a:latin typeface="Arial Narrow" panose="020B0604020202020204" pitchFamily="34" charset="0"/>
              </a:rPr>
              <a:t>p</a:t>
            </a:r>
            <a:r>
              <a:rPr lang="it-IT" altLang="it-IT" b="1">
                <a:latin typeface="Arial Narrow" panose="020B0604020202020204" pitchFamily="34" charset="0"/>
              </a:rPr>
              <a:t> che esca un numero nero </a:t>
            </a:r>
            <a:r>
              <a:rPr lang="it-IT" altLang="it-IT" b="1">
                <a:solidFill>
                  <a:srgbClr val="FF0000"/>
                </a:solidFill>
                <a:latin typeface="Arial Narrow" panose="020B0604020202020204" pitchFamily="34" charset="0"/>
              </a:rPr>
              <a:t>o</a:t>
            </a:r>
            <a:r>
              <a:rPr lang="it-IT" altLang="it-IT" b="1">
                <a:latin typeface="Arial Narrow" panose="020B0604020202020204" pitchFamily="34" charset="0"/>
              </a:rPr>
              <a:t> pari è </a:t>
            </a:r>
          </a:p>
        </p:txBody>
      </p:sp>
      <p:pic>
        <p:nvPicPr>
          <p:cNvPr id="22536" name="Picture 9" descr="Schermata 2015-02-01 alle 12.00.06.png">
            <a:extLst>
              <a:ext uri="{FF2B5EF4-FFF2-40B4-BE49-F238E27FC236}">
                <a16:creationId xmlns:a16="http://schemas.microsoft.com/office/drawing/2014/main" id="{2F1F3591-2289-8543-8C22-B890692231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371600"/>
            <a:ext cx="7246938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7" name="Picture 9" descr="Schermata 2018-12-08 alle 12.12.05.png">
            <a:extLst>
              <a:ext uri="{FF2B5EF4-FFF2-40B4-BE49-F238E27FC236}">
                <a16:creationId xmlns:a16="http://schemas.microsoft.com/office/drawing/2014/main" id="{F10E74AE-2B5D-7746-AF84-946E84586F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5257800"/>
            <a:ext cx="22987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5">
            <a:extLst>
              <a:ext uri="{FF2B5EF4-FFF2-40B4-BE49-F238E27FC236}">
                <a16:creationId xmlns:a16="http://schemas.microsoft.com/office/drawing/2014/main" id="{C4515CBB-891D-6341-9AC2-B32842B3C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>
                <a:latin typeface="Calibri" panose="020F0502020204030204" pitchFamily="34" charset="0"/>
              </a:rPr>
              <a:t>Daniela Valenti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65859F-CABC-7D44-8BCA-0445FBEE6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7CCE185-FAAC-0C40-9E15-3DFBBB0CA041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9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3556" name="Title 4">
            <a:extLst>
              <a:ext uri="{FF2B5EF4-FFF2-40B4-BE49-F238E27FC236}">
                <a16:creationId xmlns:a16="http://schemas.microsoft.com/office/drawing/2014/main" id="{7580037A-C479-6D48-80AD-E445165810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97271"/>
            <a:ext cx="7620000" cy="762000"/>
          </a:xfrm>
        </p:spPr>
        <p:txBody>
          <a:bodyPr/>
          <a:lstStyle/>
          <a:p>
            <a:r>
              <a:rPr lang="it-IT" altLang="it-IT" sz="40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Valutare la probabilità</a:t>
            </a:r>
          </a:p>
        </p:txBody>
      </p:sp>
      <p:sp>
        <p:nvSpPr>
          <p:cNvPr id="23557" name="TextBox 17">
            <a:extLst>
              <a:ext uri="{FF2B5EF4-FFF2-40B4-BE49-F238E27FC236}">
                <a16:creationId xmlns:a16="http://schemas.microsoft.com/office/drawing/2014/main" id="{115ABBC0-C816-E540-B82D-2070CF56FE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2667000"/>
            <a:ext cx="4648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23558" name="TextBox 26">
            <a:extLst>
              <a:ext uri="{FF2B5EF4-FFF2-40B4-BE49-F238E27FC236}">
                <a16:creationId xmlns:a16="http://schemas.microsoft.com/office/drawing/2014/main" id="{DED05FC0-E193-9843-93F2-6990ACE040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0304" y="1160090"/>
            <a:ext cx="28864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dirty="0">
                <a:latin typeface="Arial Narrow" panose="020B0604020202020204" pitchFamily="34" charset="0"/>
              </a:rPr>
              <a:t>Osservo che risulta:</a:t>
            </a:r>
          </a:p>
        </p:txBody>
      </p:sp>
      <p:sp>
        <p:nvSpPr>
          <p:cNvPr id="23559" name="TextBox 12">
            <a:extLst>
              <a:ext uri="{FF2B5EF4-FFF2-40B4-BE49-F238E27FC236}">
                <a16:creationId xmlns:a16="http://schemas.microsoft.com/office/drawing/2014/main" id="{C4C7C7BE-5618-EB42-B239-88ECB9100D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5943600"/>
            <a:ext cx="1752600" cy="441325"/>
          </a:xfrm>
          <a:prstGeom prst="rect">
            <a:avLst/>
          </a:prstGeom>
          <a:solidFill>
            <a:srgbClr val="FFFFE4"/>
          </a:solidFill>
          <a:ln w="31750">
            <a:solidFill>
              <a:srgbClr val="0000FF"/>
            </a:solidFill>
            <a:miter lim="800000"/>
            <a:headEnd/>
            <a:tailEnd/>
          </a:ln>
        </p:spPr>
        <p:txBody>
          <a:bodyPr lIns="72000" tIns="36000" rIns="72000" bIns="360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it-IT" altLang="it-IT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it-IT" altLang="it-IT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it-IT" altLang="it-IT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it-IT" altLang="it-IT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  <a:p>
            <a:pPr eaLnBrk="1" hangingPunct="1"/>
            <a:endParaRPr lang="it-IT" altLang="it-IT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60" name="Rectangle 24">
            <a:extLst>
              <a:ext uri="{FF2B5EF4-FFF2-40B4-BE49-F238E27FC236}">
                <a16:creationId xmlns:a16="http://schemas.microsoft.com/office/drawing/2014/main" id="{C582A921-CE47-E34E-8325-980A77AB3A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0304" y="1843508"/>
            <a:ext cx="50831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dirty="0">
                <a:latin typeface="Arial Narrow" panose="020B0604020202020204" pitchFamily="34" charset="0"/>
              </a:rPr>
              <a:t>Così scrivo la probabilità </a:t>
            </a:r>
            <a:r>
              <a:rPr lang="it-IT" altLang="it-IT" b="1" i="1" dirty="0" err="1">
                <a:latin typeface="Arial Narrow" panose="020B0604020202020204" pitchFamily="34" charset="0"/>
              </a:rPr>
              <a:t>p</a:t>
            </a:r>
            <a:r>
              <a:rPr lang="it-IT" altLang="it-IT" b="1" dirty="0">
                <a:latin typeface="Arial Narrow" panose="020B0604020202020204" pitchFamily="34" charset="0"/>
              </a:rPr>
              <a:t> in altra forma</a:t>
            </a:r>
          </a:p>
        </p:txBody>
      </p:sp>
      <p:pic>
        <p:nvPicPr>
          <p:cNvPr id="23561" name="Picture 11" descr="Schermata 2015-02-01 alle 12.03.36.png">
            <a:extLst>
              <a:ext uri="{FF2B5EF4-FFF2-40B4-BE49-F238E27FC236}">
                <a16:creationId xmlns:a16="http://schemas.microsoft.com/office/drawing/2014/main" id="{203C5BEB-6D48-C148-95C7-14F8C4AE2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362200"/>
            <a:ext cx="6600825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2AC9552-2137-4E43-834D-67D79CB33050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6400800" y="5334000"/>
            <a:ext cx="685800" cy="609600"/>
          </a:xfrm>
          <a:prstGeom prst="straightConnector1">
            <a:avLst/>
          </a:prstGeom>
          <a:noFill/>
          <a:ln w="25400">
            <a:solidFill>
              <a:srgbClr val="0000FF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3563" name="Picture 11" descr="Schermata 2018-12-08 alle 12.12.44.png">
            <a:extLst>
              <a:ext uri="{FF2B5EF4-FFF2-40B4-BE49-F238E27FC236}">
                <a16:creationId xmlns:a16="http://schemas.microsoft.com/office/drawing/2014/main" id="{848FE022-C6E6-8E47-8A23-262D903080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6776" y="950118"/>
            <a:ext cx="36957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ooter Placeholder 5">
            <a:extLst>
              <a:ext uri="{FF2B5EF4-FFF2-40B4-BE49-F238E27FC236}">
                <a16:creationId xmlns:a16="http://schemas.microsoft.com/office/drawing/2014/main" id="{F2493EEF-4020-BF47-ABB6-32D56A62F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480060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>
                <a:latin typeface="Calibri" panose="020F0502020204030204" pitchFamily="34" charset="0"/>
              </a:rPr>
              <a:t>Daniela Valenti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165BAD-E31E-7840-8F99-CD5239B36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6492875"/>
            <a:ext cx="457200" cy="365125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9F37604-432B-B945-963A-D9A05819F2D6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10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4580" name="Title 4">
            <a:extLst>
              <a:ext uri="{FF2B5EF4-FFF2-40B4-BE49-F238E27FC236}">
                <a16:creationId xmlns:a16="http://schemas.microsoft.com/office/drawing/2014/main" id="{9BADF7B0-58EB-0540-8E67-BB8B158023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610600" cy="609600"/>
          </a:xfrm>
        </p:spPr>
        <p:txBody>
          <a:bodyPr/>
          <a:lstStyle/>
          <a:p>
            <a:r>
              <a:rPr lang="it-IT" altLang="it-IT" sz="36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Il linguaggio degli insiemi e della probabilità</a:t>
            </a:r>
          </a:p>
        </p:txBody>
      </p:sp>
      <p:sp>
        <p:nvSpPr>
          <p:cNvPr id="24581" name="TextBox 17">
            <a:extLst>
              <a:ext uri="{FF2B5EF4-FFF2-40B4-BE49-F238E27FC236}">
                <a16:creationId xmlns:a16="http://schemas.microsoft.com/office/drawing/2014/main" id="{93DADB37-4D7F-634B-9F01-AD887107C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2667000"/>
            <a:ext cx="4648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/>
          </a:p>
        </p:txBody>
      </p:sp>
      <p:pic>
        <p:nvPicPr>
          <p:cNvPr id="24582" name="Picture 22" descr="Schermata 2015-01-27 alle 19.57.55.png">
            <a:extLst>
              <a:ext uri="{FF2B5EF4-FFF2-40B4-BE49-F238E27FC236}">
                <a16:creationId xmlns:a16="http://schemas.microsoft.com/office/drawing/2014/main" id="{A2269B6E-D724-F340-AE30-B73CF70A2F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990600"/>
            <a:ext cx="523875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Oval Callout 27">
            <a:extLst>
              <a:ext uri="{FF2B5EF4-FFF2-40B4-BE49-F238E27FC236}">
                <a16:creationId xmlns:a16="http://schemas.microsoft.com/office/drawing/2014/main" id="{E4F2083C-26B7-5F48-9045-EDD0F257BB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4876800"/>
            <a:ext cx="3505200" cy="990600"/>
          </a:xfrm>
          <a:prstGeom prst="wedgeEllipseCallout">
            <a:avLst>
              <a:gd name="adj1" fmla="val 1370"/>
              <a:gd name="adj2" fmla="val -127986"/>
            </a:avLst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it-IT" altLang="it-IT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4584" name="TextBox 28">
            <a:extLst>
              <a:ext uri="{FF2B5EF4-FFF2-40B4-BE49-F238E27FC236}">
                <a16:creationId xmlns:a16="http://schemas.microsoft.com/office/drawing/2014/main" id="{D3D66E3C-9D14-924A-BEAA-807AD71ECD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5029200"/>
            <a:ext cx="28035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latin typeface="Arial Narrow" panose="020B0604020202020204" pitchFamily="34" charset="0"/>
              </a:rPr>
              <a:t>Valuto la </a:t>
            </a:r>
            <a:r>
              <a:rPr lang="it-IT" altLang="it-IT" sz="2000" b="1">
                <a:solidFill>
                  <a:srgbClr val="660066"/>
                </a:solidFill>
                <a:latin typeface="Arial Narrow" panose="020B0604020202020204" pitchFamily="34" charset="0"/>
              </a:rPr>
              <a:t>probabilità totale</a:t>
            </a:r>
          </a:p>
          <a:p>
            <a:pPr eaLnBrk="1" hangingPunct="1"/>
            <a:r>
              <a:rPr lang="it-IT" altLang="it-IT" sz="2000" b="1">
                <a:latin typeface="Arial Narrow" panose="020B0604020202020204" pitchFamily="34" charset="0"/>
              </a:rPr>
              <a:t>che si verifichi A </a:t>
            </a:r>
            <a:r>
              <a:rPr lang="it-IT" altLang="it-IT" sz="2000" b="1">
                <a:solidFill>
                  <a:srgbClr val="FF0000"/>
                </a:solidFill>
                <a:latin typeface="Arial Narrow" panose="020B0604020202020204" pitchFamily="34" charset="0"/>
              </a:rPr>
              <a:t>o</a:t>
            </a:r>
            <a:r>
              <a:rPr lang="it-IT" altLang="it-IT" sz="2000" b="1">
                <a:latin typeface="Arial Narrow" panose="020B0604020202020204" pitchFamily="34" charset="0"/>
              </a:rPr>
              <a:t> B</a:t>
            </a:r>
          </a:p>
        </p:txBody>
      </p:sp>
      <p:pic>
        <p:nvPicPr>
          <p:cNvPr id="24585" name="Picture 29" descr="Roulette2b.jpg">
            <a:extLst>
              <a:ext uri="{FF2B5EF4-FFF2-40B4-BE49-F238E27FC236}">
                <a16:creationId xmlns:a16="http://schemas.microsoft.com/office/drawing/2014/main" id="{6D4DA7C2-A562-9845-A5D4-6115DA9DCD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343400"/>
            <a:ext cx="4411663" cy="226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6" name="Picture 13" descr="tavolo_roulette.png">
            <a:extLst>
              <a:ext uri="{FF2B5EF4-FFF2-40B4-BE49-F238E27FC236}">
                <a16:creationId xmlns:a16="http://schemas.microsoft.com/office/drawing/2014/main" id="{0B8C511B-4AE3-E640-B874-3113DDD9E7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90600"/>
            <a:ext cx="2895600" cy="316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AE76B5D7-5683-2A4C-9189-A35EC5039E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3352800"/>
            <a:ext cx="258763" cy="247650"/>
          </a:xfrm>
          <a:prstGeom prst="ellipse">
            <a:avLst/>
          </a:prstGeom>
          <a:solidFill>
            <a:srgbClr val="FFFF00"/>
          </a:solidFill>
          <a:ln w="9525">
            <a:solidFill>
              <a:srgbClr val="FFFF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F0D8D69-E207-9D44-80F8-0FC7E3A37D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2590800"/>
            <a:ext cx="258763" cy="247650"/>
          </a:xfrm>
          <a:prstGeom prst="ellipse">
            <a:avLst/>
          </a:prstGeom>
          <a:solidFill>
            <a:srgbClr val="FFFF00"/>
          </a:solidFill>
          <a:ln w="9525">
            <a:solidFill>
              <a:srgbClr val="FFFF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oter Placeholder 5">
            <a:extLst>
              <a:ext uri="{FF2B5EF4-FFF2-40B4-BE49-F238E27FC236}">
                <a16:creationId xmlns:a16="http://schemas.microsoft.com/office/drawing/2014/main" id="{C8B429E7-49EF-2142-B4D0-9C1FF3553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>
                <a:latin typeface="Calibri" panose="020F0502020204030204" pitchFamily="34" charset="0"/>
              </a:rPr>
              <a:t>Daniela Valenti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4F6368-4B6D-7449-9FBD-50E805207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54A0D0D-7F50-B542-A7D5-C29D831A58F2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11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5604" name="Title 4">
            <a:extLst>
              <a:ext uri="{FF2B5EF4-FFF2-40B4-BE49-F238E27FC236}">
                <a16:creationId xmlns:a16="http://schemas.microsoft.com/office/drawing/2014/main" id="{68F82AE7-AF6C-0644-AE15-A9C4C2EC69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52400"/>
            <a:ext cx="8991600" cy="762000"/>
          </a:xfrm>
        </p:spPr>
        <p:txBody>
          <a:bodyPr/>
          <a:lstStyle/>
          <a:p>
            <a:r>
              <a:rPr lang="it-IT" altLang="it-IT" sz="40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La probabilità totale di due eventi</a:t>
            </a:r>
          </a:p>
        </p:txBody>
      </p:sp>
      <p:sp>
        <p:nvSpPr>
          <p:cNvPr id="25605" name="TextBox 17">
            <a:extLst>
              <a:ext uri="{FF2B5EF4-FFF2-40B4-BE49-F238E27FC236}">
                <a16:creationId xmlns:a16="http://schemas.microsoft.com/office/drawing/2014/main" id="{D623A21A-4DAD-9040-8B7E-5E36739D3C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2667000"/>
            <a:ext cx="4648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25606" name="TextBox 23">
            <a:extLst>
              <a:ext uri="{FF2B5EF4-FFF2-40B4-BE49-F238E27FC236}">
                <a16:creationId xmlns:a16="http://schemas.microsoft.com/office/drawing/2014/main" id="{2F39B240-0A5F-0A42-B431-B6FE375E14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819400"/>
            <a:ext cx="17192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latin typeface="Arial Narrow" panose="020B0604020202020204" pitchFamily="34" charset="0"/>
              </a:rPr>
              <a:t>Due eventi A, B</a:t>
            </a:r>
          </a:p>
        </p:txBody>
      </p:sp>
      <p:sp>
        <p:nvSpPr>
          <p:cNvPr id="25607" name="TextBox 28">
            <a:extLst>
              <a:ext uri="{FF2B5EF4-FFF2-40B4-BE49-F238E27FC236}">
                <a16:creationId xmlns:a16="http://schemas.microsoft.com/office/drawing/2014/main" id="{509EA2E0-9BC1-ED40-98B3-58375C3455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5486400"/>
            <a:ext cx="32242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latin typeface="Arial Narrow" panose="020B0604020202020204" pitchFamily="34" charset="0"/>
              </a:rPr>
              <a:t>Valuto la </a:t>
            </a:r>
            <a:r>
              <a:rPr lang="it-IT" altLang="it-IT" sz="2000" b="1">
                <a:solidFill>
                  <a:srgbClr val="660066"/>
                </a:solidFill>
                <a:latin typeface="Arial Narrow" panose="020B0604020202020204" pitchFamily="34" charset="0"/>
              </a:rPr>
              <a:t>probabilità totale </a:t>
            </a:r>
            <a:r>
              <a:rPr lang="it-IT" altLang="it-IT" sz="2000" b="1">
                <a:latin typeface="Arial Narrow" panose="020B0604020202020204" pitchFamily="34" charset="0"/>
              </a:rPr>
              <a:t>che </a:t>
            </a:r>
          </a:p>
          <a:p>
            <a:pPr eaLnBrk="1" hangingPunct="1"/>
            <a:r>
              <a:rPr lang="it-IT" altLang="it-IT" sz="2000" b="1">
                <a:latin typeface="Arial Narrow" panose="020B0604020202020204" pitchFamily="34" charset="0"/>
              </a:rPr>
              <a:t>si verifichi A </a:t>
            </a:r>
            <a:r>
              <a:rPr lang="it-IT" altLang="it-IT" sz="2000" b="1">
                <a:solidFill>
                  <a:srgbClr val="FF0000"/>
                </a:solidFill>
                <a:latin typeface="Arial Narrow" panose="020B0604020202020204" pitchFamily="34" charset="0"/>
              </a:rPr>
              <a:t>o</a:t>
            </a:r>
            <a:r>
              <a:rPr lang="it-IT" altLang="it-IT" sz="2000" b="1">
                <a:latin typeface="Arial Narrow" panose="020B0604020202020204" pitchFamily="34" charset="0"/>
              </a:rPr>
              <a:t> B (</a:t>
            </a:r>
            <a:r>
              <a:rPr lang="it-IT" altLang="it-IT" sz="2000" b="1">
                <a:solidFill>
                  <a:srgbClr val="FF0000"/>
                </a:solidFill>
                <a:latin typeface="Arial Narrow" panose="020B0604020202020204" pitchFamily="34" charset="0"/>
              </a:rPr>
              <a:t>o</a:t>
            </a:r>
            <a:r>
              <a:rPr lang="it-IT" altLang="it-IT" sz="2000" b="1">
                <a:latin typeface="Arial Narrow" panose="020B0604020202020204" pitchFamily="34" charset="0"/>
              </a:rPr>
              <a:t> inclusivo)</a:t>
            </a:r>
          </a:p>
        </p:txBody>
      </p:sp>
      <p:pic>
        <p:nvPicPr>
          <p:cNvPr id="25608" name="Picture 11" descr="Schermata 2015-01-27 alle 20.10.42.png">
            <a:extLst>
              <a:ext uri="{FF2B5EF4-FFF2-40B4-BE49-F238E27FC236}">
                <a16:creationId xmlns:a16="http://schemas.microsoft.com/office/drawing/2014/main" id="{A4CEFA71-FBE2-ED4F-8572-1357AF2BC0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905000"/>
            <a:ext cx="4953000" cy="259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Oval Callout 12">
            <a:extLst>
              <a:ext uri="{FF2B5EF4-FFF2-40B4-BE49-F238E27FC236}">
                <a16:creationId xmlns:a16="http://schemas.microsoft.com/office/drawing/2014/main" id="{16736B01-ADA1-2D42-922B-08B20ED905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5334000"/>
            <a:ext cx="4038600" cy="990600"/>
          </a:xfrm>
          <a:prstGeom prst="wedgeEllipseCallout">
            <a:avLst>
              <a:gd name="adj1" fmla="val -29787"/>
              <a:gd name="adj2" fmla="val -148398"/>
            </a:avLst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it-IT" altLang="it-IT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5610" name="TextBox 13">
            <a:extLst>
              <a:ext uri="{FF2B5EF4-FFF2-40B4-BE49-F238E27FC236}">
                <a16:creationId xmlns:a16="http://schemas.microsoft.com/office/drawing/2014/main" id="{5162D281-424B-3743-A704-8F5891553D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990600"/>
            <a:ext cx="74676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latin typeface="Arial Narrow" panose="020B0604020202020204" pitchFamily="34" charset="0"/>
              </a:rPr>
              <a:t>Posso ripetere lo stesso procedimento per risolvere tutti i problemi descritti qui sotto.</a:t>
            </a:r>
          </a:p>
        </p:txBody>
      </p:sp>
      <p:sp>
        <p:nvSpPr>
          <p:cNvPr id="15" name="Oval Callout 14">
            <a:extLst>
              <a:ext uri="{FF2B5EF4-FFF2-40B4-BE49-F238E27FC236}">
                <a16:creationId xmlns:a16="http://schemas.microsoft.com/office/drawing/2014/main" id="{E9882CB1-6C46-1D49-AB77-C0E7F5431D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667000"/>
            <a:ext cx="2438400" cy="798513"/>
          </a:xfrm>
          <a:prstGeom prst="wedgeEllipseCallout">
            <a:avLst>
              <a:gd name="adj1" fmla="val 69824"/>
              <a:gd name="adj2" fmla="val -4449"/>
            </a:avLst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8">
            <a:extLst>
              <a:ext uri="{FF2B5EF4-FFF2-40B4-BE49-F238E27FC236}">
                <a16:creationId xmlns:a16="http://schemas.microsoft.com/office/drawing/2014/main" id="{5F1BE502-5157-094C-9EFF-0341B23CF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29400" y="6381750"/>
            <a:ext cx="2133600" cy="47625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A9D69DD-2F48-9744-88CE-7EA18E4847C6}" type="slidenum">
              <a:rPr lang="it-IT" altLang="it-IT" sz="1200">
                <a:solidFill>
                  <a:srgbClr val="898989"/>
                </a:solidFill>
              </a:rPr>
              <a:pPr eaLnBrk="1" hangingPunct="1"/>
              <a:t>12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6627" name="Footer Placeholder 9">
            <a:extLst>
              <a:ext uri="{FF2B5EF4-FFF2-40B4-BE49-F238E27FC236}">
                <a16:creationId xmlns:a16="http://schemas.microsoft.com/office/drawing/2014/main" id="{EAD7D12B-8150-F84B-A42D-1EA0EF927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381750"/>
            <a:ext cx="1835696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solidFill>
                  <a:srgbClr val="898989"/>
                </a:solidFill>
              </a:rPr>
              <a:t>Daniela Valenti 2020</a:t>
            </a:r>
          </a:p>
        </p:txBody>
      </p:sp>
      <p:sp>
        <p:nvSpPr>
          <p:cNvPr id="9" name="Rectangle 33">
            <a:extLst>
              <a:ext uri="{FF2B5EF4-FFF2-40B4-BE49-F238E27FC236}">
                <a16:creationId xmlns:a16="http://schemas.microsoft.com/office/drawing/2014/main" id="{44FF97C9-0FB2-1243-A3E2-44CE1BE810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9456" y="1988840"/>
            <a:ext cx="6696744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marL="1625600" indent="-1625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53975" indent="-17463" eaLnBrk="1" hangingPunct="1"/>
            <a:r>
              <a:rPr lang="it-IT" altLang="it-IT" sz="3200" b="1" dirty="0">
                <a:cs typeface="Arial" panose="020B0604020202020204" pitchFamily="34" charset="0"/>
              </a:rPr>
              <a:t>Completa la scheda di lavoro per riflettere sulla probabilità totale</a:t>
            </a:r>
          </a:p>
        </p:txBody>
      </p:sp>
      <p:sp>
        <p:nvSpPr>
          <p:cNvPr id="26629" name="Title 12">
            <a:extLst>
              <a:ext uri="{FF2B5EF4-FFF2-40B4-BE49-F238E27FC236}">
                <a16:creationId xmlns:a16="http://schemas.microsoft.com/office/drawing/2014/main" id="{288BFE3A-DF16-8E4A-99B4-C654107FD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20688"/>
            <a:ext cx="8382000" cy="1143000"/>
          </a:xfrm>
        </p:spPr>
        <p:txBody>
          <a:bodyPr/>
          <a:lstStyle/>
          <a:p>
            <a:pPr marL="1435100" indent="-1435100" eaLnBrk="1" hangingPunct="1"/>
            <a:r>
              <a:rPr lang="it-IT" altLang="it-IT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Attività</a:t>
            </a:r>
            <a:endParaRPr lang="it-IT" altLang="it-IT" b="1" dirty="0">
              <a:solidFill>
                <a:srgbClr val="FF00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8">
            <a:extLst>
              <a:ext uri="{FF2B5EF4-FFF2-40B4-BE49-F238E27FC236}">
                <a16:creationId xmlns:a16="http://schemas.microsoft.com/office/drawing/2014/main" id="{5F1BE502-5157-094C-9EFF-0341B23CF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29400" y="6381750"/>
            <a:ext cx="2133600" cy="47625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A9D69DD-2F48-9744-88CE-7EA18E4847C6}" type="slidenum">
              <a:rPr lang="it-IT" altLang="it-IT" sz="1200">
                <a:solidFill>
                  <a:srgbClr val="898989"/>
                </a:solidFill>
              </a:rPr>
              <a:pPr eaLnBrk="1" hangingPunct="1"/>
              <a:t>13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6627" name="Footer Placeholder 9">
            <a:extLst>
              <a:ext uri="{FF2B5EF4-FFF2-40B4-BE49-F238E27FC236}">
                <a16:creationId xmlns:a16="http://schemas.microsoft.com/office/drawing/2014/main" id="{EAD7D12B-8150-F84B-A42D-1EA0EF927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381750"/>
            <a:ext cx="1835696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solidFill>
                  <a:srgbClr val="898989"/>
                </a:solidFill>
              </a:rPr>
              <a:t>Daniela Valenti 2020</a:t>
            </a:r>
          </a:p>
        </p:txBody>
      </p:sp>
      <p:sp>
        <p:nvSpPr>
          <p:cNvPr id="26629" name="Title 12">
            <a:extLst>
              <a:ext uri="{FF2B5EF4-FFF2-40B4-BE49-F238E27FC236}">
                <a16:creationId xmlns:a16="http://schemas.microsoft.com/office/drawing/2014/main" id="{288BFE3A-DF16-8E4A-99B4-C654107FD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818" y="1700808"/>
            <a:ext cx="8382000" cy="1143000"/>
          </a:xfrm>
        </p:spPr>
        <p:txBody>
          <a:bodyPr/>
          <a:lstStyle/>
          <a:p>
            <a:pPr marL="1435100" indent="-1435100" eaLnBrk="1" hangingPunct="1"/>
            <a:r>
              <a:rPr lang="it-IT" altLang="it-IT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Riflessioni sulle risposte date </a:t>
            </a:r>
            <a:endParaRPr lang="it-IT" altLang="it-IT" b="1" dirty="0">
              <a:solidFill>
                <a:srgbClr val="FF00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82084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8">
            <a:extLst>
              <a:ext uri="{FF2B5EF4-FFF2-40B4-BE49-F238E27FC236}">
                <a16:creationId xmlns:a16="http://schemas.microsoft.com/office/drawing/2014/main" id="{008BB204-A3C1-7142-81FC-B8C296505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29400" y="6381750"/>
            <a:ext cx="2133600" cy="47625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7980D982-DAD4-5D42-8AAD-F0C380105DF0}" type="slidenum">
              <a:rPr lang="it-IT" altLang="it-IT" sz="1200">
                <a:solidFill>
                  <a:srgbClr val="898989"/>
                </a:solidFill>
              </a:rPr>
              <a:pPr eaLnBrk="1" hangingPunct="1"/>
              <a:t>14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7652" name="Footer Placeholder 9">
            <a:extLst>
              <a:ext uri="{FF2B5EF4-FFF2-40B4-BE49-F238E27FC236}">
                <a16:creationId xmlns:a16="http://schemas.microsoft.com/office/drawing/2014/main" id="{9D1A053E-34EB-C841-80E6-D30FED2F7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381750"/>
            <a:ext cx="1979712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solidFill>
                  <a:srgbClr val="898989"/>
                </a:solidFill>
              </a:rPr>
              <a:t>Daniela Valenti 2020</a:t>
            </a:r>
          </a:p>
        </p:txBody>
      </p:sp>
      <p:sp>
        <p:nvSpPr>
          <p:cNvPr id="9" name="Rectangle 33">
            <a:extLst>
              <a:ext uri="{FF2B5EF4-FFF2-40B4-BE49-F238E27FC236}">
                <a16:creationId xmlns:a16="http://schemas.microsoft.com/office/drawing/2014/main" id="{266BF037-7CDF-D548-88E1-A6D45EB8FD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143000"/>
            <a:ext cx="8686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marL="1625600" indent="-1625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3200" b="1">
              <a:solidFill>
                <a:srgbClr val="FF0000"/>
              </a:solidFill>
              <a:latin typeface="Arial Narrow" panose="020B0604020202020204" pitchFamily="34" charset="0"/>
            </a:endParaRPr>
          </a:p>
        </p:txBody>
      </p:sp>
      <p:sp>
        <p:nvSpPr>
          <p:cNvPr id="27654" name="Title 12">
            <a:extLst>
              <a:ext uri="{FF2B5EF4-FFF2-40B4-BE49-F238E27FC236}">
                <a16:creationId xmlns:a16="http://schemas.microsoft.com/office/drawing/2014/main" id="{5A0A4406-D763-7C45-9C1F-3A7060511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2400"/>
            <a:ext cx="8915400" cy="533400"/>
          </a:xfrm>
        </p:spPr>
        <p:txBody>
          <a:bodyPr anchor="t"/>
          <a:lstStyle/>
          <a:p>
            <a:pPr marL="6350" indent="-6350" eaLnBrk="1" hangingPunct="1"/>
            <a:r>
              <a:rPr lang="it-IT" altLang="it-IT" sz="3600" b="1">
                <a:solidFill>
                  <a:srgbClr val="FF33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Primo problema</a:t>
            </a:r>
            <a:endParaRPr lang="it-IT" altLang="it-IT" sz="3600" b="1">
              <a:solidFill>
                <a:srgbClr val="FF0000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7655" name="TextBox 12">
            <a:extLst>
              <a:ext uri="{FF2B5EF4-FFF2-40B4-BE49-F238E27FC236}">
                <a16:creationId xmlns:a16="http://schemas.microsoft.com/office/drawing/2014/main" id="{10AAC3B2-6D8D-014E-8E48-63569BBCCA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914400"/>
            <a:ext cx="8382000" cy="969963"/>
          </a:xfrm>
          <a:prstGeom prst="rect">
            <a:avLst/>
          </a:prstGeom>
          <a:solidFill>
            <a:srgbClr val="DBF8ED"/>
          </a:solidFill>
          <a:ln w="15875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latin typeface="Arial Narrow" panose="020B0604020202020204" pitchFamily="34" charset="0"/>
              </a:rPr>
              <a:t>Estrai una carta da un mazzo di carte napoletane ben mischiate.</a:t>
            </a:r>
          </a:p>
          <a:p>
            <a:pPr eaLnBrk="1" hangingPunct="1"/>
            <a:endParaRPr lang="it-IT" altLang="it-IT" sz="900" b="1" i="1">
              <a:latin typeface="Arial Narrow" panose="020B0604020202020204" pitchFamily="34" charset="0"/>
            </a:endParaRPr>
          </a:p>
          <a:p>
            <a:pPr eaLnBrk="1" hangingPunct="1"/>
            <a:r>
              <a:rPr lang="it-IT" altLang="it-IT" b="1" i="1">
                <a:latin typeface="Arial Narrow" panose="020B0604020202020204" pitchFamily="34" charset="0"/>
              </a:rPr>
              <a:t>Valuta la probabilità di estrarre una figura o una carta di bastoni </a:t>
            </a:r>
          </a:p>
        </p:txBody>
      </p:sp>
      <p:graphicFrame>
        <p:nvGraphicFramePr>
          <p:cNvPr id="27650" name="Object 2">
            <a:extLst>
              <a:ext uri="{FF2B5EF4-FFF2-40B4-BE49-F238E27FC236}">
                <a16:creationId xmlns:a16="http://schemas.microsoft.com/office/drawing/2014/main" id="{2D02F754-5B2C-4A48-A8D4-8C43E9FFC7D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6000" y="2438400"/>
          <a:ext cx="5059363" cy="3662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2" name="Document" r:id="rId3" imgW="6350000" imgH="4597400" progId="Word.Document.12">
                  <p:link updateAutomatic="1"/>
                </p:oleObj>
              </mc:Choice>
              <mc:Fallback>
                <p:oleObj name="Document" r:id="rId3" imgW="6350000" imgH="4597400" progId="Word.Document.12">
                  <p:link updateAutomatic="1"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2438400"/>
                        <a:ext cx="5059363" cy="3662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8">
            <a:extLst>
              <a:ext uri="{FF2B5EF4-FFF2-40B4-BE49-F238E27FC236}">
                <a16:creationId xmlns:a16="http://schemas.microsoft.com/office/drawing/2014/main" id="{A420AB70-4354-434D-A60A-CC9BE1A26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29400" y="6381750"/>
            <a:ext cx="2133600" cy="47625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3B89DE0-DDC4-754C-A6D5-C6F7EA3D428A}" type="slidenum">
              <a:rPr lang="it-IT" altLang="it-IT" sz="1200">
                <a:solidFill>
                  <a:srgbClr val="898989"/>
                </a:solidFill>
              </a:rPr>
              <a:pPr eaLnBrk="1" hangingPunct="1"/>
              <a:t>15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8675" name="Footer Placeholder 9">
            <a:extLst>
              <a:ext uri="{FF2B5EF4-FFF2-40B4-BE49-F238E27FC236}">
                <a16:creationId xmlns:a16="http://schemas.microsoft.com/office/drawing/2014/main" id="{758406E1-BFF8-D34E-B552-F4618D404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381750"/>
            <a:ext cx="1619672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solidFill>
                  <a:srgbClr val="898989"/>
                </a:solidFill>
              </a:rPr>
              <a:t>Daniela Valenti 2020</a:t>
            </a:r>
          </a:p>
        </p:txBody>
      </p:sp>
      <p:sp>
        <p:nvSpPr>
          <p:cNvPr id="9" name="Rectangle 33">
            <a:extLst>
              <a:ext uri="{FF2B5EF4-FFF2-40B4-BE49-F238E27FC236}">
                <a16:creationId xmlns:a16="http://schemas.microsoft.com/office/drawing/2014/main" id="{52DA956C-8E90-AA42-9655-107288B7EF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143000"/>
            <a:ext cx="8686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marL="1625600" indent="-1625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3200" b="1">
              <a:solidFill>
                <a:srgbClr val="FF0000"/>
              </a:solidFill>
              <a:latin typeface="Arial Narrow" panose="020B0604020202020204" pitchFamily="34" charset="0"/>
            </a:endParaRPr>
          </a:p>
        </p:txBody>
      </p:sp>
      <p:sp>
        <p:nvSpPr>
          <p:cNvPr id="28677" name="Title 12">
            <a:extLst>
              <a:ext uri="{FF2B5EF4-FFF2-40B4-BE49-F238E27FC236}">
                <a16:creationId xmlns:a16="http://schemas.microsoft.com/office/drawing/2014/main" id="{2A640AAB-6D8A-B746-A1DB-17A453E64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915400" cy="533400"/>
          </a:xfrm>
        </p:spPr>
        <p:txBody>
          <a:bodyPr anchor="t"/>
          <a:lstStyle/>
          <a:p>
            <a:pPr marL="6350" indent="-6350" eaLnBrk="1" hangingPunct="1"/>
            <a:r>
              <a:rPr lang="it-IT" altLang="it-IT" sz="3600" b="1">
                <a:solidFill>
                  <a:srgbClr val="FF33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Due procedimenti per risolvere il problema</a:t>
            </a:r>
            <a:endParaRPr lang="it-IT" altLang="it-IT" sz="3600" b="1">
              <a:solidFill>
                <a:srgbClr val="FF0000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8" name="Picture 7" descr="Carte_napoletane+insiemi1a.jpg">
            <a:extLst>
              <a:ext uri="{FF2B5EF4-FFF2-40B4-BE49-F238E27FC236}">
                <a16:creationId xmlns:a16="http://schemas.microsoft.com/office/drawing/2014/main" id="{99767D19-F7AF-4E43-B538-06B2EDD17B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3200400"/>
            <a:ext cx="5105400" cy="3460750"/>
          </a:xfrm>
          <a:prstGeom prst="rect">
            <a:avLst/>
          </a:prstGeom>
          <a:ln w="25400">
            <a:solidFill>
              <a:schemeClr val="bg1">
                <a:lumMod val="65000"/>
              </a:schemeClr>
            </a:solidFill>
          </a:ln>
        </p:spPr>
      </p:pic>
      <p:sp>
        <p:nvSpPr>
          <p:cNvPr id="28679" name="TextBox 10">
            <a:extLst>
              <a:ext uri="{FF2B5EF4-FFF2-40B4-BE49-F238E27FC236}">
                <a16:creationId xmlns:a16="http://schemas.microsoft.com/office/drawing/2014/main" id="{9D69E24B-9849-1543-A12D-84022B428E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219200"/>
            <a:ext cx="77724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2700" indent="-127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b="1" i="1">
                <a:solidFill>
                  <a:srgbClr val="0000FF"/>
                </a:solidFill>
                <a:latin typeface="Arial Narrow" panose="020B0604020202020204" pitchFamily="34" charset="0"/>
              </a:rPr>
              <a:t>Procedimento 1</a:t>
            </a:r>
          </a:p>
          <a:p>
            <a:pPr algn="ctr" eaLnBrk="1" hangingPunct="1"/>
            <a:r>
              <a:rPr lang="it-IT" altLang="it-IT" b="1" i="1">
                <a:solidFill>
                  <a:srgbClr val="0000FF"/>
                </a:solidFill>
                <a:latin typeface="Arial Narrow" panose="020B0604020202020204" pitchFamily="34" charset="0"/>
              </a:rPr>
              <a:t>Osservo il disegno degli insiemi e conto:</a:t>
            </a:r>
            <a:br>
              <a:rPr lang="it-IT" altLang="it-IT" b="1">
                <a:latin typeface="Arial Narrow" panose="020B0604020202020204" pitchFamily="34" charset="0"/>
              </a:rPr>
            </a:br>
            <a:r>
              <a:rPr lang="it-IT" altLang="it-IT" b="1">
                <a:latin typeface="Arial Narrow" panose="020B0604020202020204" pitchFamily="34" charset="0"/>
              </a:rPr>
              <a:t>Qual è il numero N di casi possibili?</a:t>
            </a:r>
          </a:p>
          <a:p>
            <a:pPr algn="ctr" eaLnBrk="1" hangingPunct="1"/>
            <a:r>
              <a:rPr lang="it-IT" altLang="it-IT" b="1">
                <a:latin typeface="Arial Narrow" panose="020B0604020202020204" pitchFamily="34" charset="0"/>
              </a:rPr>
              <a:t>Qual è il numero F di casi favorevoli?</a:t>
            </a:r>
          </a:p>
          <a:p>
            <a:pPr algn="ctr" eaLnBrk="1" hangingPunct="1"/>
            <a:r>
              <a:rPr lang="it-IT" altLang="it-IT" b="1">
                <a:latin typeface="Arial Narrow" panose="020B0604020202020204" pitchFamily="34" charset="0"/>
              </a:rPr>
              <a:t>Qual è la probabilità p?</a:t>
            </a:r>
          </a:p>
          <a:p>
            <a:pPr eaLnBrk="1" hangingPunct="1"/>
            <a:endParaRPr lang="it-IT" altLang="it-IT" b="1">
              <a:latin typeface="Arial Narrow" panose="020B0604020202020204" pitchFamily="34" charset="0"/>
            </a:endParaRPr>
          </a:p>
        </p:txBody>
      </p:sp>
      <p:sp>
        <p:nvSpPr>
          <p:cNvPr id="28680" name="TextBox 12">
            <a:extLst>
              <a:ext uri="{FF2B5EF4-FFF2-40B4-BE49-F238E27FC236}">
                <a16:creationId xmlns:a16="http://schemas.microsoft.com/office/drawing/2014/main" id="{2C69F585-B6F0-3E44-A701-2D697C042C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762000"/>
            <a:ext cx="8458200" cy="461963"/>
          </a:xfrm>
          <a:prstGeom prst="rect">
            <a:avLst/>
          </a:prstGeom>
          <a:solidFill>
            <a:srgbClr val="DBF8ED"/>
          </a:solidFill>
          <a:ln w="15875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latin typeface="Arial Narrow" panose="020B0604020202020204" pitchFamily="34" charset="0"/>
              </a:rPr>
              <a:t>Calcola la probabilità p di estrarre una figura o una carta di bastoni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8">
            <a:extLst>
              <a:ext uri="{FF2B5EF4-FFF2-40B4-BE49-F238E27FC236}">
                <a16:creationId xmlns:a16="http://schemas.microsoft.com/office/drawing/2014/main" id="{3D36118D-8E5F-5646-BDD8-2B2DE7E5D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29400" y="6381750"/>
            <a:ext cx="2133600" cy="47625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841778A2-500D-FC41-8051-C2B8A9EABDC1}" type="slidenum">
              <a:rPr lang="it-IT" altLang="it-IT" sz="1200">
                <a:solidFill>
                  <a:srgbClr val="898989"/>
                </a:solidFill>
              </a:rPr>
              <a:pPr eaLnBrk="1" hangingPunct="1"/>
              <a:t>16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9699" name="Footer Placeholder 9">
            <a:extLst>
              <a:ext uri="{FF2B5EF4-FFF2-40B4-BE49-F238E27FC236}">
                <a16:creationId xmlns:a16="http://schemas.microsoft.com/office/drawing/2014/main" id="{402372D0-67E4-1340-9E72-96587642B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-37061" y="6416488"/>
            <a:ext cx="1763688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solidFill>
                  <a:srgbClr val="898989"/>
                </a:solidFill>
              </a:rPr>
              <a:t>Daniela Valenti 2020</a:t>
            </a:r>
          </a:p>
        </p:txBody>
      </p:sp>
      <p:sp>
        <p:nvSpPr>
          <p:cNvPr id="9" name="Rectangle 33">
            <a:extLst>
              <a:ext uri="{FF2B5EF4-FFF2-40B4-BE49-F238E27FC236}">
                <a16:creationId xmlns:a16="http://schemas.microsoft.com/office/drawing/2014/main" id="{0909072B-F036-6E4A-856D-1B830AA6C5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143000"/>
            <a:ext cx="8686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marL="1625600" indent="-1625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3200" b="1">
              <a:solidFill>
                <a:srgbClr val="FF0000"/>
              </a:solidFill>
              <a:latin typeface="Arial Narrow" panose="020B0604020202020204" pitchFamily="34" charset="0"/>
            </a:endParaRPr>
          </a:p>
        </p:txBody>
      </p:sp>
      <p:sp>
        <p:nvSpPr>
          <p:cNvPr id="29701" name="Title 12">
            <a:extLst>
              <a:ext uri="{FF2B5EF4-FFF2-40B4-BE49-F238E27FC236}">
                <a16:creationId xmlns:a16="http://schemas.microsoft.com/office/drawing/2014/main" id="{87CF79A9-6F7F-8745-9B49-6A9402F5D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915400" cy="533400"/>
          </a:xfrm>
        </p:spPr>
        <p:txBody>
          <a:bodyPr anchor="t"/>
          <a:lstStyle/>
          <a:p>
            <a:pPr marL="6350" indent="-6350" eaLnBrk="1" hangingPunct="1"/>
            <a:r>
              <a:rPr lang="it-IT" altLang="it-IT" sz="3600" b="1">
                <a:solidFill>
                  <a:srgbClr val="FF33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Due procedimenti per risolvere il problema</a:t>
            </a:r>
            <a:endParaRPr lang="it-IT" altLang="it-IT" sz="3600" b="1">
              <a:solidFill>
                <a:srgbClr val="FF0000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8" name="Picture 7" descr="Carte_napoletane+insiemi1a.jpg">
            <a:extLst>
              <a:ext uri="{FF2B5EF4-FFF2-40B4-BE49-F238E27FC236}">
                <a16:creationId xmlns:a16="http://schemas.microsoft.com/office/drawing/2014/main" id="{76266861-6960-F845-9FF3-8EB828BD46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2212" y="2941638"/>
            <a:ext cx="5284788" cy="3581400"/>
          </a:xfrm>
          <a:prstGeom prst="rect">
            <a:avLst/>
          </a:prstGeom>
          <a:ln w="25400">
            <a:solidFill>
              <a:schemeClr val="bg1">
                <a:lumMod val="65000"/>
              </a:schemeClr>
            </a:solidFill>
          </a:ln>
        </p:spPr>
      </p:pic>
      <p:sp>
        <p:nvSpPr>
          <p:cNvPr id="29703" name="TextBox 10">
            <a:extLst>
              <a:ext uri="{FF2B5EF4-FFF2-40B4-BE49-F238E27FC236}">
                <a16:creationId xmlns:a16="http://schemas.microsoft.com/office/drawing/2014/main" id="{0BFA87D4-BAEE-E248-9DBC-5F364E5EF8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371600"/>
            <a:ext cx="64008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2700" indent="-127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b="1" i="1">
                <a:solidFill>
                  <a:srgbClr val="0000FF"/>
                </a:solidFill>
                <a:latin typeface="Arial Narrow" panose="020B0604020202020204" pitchFamily="34" charset="0"/>
              </a:rPr>
              <a:t>Procedimento 1</a:t>
            </a:r>
          </a:p>
          <a:p>
            <a:pPr algn="ctr" eaLnBrk="1" hangingPunct="1"/>
            <a:r>
              <a:rPr lang="it-IT" altLang="it-IT" b="1" i="1">
                <a:solidFill>
                  <a:srgbClr val="0000FF"/>
                </a:solidFill>
                <a:latin typeface="Arial Narrow" panose="020B0604020202020204" pitchFamily="34" charset="0"/>
              </a:rPr>
              <a:t>Osservo il disegno gli insiemi e conto:</a:t>
            </a:r>
            <a:br>
              <a:rPr lang="it-IT" altLang="it-IT" b="1">
                <a:latin typeface="Arial Narrow" panose="020B0604020202020204" pitchFamily="34" charset="0"/>
              </a:rPr>
            </a:br>
            <a:r>
              <a:rPr lang="it-IT" altLang="it-IT" b="1">
                <a:latin typeface="Arial Narrow" panose="020B0604020202020204" pitchFamily="34" charset="0"/>
              </a:rPr>
              <a:t>Qual è il numero N di casi possibili? </a:t>
            </a:r>
            <a:r>
              <a:rPr lang="it-IT" altLang="it-IT" b="1">
                <a:solidFill>
                  <a:srgbClr val="FF0000"/>
                </a:solidFill>
                <a:latin typeface="Arial Narrow" panose="020B0604020202020204" pitchFamily="34" charset="0"/>
              </a:rPr>
              <a:t>N = 40</a:t>
            </a:r>
          </a:p>
          <a:p>
            <a:pPr algn="ctr" eaLnBrk="1" hangingPunct="1"/>
            <a:r>
              <a:rPr lang="it-IT" altLang="it-IT" b="1">
                <a:latin typeface="Arial Narrow" panose="020B0604020202020204" pitchFamily="34" charset="0"/>
              </a:rPr>
              <a:t>Qual è il numero F di casi favorevoli? </a:t>
            </a:r>
            <a:r>
              <a:rPr lang="it-IT" altLang="it-IT" b="1">
                <a:solidFill>
                  <a:srgbClr val="FF0000"/>
                </a:solidFill>
                <a:latin typeface="Arial Narrow" panose="020B0604020202020204" pitchFamily="34" charset="0"/>
              </a:rPr>
              <a:t>F = 19</a:t>
            </a:r>
          </a:p>
          <a:p>
            <a:pPr eaLnBrk="1" hangingPunct="1"/>
            <a:endParaRPr lang="it-IT" altLang="it-IT" b="1">
              <a:latin typeface="Arial Narrow" panose="020B0604020202020204" pitchFamily="34" charset="0"/>
            </a:endParaRPr>
          </a:p>
        </p:txBody>
      </p:sp>
      <p:sp>
        <p:nvSpPr>
          <p:cNvPr id="29704" name="TextBox 12">
            <a:extLst>
              <a:ext uri="{FF2B5EF4-FFF2-40B4-BE49-F238E27FC236}">
                <a16:creationId xmlns:a16="http://schemas.microsoft.com/office/drawing/2014/main" id="{7DE257EF-59F7-1F40-8010-DA7FD89061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762000"/>
            <a:ext cx="8458200" cy="461963"/>
          </a:xfrm>
          <a:prstGeom prst="rect">
            <a:avLst/>
          </a:prstGeom>
          <a:solidFill>
            <a:srgbClr val="DBF8ED"/>
          </a:solidFill>
          <a:ln w="15875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latin typeface="Arial Narrow" panose="020B0604020202020204" pitchFamily="34" charset="0"/>
              </a:rPr>
              <a:t>Valuta la probabilità p di estrarre una figura o una carta di bastoni </a:t>
            </a:r>
          </a:p>
        </p:txBody>
      </p:sp>
      <p:pic>
        <p:nvPicPr>
          <p:cNvPr id="29705" name="Picture 10" descr="Schermata 2018-08-04 alle 18.18.03.png">
            <a:extLst>
              <a:ext uri="{FF2B5EF4-FFF2-40B4-BE49-F238E27FC236}">
                <a16:creationId xmlns:a16="http://schemas.microsoft.com/office/drawing/2014/main" id="{535B4217-827A-8E4A-B93F-1EEDE8CDFF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4114800"/>
            <a:ext cx="2070100" cy="774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8">
            <a:extLst>
              <a:ext uri="{FF2B5EF4-FFF2-40B4-BE49-F238E27FC236}">
                <a16:creationId xmlns:a16="http://schemas.microsoft.com/office/drawing/2014/main" id="{D70C60ED-F320-2448-9598-C00BAE168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29400" y="6381750"/>
            <a:ext cx="2133600" cy="47625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A402A1E-87BC-554F-A0EB-0284812627DB}" type="slidenum">
              <a:rPr lang="it-IT" altLang="it-IT" sz="1200">
                <a:solidFill>
                  <a:srgbClr val="898989"/>
                </a:solidFill>
              </a:rPr>
              <a:pPr eaLnBrk="1" hangingPunct="1"/>
              <a:t>17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30724" name="Footer Placeholder 9">
            <a:extLst>
              <a:ext uri="{FF2B5EF4-FFF2-40B4-BE49-F238E27FC236}">
                <a16:creationId xmlns:a16="http://schemas.microsoft.com/office/drawing/2014/main" id="{57C33747-FA71-8040-B11A-963437AD5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5867400" y="6381750"/>
            <a:ext cx="2514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>
                <a:solidFill>
                  <a:srgbClr val="898989"/>
                </a:solidFill>
              </a:rPr>
              <a:t>Daniela Valenti 2020</a:t>
            </a:r>
          </a:p>
        </p:txBody>
      </p:sp>
      <p:sp>
        <p:nvSpPr>
          <p:cNvPr id="9" name="Rectangle 33">
            <a:extLst>
              <a:ext uri="{FF2B5EF4-FFF2-40B4-BE49-F238E27FC236}">
                <a16:creationId xmlns:a16="http://schemas.microsoft.com/office/drawing/2014/main" id="{33894BAD-0E40-9F4B-9287-8DBEF40BDB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143000"/>
            <a:ext cx="8686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marL="1625600" indent="-1625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3200" b="1">
              <a:solidFill>
                <a:srgbClr val="FF0000"/>
              </a:solidFill>
              <a:latin typeface="Arial Narrow" panose="020B0604020202020204" pitchFamily="34" charset="0"/>
            </a:endParaRPr>
          </a:p>
        </p:txBody>
      </p:sp>
      <p:sp>
        <p:nvSpPr>
          <p:cNvPr id="30726" name="Title 12">
            <a:extLst>
              <a:ext uri="{FF2B5EF4-FFF2-40B4-BE49-F238E27FC236}">
                <a16:creationId xmlns:a16="http://schemas.microsoft.com/office/drawing/2014/main" id="{D6366A93-1EE4-8541-9EBF-3CCDC6D98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2400"/>
            <a:ext cx="8915400" cy="533400"/>
          </a:xfrm>
        </p:spPr>
        <p:txBody>
          <a:bodyPr anchor="t"/>
          <a:lstStyle/>
          <a:p>
            <a:pPr marL="6350" indent="-6350" eaLnBrk="1" hangingPunct="1"/>
            <a:r>
              <a:rPr lang="it-IT" altLang="it-IT" sz="3600" b="1">
                <a:solidFill>
                  <a:srgbClr val="FF33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Due procedimenti per risolvere un problema</a:t>
            </a:r>
            <a:endParaRPr lang="it-IT" altLang="it-IT" sz="3600" b="1">
              <a:solidFill>
                <a:srgbClr val="FF0000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8" name="Picture 7" descr="Carte_napoletane+insiemi1a.jpg">
            <a:extLst>
              <a:ext uri="{FF2B5EF4-FFF2-40B4-BE49-F238E27FC236}">
                <a16:creationId xmlns:a16="http://schemas.microsoft.com/office/drawing/2014/main" id="{4ABE52B3-BA13-C447-B8E2-EB707595F0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3276600"/>
            <a:ext cx="5059363" cy="3429000"/>
          </a:xfrm>
          <a:prstGeom prst="rect">
            <a:avLst/>
          </a:prstGeom>
          <a:ln w="25400">
            <a:solidFill>
              <a:schemeClr val="bg1">
                <a:lumMod val="65000"/>
              </a:schemeClr>
            </a:solidFill>
          </a:ln>
        </p:spPr>
      </p:pic>
      <p:pic>
        <p:nvPicPr>
          <p:cNvPr id="30728" name="Picture 9" descr="Schermata 2015-01-29 alle 10.00.03.png">
            <a:extLst>
              <a:ext uri="{FF2B5EF4-FFF2-40B4-BE49-F238E27FC236}">
                <a16:creationId xmlns:a16="http://schemas.microsoft.com/office/drawing/2014/main" id="{3F055D08-CABF-4B46-9953-5E81F7E41C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447800"/>
            <a:ext cx="4179888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9" name="TextBox 11">
            <a:extLst>
              <a:ext uri="{FF2B5EF4-FFF2-40B4-BE49-F238E27FC236}">
                <a16:creationId xmlns:a16="http://schemas.microsoft.com/office/drawing/2014/main" id="{8C4EDACB-A8B3-E040-96A9-F2D12A9719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447800"/>
            <a:ext cx="35687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b="1" i="1">
                <a:solidFill>
                  <a:srgbClr val="0000FF"/>
                </a:solidFill>
                <a:latin typeface="Arial Narrow" panose="020B0604020202020204" pitchFamily="34" charset="0"/>
              </a:rPr>
              <a:t>Procedimento 2.</a:t>
            </a:r>
          </a:p>
          <a:p>
            <a:pPr algn="ctr" eaLnBrk="1" hangingPunct="1"/>
            <a:r>
              <a:rPr lang="it-IT" altLang="it-IT" b="1" i="1">
                <a:solidFill>
                  <a:srgbClr val="0000FF"/>
                </a:solidFill>
                <a:latin typeface="Arial Narrow" panose="020B0604020202020204" pitchFamily="34" charset="0"/>
              </a:rPr>
              <a:t>Applico la probabilità totale</a:t>
            </a:r>
            <a:br>
              <a:rPr lang="it-IT" altLang="it-IT" b="1">
                <a:latin typeface="Arial Narrow" panose="020B0604020202020204" pitchFamily="34" charset="0"/>
              </a:rPr>
            </a:br>
            <a:endParaRPr lang="it-IT" altLang="it-IT" b="1">
              <a:latin typeface="Arial Narrow" panose="020B0604020202020204" pitchFamily="34" charset="0"/>
            </a:endParaRPr>
          </a:p>
        </p:txBody>
      </p:sp>
      <p:graphicFrame>
        <p:nvGraphicFramePr>
          <p:cNvPr id="30722" name="Object 2">
            <a:extLst>
              <a:ext uri="{FF2B5EF4-FFF2-40B4-BE49-F238E27FC236}">
                <a16:creationId xmlns:a16="http://schemas.microsoft.com/office/drawing/2014/main" id="{21F2735E-BFCE-3144-95A8-A99DF8A1D9D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200" y="2362200"/>
          <a:ext cx="4038600" cy="34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7" name="Equation" r:id="rId6" imgW="21488400" imgH="1828800" progId="Equation.3">
                  <p:embed/>
                </p:oleObj>
              </mc:Choice>
              <mc:Fallback>
                <p:oleObj name="Equation" r:id="rId6" imgW="21488400" imgH="1828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362200"/>
                        <a:ext cx="4038600" cy="344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30" name="TextBox 12">
            <a:extLst>
              <a:ext uri="{FF2B5EF4-FFF2-40B4-BE49-F238E27FC236}">
                <a16:creationId xmlns:a16="http://schemas.microsoft.com/office/drawing/2014/main" id="{695159BC-3E06-DB4F-95A8-A6EE1277C6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38200"/>
            <a:ext cx="8001000" cy="461963"/>
          </a:xfrm>
          <a:prstGeom prst="rect">
            <a:avLst/>
          </a:prstGeom>
          <a:solidFill>
            <a:srgbClr val="DBF8ED"/>
          </a:solidFill>
          <a:ln w="15875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latin typeface="Arial Narrow" panose="020B0604020202020204" pitchFamily="34" charset="0"/>
              </a:rPr>
              <a:t>Valuta la probabilità di estrarre una figura o una carta di bastoni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8">
            <a:extLst>
              <a:ext uri="{FF2B5EF4-FFF2-40B4-BE49-F238E27FC236}">
                <a16:creationId xmlns:a16="http://schemas.microsoft.com/office/drawing/2014/main" id="{843DD5CD-AC41-3E4F-A1A6-CEAF99FF3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29400" y="6381750"/>
            <a:ext cx="2133600" cy="47625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9D4F6A6-35C2-D34D-9E60-D5992F846E31}" type="slidenum">
              <a:rPr lang="it-IT" altLang="it-IT" sz="1200">
                <a:solidFill>
                  <a:srgbClr val="898989"/>
                </a:solidFill>
              </a:rPr>
              <a:pPr eaLnBrk="1" hangingPunct="1"/>
              <a:t>18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32771" name="Footer Placeholder 9">
            <a:extLst>
              <a:ext uri="{FF2B5EF4-FFF2-40B4-BE49-F238E27FC236}">
                <a16:creationId xmlns:a16="http://schemas.microsoft.com/office/drawing/2014/main" id="{0302C162-43CC-1A4B-81E3-4D31B393F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380629"/>
            <a:ext cx="16764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solidFill>
                  <a:srgbClr val="898989"/>
                </a:solidFill>
              </a:rPr>
              <a:t>Daniela Valenti 2020</a:t>
            </a:r>
          </a:p>
        </p:txBody>
      </p:sp>
      <p:sp>
        <p:nvSpPr>
          <p:cNvPr id="9" name="Rectangle 33">
            <a:extLst>
              <a:ext uri="{FF2B5EF4-FFF2-40B4-BE49-F238E27FC236}">
                <a16:creationId xmlns:a16="http://schemas.microsoft.com/office/drawing/2014/main" id="{93058EE5-2D8A-594C-B551-71360EC216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143000"/>
            <a:ext cx="8686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marL="1625600" indent="-1625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3200" b="1">
              <a:solidFill>
                <a:srgbClr val="FF0000"/>
              </a:solidFill>
              <a:latin typeface="Arial Narrow" panose="020B0604020202020204" pitchFamily="34" charset="0"/>
            </a:endParaRPr>
          </a:p>
        </p:txBody>
      </p:sp>
      <p:sp>
        <p:nvSpPr>
          <p:cNvPr id="32773" name="Title 12">
            <a:extLst>
              <a:ext uri="{FF2B5EF4-FFF2-40B4-BE49-F238E27FC236}">
                <a16:creationId xmlns:a16="http://schemas.microsoft.com/office/drawing/2014/main" id="{E8302336-6DED-4141-9F93-88BAE39A1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0" y="152400"/>
            <a:ext cx="5410200" cy="685800"/>
          </a:xfrm>
        </p:spPr>
        <p:txBody>
          <a:bodyPr anchor="t"/>
          <a:lstStyle/>
          <a:p>
            <a:pPr marL="6350" indent="-6350" eaLnBrk="1" hangingPunct="1"/>
            <a:r>
              <a:rPr lang="it-IT" altLang="it-IT" sz="3600" b="1">
                <a:solidFill>
                  <a:srgbClr val="FF33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Secondo problema</a:t>
            </a:r>
            <a:endParaRPr lang="it-IT" altLang="it-IT" sz="3600" b="1">
              <a:solidFill>
                <a:srgbClr val="FF0000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32774" name="Picture 5" descr="Schermata 2018-08-15 alle 12.55.16.png">
            <a:extLst>
              <a:ext uri="{FF2B5EF4-FFF2-40B4-BE49-F238E27FC236}">
                <a16:creationId xmlns:a16="http://schemas.microsoft.com/office/drawing/2014/main" id="{8AE31725-020E-E841-B254-905B6E6CC6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990600"/>
            <a:ext cx="6629400" cy="135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5" name="Picture 6" descr="Schermata 2018-08-16 alle 14.21.13.png">
            <a:extLst>
              <a:ext uri="{FF2B5EF4-FFF2-40B4-BE49-F238E27FC236}">
                <a16:creationId xmlns:a16="http://schemas.microsoft.com/office/drawing/2014/main" id="{22B4A545-93C6-384E-96B0-539DDF01A2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438400"/>
            <a:ext cx="6629400" cy="189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6" name="Picture 11" descr="Schermata 2018-10-03 alle 16.02.27.png">
            <a:extLst>
              <a:ext uri="{FF2B5EF4-FFF2-40B4-BE49-F238E27FC236}">
                <a16:creationId xmlns:a16="http://schemas.microsoft.com/office/drawing/2014/main" id="{227ACE75-5F28-C045-A8AD-B623D3F0D6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4419600"/>
            <a:ext cx="5930900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8">
            <a:extLst>
              <a:ext uri="{FF2B5EF4-FFF2-40B4-BE49-F238E27FC236}">
                <a16:creationId xmlns:a16="http://schemas.microsoft.com/office/drawing/2014/main" id="{031D5847-CC03-6743-BBB6-BC6279022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29400" y="6381750"/>
            <a:ext cx="2133600" cy="47625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4BF4A00-5947-674E-A9D7-BCD0522676D1}" type="slidenum">
              <a:rPr lang="it-IT" altLang="it-IT" sz="1200">
                <a:solidFill>
                  <a:srgbClr val="898989"/>
                </a:solidFill>
              </a:rPr>
              <a:pPr eaLnBrk="1" hangingPunct="1"/>
              <a:t>19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33795" name="Footer Placeholder 9">
            <a:extLst>
              <a:ext uri="{FF2B5EF4-FFF2-40B4-BE49-F238E27FC236}">
                <a16:creationId xmlns:a16="http://schemas.microsoft.com/office/drawing/2014/main" id="{DD2C2F53-3C44-EF4C-AFBB-B714945BF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19663" y="6381750"/>
            <a:ext cx="16764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solidFill>
                  <a:srgbClr val="898989"/>
                </a:solidFill>
              </a:rPr>
              <a:t>Daniela Valenti 2020</a:t>
            </a:r>
          </a:p>
        </p:txBody>
      </p:sp>
      <p:sp>
        <p:nvSpPr>
          <p:cNvPr id="9" name="Rectangle 33">
            <a:extLst>
              <a:ext uri="{FF2B5EF4-FFF2-40B4-BE49-F238E27FC236}">
                <a16:creationId xmlns:a16="http://schemas.microsoft.com/office/drawing/2014/main" id="{27B58924-97D0-A44D-BB22-ECD57AC560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143000"/>
            <a:ext cx="8686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marL="1625600" indent="-1625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3200" b="1">
              <a:solidFill>
                <a:srgbClr val="FF0000"/>
              </a:solidFill>
              <a:latin typeface="Arial Narrow" panose="020B0604020202020204" pitchFamily="34" charset="0"/>
            </a:endParaRPr>
          </a:p>
        </p:txBody>
      </p:sp>
      <p:pic>
        <p:nvPicPr>
          <p:cNvPr id="33797" name="Picture 6" descr="Schermata 2018-08-16 alle 14.21.13.png">
            <a:extLst>
              <a:ext uri="{FF2B5EF4-FFF2-40B4-BE49-F238E27FC236}">
                <a16:creationId xmlns:a16="http://schemas.microsoft.com/office/drawing/2014/main" id="{EFEEF1DB-E830-F04E-9BC5-E401448542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191000"/>
            <a:ext cx="6935788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11" descr="Schermata 2018-10-03 alle 16.02.27.png">
            <a:extLst>
              <a:ext uri="{FF2B5EF4-FFF2-40B4-BE49-F238E27FC236}">
                <a16:creationId xmlns:a16="http://schemas.microsoft.com/office/drawing/2014/main" id="{244A6D71-3FFE-A740-AF02-D8129C79AC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914400"/>
            <a:ext cx="5930900" cy="1181100"/>
          </a:xfrm>
          <a:prstGeom prst="rect">
            <a:avLst/>
          </a:prstGeom>
          <a:noFill/>
          <a:ln w="28575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799" name="TextBox 10">
            <a:extLst>
              <a:ext uri="{FF2B5EF4-FFF2-40B4-BE49-F238E27FC236}">
                <a16:creationId xmlns:a16="http://schemas.microsoft.com/office/drawing/2014/main" id="{042FBE39-D6AE-B34D-8A17-033663E03B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209800"/>
            <a:ext cx="77724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2700" indent="-127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b="1" i="1">
                <a:solidFill>
                  <a:srgbClr val="0000FF"/>
                </a:solidFill>
                <a:latin typeface="Arial Narrow" panose="020B0604020202020204" pitchFamily="34" charset="0"/>
              </a:rPr>
              <a:t>Procedimento 1</a:t>
            </a:r>
          </a:p>
          <a:p>
            <a:pPr algn="ctr" eaLnBrk="1" hangingPunct="1"/>
            <a:r>
              <a:rPr lang="it-IT" altLang="it-IT" b="1" i="1">
                <a:solidFill>
                  <a:srgbClr val="0000FF"/>
                </a:solidFill>
                <a:latin typeface="Arial Narrow" panose="020B0604020202020204" pitchFamily="34" charset="0"/>
              </a:rPr>
              <a:t>Osservo la tabella e conto:</a:t>
            </a:r>
            <a:br>
              <a:rPr lang="it-IT" altLang="it-IT" b="1">
                <a:latin typeface="Arial Narrow" panose="020B0604020202020204" pitchFamily="34" charset="0"/>
              </a:rPr>
            </a:br>
            <a:r>
              <a:rPr lang="it-IT" altLang="it-IT" b="1">
                <a:latin typeface="Arial Narrow" panose="020B0604020202020204" pitchFamily="34" charset="0"/>
              </a:rPr>
              <a:t>Qual è il numero N di casi possibili? </a:t>
            </a:r>
          </a:p>
          <a:p>
            <a:pPr algn="ctr" eaLnBrk="1" hangingPunct="1"/>
            <a:r>
              <a:rPr lang="it-IT" altLang="it-IT" b="1">
                <a:latin typeface="Arial Narrow" panose="020B0604020202020204" pitchFamily="34" charset="0"/>
              </a:rPr>
              <a:t>Qual è il numero F di casi favorevoli?</a:t>
            </a:r>
          </a:p>
          <a:p>
            <a:pPr algn="ctr" eaLnBrk="1" hangingPunct="1"/>
            <a:r>
              <a:rPr lang="it-IT" altLang="it-IT" b="1">
                <a:latin typeface="Arial Narrow" panose="020B0604020202020204" pitchFamily="34" charset="0"/>
              </a:rPr>
              <a:t>Qual è la probabilità p?</a:t>
            </a:r>
          </a:p>
          <a:p>
            <a:pPr eaLnBrk="1" hangingPunct="1"/>
            <a:endParaRPr lang="it-IT" altLang="it-IT" b="1">
              <a:latin typeface="Arial Narrow" panose="020B0604020202020204" pitchFamily="34" charset="0"/>
            </a:endParaRPr>
          </a:p>
        </p:txBody>
      </p:sp>
      <p:sp>
        <p:nvSpPr>
          <p:cNvPr id="33800" name="Title 13">
            <a:extLst>
              <a:ext uri="{FF2B5EF4-FFF2-40B4-BE49-F238E27FC236}">
                <a16:creationId xmlns:a16="http://schemas.microsoft.com/office/drawing/2014/main" id="{4A946168-FFCF-A445-BCD4-80D382570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84968"/>
            <a:ext cx="8534400" cy="639763"/>
          </a:xfrm>
        </p:spPr>
        <p:txBody>
          <a:bodyPr/>
          <a:lstStyle/>
          <a:p>
            <a:r>
              <a:rPr lang="it-IT" altLang="it-IT" sz="3600" b="1" dirty="0">
                <a:solidFill>
                  <a:srgbClr val="FF33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Due procedimenti per risolvere il problema</a:t>
            </a:r>
            <a:br>
              <a:rPr lang="it-IT" altLang="it-IT" sz="36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</a:br>
            <a:endParaRPr lang="it-IT" altLang="it-IT" sz="3600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8">
            <a:extLst>
              <a:ext uri="{FF2B5EF4-FFF2-40B4-BE49-F238E27FC236}">
                <a16:creationId xmlns:a16="http://schemas.microsoft.com/office/drawing/2014/main" id="{98193A0F-528B-3142-92E8-E2AB8B483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29400" y="6381750"/>
            <a:ext cx="2133600" cy="47625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2EC789B-AF56-284B-98C1-D84D56C188D8}" type="slidenum">
              <a:rPr lang="it-IT" altLang="it-IT" sz="1200">
                <a:solidFill>
                  <a:srgbClr val="898989"/>
                </a:solidFill>
              </a:rPr>
              <a:pPr eaLnBrk="1" hangingPunct="1"/>
              <a:t>20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34819" name="Footer Placeholder 9">
            <a:extLst>
              <a:ext uri="{FF2B5EF4-FFF2-40B4-BE49-F238E27FC236}">
                <a16:creationId xmlns:a16="http://schemas.microsoft.com/office/drawing/2014/main" id="{DCA376FC-485B-8048-95CB-3EF974BD4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228600" y="6381750"/>
            <a:ext cx="16764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solidFill>
                  <a:srgbClr val="898989"/>
                </a:solidFill>
              </a:rPr>
              <a:t>Daniela Valenti 2020</a:t>
            </a:r>
          </a:p>
        </p:txBody>
      </p:sp>
      <p:sp>
        <p:nvSpPr>
          <p:cNvPr id="9" name="Rectangle 33">
            <a:extLst>
              <a:ext uri="{FF2B5EF4-FFF2-40B4-BE49-F238E27FC236}">
                <a16:creationId xmlns:a16="http://schemas.microsoft.com/office/drawing/2014/main" id="{FBB42D57-9421-DC4B-90CF-A19BADA4F2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143000"/>
            <a:ext cx="8686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marL="1625600" indent="-1625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3200" b="1">
              <a:solidFill>
                <a:srgbClr val="FF0000"/>
              </a:solidFill>
              <a:latin typeface="Arial Narrow" panose="020B0604020202020204" pitchFamily="34" charset="0"/>
            </a:endParaRPr>
          </a:p>
        </p:txBody>
      </p:sp>
      <p:pic>
        <p:nvPicPr>
          <p:cNvPr id="34821" name="Picture 6" descr="Schermata 2018-08-16 alle 14.21.13.png">
            <a:extLst>
              <a:ext uri="{FF2B5EF4-FFF2-40B4-BE49-F238E27FC236}">
                <a16:creationId xmlns:a16="http://schemas.microsoft.com/office/drawing/2014/main" id="{706EF7A6-4744-5342-9FF2-3ADE16E697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267200"/>
            <a:ext cx="6477000" cy="206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11" descr="Schermata 2018-10-03 alle 16.02.27.png">
            <a:extLst>
              <a:ext uri="{FF2B5EF4-FFF2-40B4-BE49-F238E27FC236}">
                <a16:creationId xmlns:a16="http://schemas.microsoft.com/office/drawing/2014/main" id="{79997590-3094-7D49-A2A6-53911FC954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838200"/>
            <a:ext cx="5930900" cy="1181100"/>
          </a:xfrm>
          <a:prstGeom prst="rect">
            <a:avLst/>
          </a:prstGeom>
          <a:noFill/>
          <a:ln w="28575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823" name="TextBox 10">
            <a:extLst>
              <a:ext uri="{FF2B5EF4-FFF2-40B4-BE49-F238E27FC236}">
                <a16:creationId xmlns:a16="http://schemas.microsoft.com/office/drawing/2014/main" id="{FEBF0E4D-A4CF-7549-8966-3B70481B28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133600"/>
            <a:ext cx="77724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2700" indent="-127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solidFill>
                  <a:srgbClr val="0000FF"/>
                </a:solidFill>
                <a:latin typeface="Arial Narrow" panose="020B0604020202020204" pitchFamily="34" charset="0"/>
              </a:rPr>
              <a:t>Procedimento 1</a:t>
            </a:r>
          </a:p>
          <a:p>
            <a:pPr eaLnBrk="1" hangingPunct="1"/>
            <a:r>
              <a:rPr lang="it-IT" altLang="it-IT" b="1" i="1">
                <a:solidFill>
                  <a:srgbClr val="0000FF"/>
                </a:solidFill>
                <a:latin typeface="Arial Narrow" panose="020B0604020202020204" pitchFamily="34" charset="0"/>
              </a:rPr>
              <a:t>Osservo la tabella e conto:</a:t>
            </a:r>
            <a:br>
              <a:rPr lang="it-IT" altLang="it-IT" b="1">
                <a:latin typeface="Arial Narrow" panose="020B0604020202020204" pitchFamily="34" charset="0"/>
              </a:rPr>
            </a:br>
            <a:r>
              <a:rPr lang="it-IT" altLang="it-IT" b="1">
                <a:latin typeface="Arial Narrow" panose="020B0604020202020204" pitchFamily="34" charset="0"/>
              </a:rPr>
              <a:t>Qual è il numero N di casi possibili? </a:t>
            </a:r>
            <a:r>
              <a:rPr lang="it-IT" altLang="it-IT" b="1">
                <a:solidFill>
                  <a:srgbClr val="FF0000"/>
                </a:solidFill>
                <a:latin typeface="Arial Narrow" panose="020B0604020202020204" pitchFamily="34" charset="0"/>
              </a:rPr>
              <a:t>N = 1000</a:t>
            </a:r>
          </a:p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Qual è il numero F di casi favorevoli? </a:t>
            </a:r>
            <a:r>
              <a:rPr lang="it-IT" altLang="it-IT" b="1">
                <a:solidFill>
                  <a:srgbClr val="FF0000"/>
                </a:solidFill>
                <a:latin typeface="Arial Narrow" panose="020B0604020202020204" pitchFamily="34" charset="0"/>
              </a:rPr>
              <a:t>F = 725 + 75 = 795</a:t>
            </a:r>
          </a:p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Qual è la probabilità p?</a:t>
            </a:r>
          </a:p>
          <a:p>
            <a:pPr eaLnBrk="1" hangingPunct="1"/>
            <a:endParaRPr lang="it-IT" altLang="it-IT" b="1">
              <a:latin typeface="Arial Narrow" panose="020B0604020202020204" pitchFamily="34" charset="0"/>
            </a:endParaRPr>
          </a:p>
        </p:txBody>
      </p:sp>
      <p:sp>
        <p:nvSpPr>
          <p:cNvPr id="34824" name="Title 13">
            <a:extLst>
              <a:ext uri="{FF2B5EF4-FFF2-40B4-BE49-F238E27FC236}">
                <a16:creationId xmlns:a16="http://schemas.microsoft.com/office/drawing/2014/main" id="{13E3A519-4B64-2A4F-A641-A7CA1B9D0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52400"/>
            <a:ext cx="8534400" cy="936625"/>
          </a:xfrm>
        </p:spPr>
        <p:txBody>
          <a:bodyPr/>
          <a:lstStyle/>
          <a:p>
            <a:r>
              <a:rPr lang="it-IT" altLang="it-IT" sz="3600" b="1" dirty="0">
                <a:solidFill>
                  <a:srgbClr val="FF33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Due procedimenti per risolvere il problema</a:t>
            </a:r>
            <a:br>
              <a:rPr lang="it-IT" altLang="it-IT" sz="36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</a:br>
            <a:endParaRPr lang="it-IT" altLang="it-IT" sz="3600" dirty="0">
              <a:ea typeface="ＭＳ Ｐゴシック" panose="020B0600070205080204" pitchFamily="34" charset="-128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87B1337-3255-2046-A1DB-4537C8A6F6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5486400"/>
            <a:ext cx="609600" cy="381000"/>
          </a:xfrm>
          <a:prstGeom prst="ellipse">
            <a:avLst/>
          </a:prstGeom>
          <a:noFill/>
          <a:ln w="25400">
            <a:solidFill>
              <a:srgbClr val="008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it-IT" altLang="it-IT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93E27E1-A06B-6340-ADA3-6991FC55C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5181600"/>
            <a:ext cx="609600" cy="304800"/>
          </a:xfrm>
          <a:prstGeom prst="ellipse">
            <a:avLst/>
          </a:prstGeom>
          <a:noFill/>
          <a:ln w="25400">
            <a:solidFill>
              <a:srgbClr val="008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it-IT" altLang="it-IT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34827" name="Picture 12" descr="Schermata 2018-10-03 alle 16.23.50.png">
            <a:extLst>
              <a:ext uri="{FF2B5EF4-FFF2-40B4-BE49-F238E27FC236}">
                <a16:creationId xmlns:a16="http://schemas.microsoft.com/office/drawing/2014/main" id="{59C5340A-A881-BA4C-90BF-8D86EEA0F5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733800"/>
            <a:ext cx="2057400" cy="793750"/>
          </a:xfrm>
          <a:prstGeom prst="rect">
            <a:avLst/>
          </a:prstGeom>
          <a:noFill/>
          <a:ln w="25400">
            <a:solidFill>
              <a:srgbClr val="008000">
                <a:alpha val="98822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8">
            <a:extLst>
              <a:ext uri="{FF2B5EF4-FFF2-40B4-BE49-F238E27FC236}">
                <a16:creationId xmlns:a16="http://schemas.microsoft.com/office/drawing/2014/main" id="{9B198934-E25A-7D4A-860B-0BDBA8149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29400" y="6381750"/>
            <a:ext cx="2133600" cy="47625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12E85E8-69B5-414B-8229-1B64B63D5A2F}" type="slidenum">
              <a:rPr lang="it-IT" altLang="it-IT" sz="1200">
                <a:solidFill>
                  <a:srgbClr val="898989"/>
                </a:solidFill>
              </a:rPr>
              <a:pPr eaLnBrk="1" hangingPunct="1"/>
              <a:t>21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36867" name="Footer Placeholder 9">
            <a:extLst>
              <a:ext uri="{FF2B5EF4-FFF2-40B4-BE49-F238E27FC236}">
                <a16:creationId xmlns:a16="http://schemas.microsoft.com/office/drawing/2014/main" id="{453675BA-8A9C-4D43-B67B-952B8B252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-457200" y="6381750"/>
            <a:ext cx="35052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>
                <a:solidFill>
                  <a:srgbClr val="898989"/>
                </a:solidFill>
              </a:rPr>
              <a:t>Daniela Valenti 2020</a:t>
            </a:r>
          </a:p>
        </p:txBody>
      </p:sp>
      <p:sp>
        <p:nvSpPr>
          <p:cNvPr id="9" name="Rectangle 33">
            <a:extLst>
              <a:ext uri="{FF2B5EF4-FFF2-40B4-BE49-F238E27FC236}">
                <a16:creationId xmlns:a16="http://schemas.microsoft.com/office/drawing/2014/main" id="{3470D85F-5102-2743-A7A3-DBC6DB2257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143000"/>
            <a:ext cx="8686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marL="1625600" indent="-1625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3200" b="1">
              <a:solidFill>
                <a:srgbClr val="FF0000"/>
              </a:solidFill>
              <a:latin typeface="Arial Narrow" panose="020B0604020202020204" pitchFamily="34" charset="0"/>
            </a:endParaRPr>
          </a:p>
        </p:txBody>
      </p:sp>
      <p:sp>
        <p:nvSpPr>
          <p:cNvPr id="36869" name="Title 12">
            <a:extLst>
              <a:ext uri="{FF2B5EF4-FFF2-40B4-BE49-F238E27FC236}">
                <a16:creationId xmlns:a16="http://schemas.microsoft.com/office/drawing/2014/main" id="{D86B0C5F-5E99-7C47-A01E-99C8349CC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0" y="152400"/>
            <a:ext cx="5410200" cy="609600"/>
          </a:xfrm>
        </p:spPr>
        <p:txBody>
          <a:bodyPr anchor="t"/>
          <a:lstStyle/>
          <a:p>
            <a:pPr marL="6350" indent="-6350" eaLnBrk="1" hangingPunct="1"/>
            <a:r>
              <a:rPr lang="it-IT" altLang="it-IT" sz="3600" b="1">
                <a:solidFill>
                  <a:srgbClr val="FF33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Secondo problema</a:t>
            </a:r>
            <a:endParaRPr lang="it-IT" altLang="it-IT" sz="3600" b="1">
              <a:solidFill>
                <a:srgbClr val="FF0000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36870" name="Picture 11" descr="Schermata 2015-01-29 alle 15.25.56.png">
            <a:extLst>
              <a:ext uri="{FF2B5EF4-FFF2-40B4-BE49-F238E27FC236}">
                <a16:creationId xmlns:a16="http://schemas.microsoft.com/office/drawing/2014/main" id="{6746651F-9A75-1C46-9487-507C0F294D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214438"/>
            <a:ext cx="5791200" cy="251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1" name="Rectangle 7">
            <a:extLst>
              <a:ext uri="{FF2B5EF4-FFF2-40B4-BE49-F238E27FC236}">
                <a16:creationId xmlns:a16="http://schemas.microsoft.com/office/drawing/2014/main" id="{90618E10-4267-7646-9B7F-BA22CC1C56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685800"/>
            <a:ext cx="3505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b="1" i="1">
                <a:solidFill>
                  <a:srgbClr val="0000FF"/>
                </a:solidFill>
                <a:latin typeface="Arial Narrow" panose="020B0604020202020204" pitchFamily="34" charset="0"/>
              </a:rPr>
              <a:t>Applico la probabilità totale</a:t>
            </a:r>
            <a:endParaRPr lang="it-IT" altLang="it-IT"/>
          </a:p>
        </p:txBody>
      </p:sp>
      <p:pic>
        <p:nvPicPr>
          <p:cNvPr id="36872" name="Picture 9" descr="Schermata 2018-10-03 alle 16.48.34.png">
            <a:extLst>
              <a:ext uri="{FF2B5EF4-FFF2-40B4-BE49-F238E27FC236}">
                <a16:creationId xmlns:a16="http://schemas.microsoft.com/office/drawing/2014/main" id="{5BC8AA17-DDE5-CA44-AB8A-51AA567A06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810000"/>
            <a:ext cx="8229600" cy="250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Footer Placeholder 5">
            <a:extLst>
              <a:ext uri="{FF2B5EF4-FFF2-40B4-BE49-F238E27FC236}">
                <a16:creationId xmlns:a16="http://schemas.microsoft.com/office/drawing/2014/main" id="{B7CD7895-9BFB-134E-85BD-5EEB8E9DF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15240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latin typeface="Calibri" panose="020F0502020204030204" pitchFamily="34" charset="0"/>
              </a:rPr>
              <a:t>Daniela Valenti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0B955E-DD81-D441-B102-8518F7F4F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B03F8A7-B063-B943-8D73-23F5E2B512B1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22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37892" name="Title 4">
            <a:extLst>
              <a:ext uri="{FF2B5EF4-FFF2-40B4-BE49-F238E27FC236}">
                <a16:creationId xmlns:a16="http://schemas.microsoft.com/office/drawing/2014/main" id="{CA7E254C-A0D3-914F-9FA6-DED544AE55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" y="762000"/>
            <a:ext cx="8077200" cy="533400"/>
          </a:xfrm>
        </p:spPr>
        <p:txBody>
          <a:bodyPr anchor="t"/>
          <a:lstStyle/>
          <a:p>
            <a:r>
              <a:rPr lang="it-IT" altLang="it-IT" sz="4000" b="1">
                <a:solidFill>
                  <a:srgbClr val="FF0000"/>
                </a:solidFill>
                <a:ea typeface="ＭＳ Ｐゴシック" panose="020B0600070205080204" pitchFamily="34" charset="-128"/>
              </a:rPr>
              <a:t>Calcoli con le probabilità</a:t>
            </a:r>
          </a:p>
        </p:txBody>
      </p:sp>
      <p:sp>
        <p:nvSpPr>
          <p:cNvPr id="37893" name="TextBox 5">
            <a:extLst>
              <a:ext uri="{FF2B5EF4-FFF2-40B4-BE49-F238E27FC236}">
                <a16:creationId xmlns:a16="http://schemas.microsoft.com/office/drawing/2014/main" id="{F607BE5A-F482-6542-983B-1133BC1F05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600200"/>
            <a:ext cx="73152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Per scrivere una probabilità posso scegliere fra:</a:t>
            </a:r>
          </a:p>
          <a:p>
            <a:pPr eaLnBrk="1" hangingPunct="1">
              <a:buFontTx/>
              <a:buChar char="-"/>
            </a:pPr>
            <a:r>
              <a:rPr lang="it-IT" altLang="it-IT" b="1">
                <a:latin typeface="Arial Narrow" panose="020B0604020202020204" pitchFamily="34" charset="0"/>
              </a:rPr>
              <a:t> una frazione;</a:t>
            </a:r>
          </a:p>
          <a:p>
            <a:pPr eaLnBrk="1" hangingPunct="1">
              <a:buFontTx/>
              <a:buChar char="-"/>
            </a:pPr>
            <a:r>
              <a:rPr lang="it-IT" altLang="it-IT" b="1">
                <a:latin typeface="Arial Narrow" panose="020B0604020202020204" pitchFamily="34" charset="0"/>
              </a:rPr>
              <a:t> un numero decimale;</a:t>
            </a:r>
          </a:p>
          <a:p>
            <a:pPr eaLnBrk="1" hangingPunct="1">
              <a:buFontTx/>
              <a:buChar char="-"/>
            </a:pPr>
            <a:r>
              <a:rPr lang="it-IT" altLang="it-IT" b="1">
                <a:latin typeface="Arial Narrow" panose="020B0604020202020204" pitchFamily="34" charset="0"/>
              </a:rPr>
              <a:t> una percentuale.</a:t>
            </a:r>
          </a:p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Finora abbiamo lavorato molto spesso con le frazioni. </a:t>
            </a:r>
          </a:p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Che cosa cambia lavorando con i numeri decimali?</a:t>
            </a:r>
          </a:p>
          <a:p>
            <a:pPr eaLnBrk="1" hangingPunct="1"/>
            <a:endParaRPr lang="it-IT" altLang="it-IT" b="1"/>
          </a:p>
        </p:txBody>
      </p:sp>
      <p:sp>
        <p:nvSpPr>
          <p:cNvPr id="37894" name="TextBox 13">
            <a:extLst>
              <a:ext uri="{FF2B5EF4-FFF2-40B4-BE49-F238E27FC236}">
                <a16:creationId xmlns:a16="http://schemas.microsoft.com/office/drawing/2014/main" id="{94334FE6-C5C6-5B45-B550-7F6C703AE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4191000"/>
            <a:ext cx="7086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solidFill>
                  <a:srgbClr val="0000FF"/>
                </a:solidFill>
              </a:rPr>
              <a:t>Riprendo due problemi per riflettere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Footer Placeholder 5">
            <a:extLst>
              <a:ext uri="{FF2B5EF4-FFF2-40B4-BE49-F238E27FC236}">
                <a16:creationId xmlns:a16="http://schemas.microsoft.com/office/drawing/2014/main" id="{05878934-03D7-2F43-B192-72A1C77BE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966647" y="6469436"/>
            <a:ext cx="15240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latin typeface="Calibri" panose="020F0502020204030204" pitchFamily="34" charset="0"/>
              </a:rPr>
              <a:t>Daniela Valenti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76B1EA-9963-C64C-B215-BDC4DBA7D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8200" y="6356350"/>
            <a:ext cx="457200" cy="365125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3FCACEF-9E3D-D748-B7A6-8EDF10B8D1D1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23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38916" name="Title 4">
            <a:extLst>
              <a:ext uri="{FF2B5EF4-FFF2-40B4-BE49-F238E27FC236}">
                <a16:creationId xmlns:a16="http://schemas.microsoft.com/office/drawing/2014/main" id="{E71C183F-1096-0347-96F1-7F1100529D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0"/>
            <a:ext cx="8077200" cy="533400"/>
          </a:xfrm>
        </p:spPr>
        <p:txBody>
          <a:bodyPr anchor="t"/>
          <a:lstStyle/>
          <a:p>
            <a:r>
              <a:rPr lang="it-IT" altLang="it-IT" sz="4000" b="1">
                <a:solidFill>
                  <a:srgbClr val="FF0000"/>
                </a:solidFill>
                <a:ea typeface="ＭＳ Ｐゴシック" panose="020B0600070205080204" pitchFamily="34" charset="-128"/>
              </a:rPr>
              <a:t>Confronto calcoli con le probabilità</a:t>
            </a:r>
          </a:p>
        </p:txBody>
      </p:sp>
      <p:sp>
        <p:nvSpPr>
          <p:cNvPr id="38917" name="TextBox 12">
            <a:extLst>
              <a:ext uri="{FF2B5EF4-FFF2-40B4-BE49-F238E27FC236}">
                <a16:creationId xmlns:a16="http://schemas.microsoft.com/office/drawing/2014/main" id="{CC131414-6E24-524C-83AD-7C826901BE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685800"/>
            <a:ext cx="8229600" cy="461963"/>
          </a:xfrm>
          <a:prstGeom prst="rect">
            <a:avLst/>
          </a:prstGeom>
          <a:solidFill>
            <a:schemeClr val="bg1"/>
          </a:solidFill>
          <a:ln w="15875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latin typeface="Arial Narrow" panose="020B0604020202020204" pitchFamily="34" charset="0"/>
              </a:rPr>
              <a:t>1. Valuto la probabilità di estrarre una figura </a:t>
            </a:r>
            <a:r>
              <a:rPr lang="it-IT" altLang="it-IT" b="1" i="1">
                <a:solidFill>
                  <a:srgbClr val="FF0000"/>
                </a:solidFill>
                <a:latin typeface="Arial Narrow" panose="020B0604020202020204" pitchFamily="34" charset="0"/>
              </a:rPr>
              <a:t>o</a:t>
            </a:r>
            <a:r>
              <a:rPr lang="it-IT" altLang="it-IT" b="1" i="1">
                <a:latin typeface="Arial Narrow" panose="020B0604020202020204" pitchFamily="34" charset="0"/>
              </a:rPr>
              <a:t> una carta di bastoni </a:t>
            </a:r>
          </a:p>
        </p:txBody>
      </p:sp>
      <p:pic>
        <p:nvPicPr>
          <p:cNvPr id="38918" name="Picture 8" descr="Schermata 2018-10-09 alle 10.28.21.png">
            <a:extLst>
              <a:ext uri="{FF2B5EF4-FFF2-40B4-BE49-F238E27FC236}">
                <a16:creationId xmlns:a16="http://schemas.microsoft.com/office/drawing/2014/main" id="{E4E60612-3B37-6941-85ED-FA0EFE0A2C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368425"/>
            <a:ext cx="7696200" cy="350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9" name="TextBox 10">
            <a:extLst>
              <a:ext uri="{FF2B5EF4-FFF2-40B4-BE49-F238E27FC236}">
                <a16:creationId xmlns:a16="http://schemas.microsoft.com/office/drawing/2014/main" id="{EBD55087-6793-9648-8908-70EB4040FE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5842000"/>
            <a:ext cx="2209800" cy="1016000"/>
          </a:xfrm>
          <a:prstGeom prst="rect">
            <a:avLst/>
          </a:prstGeom>
          <a:solidFill>
            <a:srgbClr val="FDFFD7"/>
          </a:solidFill>
          <a:ln w="25400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000" b="1">
                <a:latin typeface="Arial Narrow" panose="020B0604020202020204" pitchFamily="34" charset="0"/>
              </a:rPr>
              <a:t>Numeri decimali finiti, scritti con tutte le loro cifre</a:t>
            </a:r>
          </a:p>
        </p:txBody>
      </p:sp>
      <p:sp>
        <p:nvSpPr>
          <p:cNvPr id="38920" name="TextBox 18">
            <a:extLst>
              <a:ext uri="{FF2B5EF4-FFF2-40B4-BE49-F238E27FC236}">
                <a16:creationId xmlns:a16="http://schemas.microsoft.com/office/drawing/2014/main" id="{58D183F0-4AD4-844D-AFA6-815B8DE63A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6149975"/>
            <a:ext cx="2667000" cy="708025"/>
          </a:xfrm>
          <a:prstGeom prst="rect">
            <a:avLst/>
          </a:prstGeom>
          <a:solidFill>
            <a:srgbClr val="FDFFD7"/>
          </a:solidFill>
          <a:ln w="28575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latin typeface="Arial Narrow" panose="020B0604020202020204" pitchFamily="34" charset="0"/>
              </a:rPr>
              <a:t>Denominatore 40 = 2</a:t>
            </a:r>
            <a:r>
              <a:rPr lang="it-IT" altLang="it-IT" sz="2000" b="1" baseline="30000">
                <a:latin typeface="Arial Narrow" panose="020B0604020202020204" pitchFamily="34" charset="0"/>
              </a:rPr>
              <a:t>3</a:t>
            </a:r>
            <a:r>
              <a:rPr lang="it-IT" altLang="it-IT" sz="2000" b="1">
                <a:latin typeface="Arial Narrow" panose="020B0604020202020204" pitchFamily="34" charset="0"/>
              </a:rPr>
              <a:t>x 5, composto solo con 2 e 5.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2B7B73D-259C-1941-BDA2-7B89F8BA0FF7}"/>
              </a:ext>
            </a:extLst>
          </p:cNvPr>
          <p:cNvCxnSpPr>
            <a:cxnSpLocks noChangeShapeType="1"/>
            <a:endCxn id="39" idx="2"/>
          </p:cNvCxnSpPr>
          <p:nvPr/>
        </p:nvCxnSpPr>
        <p:spPr bwMode="auto">
          <a:xfrm rot="5400000" flipH="1" flipV="1">
            <a:off x="2392363" y="5761037"/>
            <a:ext cx="457200" cy="212725"/>
          </a:xfrm>
          <a:prstGeom prst="straightConnector1">
            <a:avLst/>
          </a:prstGeom>
          <a:noFill/>
          <a:ln w="25400">
            <a:solidFill>
              <a:srgbClr val="008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8922" name="Picture 23" descr="Schermata 2018-10-09 alle 11.26.58.png">
            <a:extLst>
              <a:ext uri="{FF2B5EF4-FFF2-40B4-BE49-F238E27FC236}">
                <a16:creationId xmlns:a16="http://schemas.microsoft.com/office/drawing/2014/main" id="{801E93A4-8538-824F-ABA5-18EEAB3190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4838700"/>
            <a:ext cx="48514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423B15E-439F-C34B-89C9-DBDF3AA78B31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5029200" y="5410200"/>
            <a:ext cx="685800" cy="381000"/>
          </a:xfrm>
          <a:prstGeom prst="straightConnector1">
            <a:avLst/>
          </a:prstGeom>
          <a:noFill/>
          <a:ln w="25400">
            <a:solidFill>
              <a:srgbClr val="008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12DA9888-BB78-8C4B-826A-0066CFB58B11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248400" y="5410200"/>
            <a:ext cx="609600" cy="457200"/>
          </a:xfrm>
          <a:prstGeom prst="straightConnector1">
            <a:avLst/>
          </a:prstGeom>
          <a:noFill/>
          <a:ln w="25400">
            <a:solidFill>
              <a:srgbClr val="008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D7A78C0D-5E85-DB42-A6A5-38BBA9C2C9A1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3429000" y="5410200"/>
            <a:ext cx="1066800" cy="457200"/>
          </a:xfrm>
          <a:prstGeom prst="straightConnector1">
            <a:avLst/>
          </a:prstGeom>
          <a:noFill/>
          <a:ln w="25400">
            <a:solidFill>
              <a:srgbClr val="008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2965E91F-992C-A640-9A3E-3667316A68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5257800"/>
            <a:ext cx="423863" cy="381000"/>
          </a:xfrm>
          <a:prstGeom prst="rect">
            <a:avLst/>
          </a:prstGeom>
          <a:noFill/>
          <a:ln w="28575">
            <a:solidFill>
              <a:srgbClr val="008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ooter Placeholder 5">
            <a:extLst>
              <a:ext uri="{FF2B5EF4-FFF2-40B4-BE49-F238E27FC236}">
                <a16:creationId xmlns:a16="http://schemas.microsoft.com/office/drawing/2014/main" id="{C4F1DE2C-CFD5-CF49-A94F-0C882F6A1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2794747" y="6481764"/>
            <a:ext cx="1524000" cy="46803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latin typeface="Calibri" panose="020F0502020204030204" pitchFamily="34" charset="0"/>
              </a:rPr>
              <a:t>Daniela Valenti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57A98-A801-C448-BF07-119144A83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7FFD330B-B94C-C048-B829-E42208F5052E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24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39940" name="Title 4">
            <a:extLst>
              <a:ext uri="{FF2B5EF4-FFF2-40B4-BE49-F238E27FC236}">
                <a16:creationId xmlns:a16="http://schemas.microsoft.com/office/drawing/2014/main" id="{912D577B-521D-574D-991A-A76CF9AE9F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0"/>
            <a:ext cx="8077200" cy="533400"/>
          </a:xfrm>
        </p:spPr>
        <p:txBody>
          <a:bodyPr anchor="t"/>
          <a:lstStyle/>
          <a:p>
            <a:r>
              <a:rPr lang="it-IT" altLang="it-IT" sz="4000" b="1">
                <a:solidFill>
                  <a:srgbClr val="FF0000"/>
                </a:solidFill>
                <a:ea typeface="ＭＳ Ｐゴシック" panose="020B0600070205080204" pitchFamily="34" charset="-128"/>
              </a:rPr>
              <a:t>Confronto calcoli con le probabilità</a:t>
            </a:r>
          </a:p>
        </p:txBody>
      </p:sp>
      <p:sp>
        <p:nvSpPr>
          <p:cNvPr id="39941" name="TextBox 12">
            <a:extLst>
              <a:ext uri="{FF2B5EF4-FFF2-40B4-BE49-F238E27FC236}">
                <a16:creationId xmlns:a16="http://schemas.microsoft.com/office/drawing/2014/main" id="{7DD2C70C-182B-B542-B04D-76FCB3FDFE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685800"/>
            <a:ext cx="6934200" cy="461963"/>
          </a:xfrm>
          <a:prstGeom prst="rect">
            <a:avLst/>
          </a:prstGeom>
          <a:solidFill>
            <a:schemeClr val="bg1"/>
          </a:solidFill>
          <a:ln w="15875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latin typeface="Arial Narrow" panose="020B0604020202020204" pitchFamily="34" charset="0"/>
              </a:rPr>
              <a:t>2. Alla roulette valuto la probabilità che esca nero </a:t>
            </a:r>
            <a:r>
              <a:rPr lang="it-IT" altLang="it-IT" b="1" i="1">
                <a:solidFill>
                  <a:srgbClr val="FF0000"/>
                </a:solidFill>
                <a:latin typeface="Arial Narrow" panose="020B0604020202020204" pitchFamily="34" charset="0"/>
              </a:rPr>
              <a:t>o</a:t>
            </a:r>
            <a:r>
              <a:rPr lang="it-IT" altLang="it-IT" b="1" i="1">
                <a:latin typeface="Arial Narrow" panose="020B0604020202020204" pitchFamily="34" charset="0"/>
              </a:rPr>
              <a:t> pari</a:t>
            </a:r>
          </a:p>
        </p:txBody>
      </p:sp>
      <p:pic>
        <p:nvPicPr>
          <p:cNvPr id="39942" name="Picture 16" descr="Schermata 2018-10-09 alle 17.29.06.png">
            <a:extLst>
              <a:ext uri="{FF2B5EF4-FFF2-40B4-BE49-F238E27FC236}">
                <a16:creationId xmlns:a16="http://schemas.microsoft.com/office/drawing/2014/main" id="{5FB2D1B0-8F75-2341-B72B-76FA004A9DA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19200"/>
            <a:ext cx="7324725" cy="337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3" name="Picture 17" descr="Schermata 2018-10-09 alle 17.31.00.png">
            <a:extLst>
              <a:ext uri="{FF2B5EF4-FFF2-40B4-BE49-F238E27FC236}">
                <a16:creationId xmlns:a16="http://schemas.microsoft.com/office/drawing/2014/main" id="{6A520B72-709B-B044-A30E-5F1677A004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648200"/>
            <a:ext cx="56388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5" name="TextBox 19">
            <a:extLst>
              <a:ext uri="{FF2B5EF4-FFF2-40B4-BE49-F238E27FC236}">
                <a16:creationId xmlns:a16="http://schemas.microsoft.com/office/drawing/2014/main" id="{7BA893F1-BA65-7A4C-87D6-6F1762AFE1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867400"/>
            <a:ext cx="2667000" cy="708025"/>
          </a:xfrm>
          <a:prstGeom prst="rect">
            <a:avLst/>
          </a:prstGeom>
          <a:solidFill>
            <a:srgbClr val="FDFFD7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latin typeface="Arial Narrow" panose="020B0604020202020204" pitchFamily="34" charset="0"/>
              </a:rPr>
              <a:t>Denominatore 37, </a:t>
            </a:r>
            <a:r>
              <a:rPr lang="it-IT" altLang="it-IT" sz="2000" b="1">
                <a:solidFill>
                  <a:srgbClr val="FF0000"/>
                </a:solidFill>
                <a:latin typeface="Arial Narrow" panose="020B0604020202020204" pitchFamily="34" charset="0"/>
              </a:rPr>
              <a:t>NON</a:t>
            </a:r>
            <a:r>
              <a:rPr lang="it-IT" altLang="it-IT" sz="2000" b="1">
                <a:latin typeface="Arial Narrow" panose="020B0604020202020204" pitchFamily="34" charset="0"/>
              </a:rPr>
              <a:t> composto con 2 o 5.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C0AB0C7-BF81-FC4B-AB07-B79F631897A4}"/>
              </a:ext>
            </a:extLst>
          </p:cNvPr>
          <p:cNvCxnSpPr>
            <a:cxnSpLocks noChangeShapeType="1"/>
            <a:endCxn id="22" idx="2"/>
          </p:cNvCxnSpPr>
          <p:nvPr/>
        </p:nvCxnSpPr>
        <p:spPr bwMode="auto">
          <a:xfrm rot="16200000" flipV="1">
            <a:off x="1782763" y="5516562"/>
            <a:ext cx="381000" cy="320675"/>
          </a:xfrm>
          <a:prstGeom prst="straightConnector1">
            <a:avLst/>
          </a:prstGeom>
          <a:noFill/>
          <a:ln w="3175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BF15FCD5-0C84-054C-B05F-D3B1BB0A7C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5105400"/>
            <a:ext cx="423863" cy="381000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t-IT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B9CA5F7A-0F64-C145-B06E-B789DC873BB4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2971800" y="5257800"/>
            <a:ext cx="1066800" cy="685800"/>
          </a:xfrm>
          <a:prstGeom prst="straightConnector1">
            <a:avLst/>
          </a:prstGeom>
          <a:noFill/>
          <a:ln w="3175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209F2291-F440-A24F-A79C-63C1B230921C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4267201" y="5562600"/>
            <a:ext cx="609600" cy="3175"/>
          </a:xfrm>
          <a:prstGeom prst="straightConnector1">
            <a:avLst/>
          </a:prstGeom>
          <a:noFill/>
          <a:ln w="3175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A004C756-DF79-9449-BB42-96EB3B9C138B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410200" y="5257800"/>
            <a:ext cx="1295400" cy="685800"/>
          </a:xfrm>
          <a:prstGeom prst="straightConnector1">
            <a:avLst/>
          </a:prstGeom>
          <a:noFill/>
          <a:ln w="3175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1DF79965-C3FA-CF4A-9CD8-571F4A4BC8CD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 flipV="1">
            <a:off x="7010400" y="4343400"/>
            <a:ext cx="762000" cy="685800"/>
          </a:xfrm>
          <a:prstGeom prst="straightConnector1">
            <a:avLst/>
          </a:prstGeom>
          <a:noFill/>
          <a:ln w="50800">
            <a:solidFill>
              <a:srgbClr val="FFFF00"/>
            </a:solidFill>
            <a:round/>
            <a:headEnd type="arrow" w="med" len="med"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" name="TextBox 18">
            <a:extLst>
              <a:ext uri="{FF2B5EF4-FFF2-40B4-BE49-F238E27FC236}">
                <a16:creationId xmlns:a16="http://schemas.microsoft.com/office/drawing/2014/main" id="{2382662D-C46E-3542-A3BD-3C8680FF18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2861" y="5859462"/>
            <a:ext cx="4267200" cy="708025"/>
          </a:xfrm>
          <a:prstGeom prst="rect">
            <a:avLst/>
          </a:prstGeom>
          <a:solidFill>
            <a:srgbClr val="FDFFD7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000" b="1">
                <a:latin typeface="Arial Narrow" panose="020B0604020202020204" pitchFamily="34" charset="0"/>
              </a:rPr>
              <a:t>Numeri decimali con infinite cifre, arrotondati con due cifre dopo la virgola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Footer Placeholder 5">
            <a:extLst>
              <a:ext uri="{FF2B5EF4-FFF2-40B4-BE49-F238E27FC236}">
                <a16:creationId xmlns:a16="http://schemas.microsoft.com/office/drawing/2014/main" id="{87FA485F-34F3-D64B-A7D4-D4DCFAA23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15240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latin typeface="Calibri" panose="020F0502020204030204" pitchFamily="34" charset="0"/>
              </a:rPr>
              <a:t>Daniela Valenti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0887FF-AB38-5F42-A45A-8764E5AEE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09B1CEF-8820-4D40-9943-964137D6600C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25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40964" name="Title 4">
            <a:extLst>
              <a:ext uri="{FF2B5EF4-FFF2-40B4-BE49-F238E27FC236}">
                <a16:creationId xmlns:a16="http://schemas.microsoft.com/office/drawing/2014/main" id="{998E98BD-94F1-A44E-ACA1-AD4E40526E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0"/>
            <a:ext cx="8077200" cy="533400"/>
          </a:xfrm>
        </p:spPr>
        <p:txBody>
          <a:bodyPr anchor="t"/>
          <a:lstStyle/>
          <a:p>
            <a:r>
              <a:rPr lang="it-IT" altLang="it-IT" sz="4000" b="1">
                <a:solidFill>
                  <a:srgbClr val="FF0000"/>
                </a:solidFill>
                <a:ea typeface="ＭＳ Ｐゴシック" panose="020B0600070205080204" pitchFamily="34" charset="-128"/>
              </a:rPr>
              <a:t>Confronto calcoli con le probabilità</a:t>
            </a:r>
          </a:p>
        </p:txBody>
      </p:sp>
      <p:sp>
        <p:nvSpPr>
          <p:cNvPr id="40965" name="TextBox 14">
            <a:extLst>
              <a:ext uri="{FF2B5EF4-FFF2-40B4-BE49-F238E27FC236}">
                <a16:creationId xmlns:a16="http://schemas.microsoft.com/office/drawing/2014/main" id="{9FC0ED6B-27EF-9246-B032-6B16180E50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447800"/>
            <a:ext cx="7924800" cy="1724025"/>
          </a:xfrm>
          <a:prstGeom prst="rect">
            <a:avLst/>
          </a:prstGeom>
          <a:solidFill>
            <a:srgbClr val="F8FFCB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marL="177800" indent="-1778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Char char="-"/>
            </a:pPr>
            <a:r>
              <a:rPr lang="it-IT" altLang="it-IT" b="1"/>
              <a:t>i calcoli con le frazioni conducono sempre a risultati esatti;</a:t>
            </a:r>
          </a:p>
          <a:p>
            <a:pPr eaLnBrk="1" hangingPunct="1"/>
            <a:endParaRPr lang="it-IT" altLang="it-IT" sz="1000" b="1"/>
          </a:p>
          <a:p>
            <a:pPr eaLnBrk="1" hangingPunct="1">
              <a:buFontTx/>
              <a:buChar char="-"/>
            </a:pPr>
            <a:r>
              <a:rPr lang="it-IT" altLang="it-IT" b="1"/>
              <a:t>se ‘traduco’ le frazioni in numeri decimali trovo le due situazioni illustrate qui sotto.</a:t>
            </a:r>
          </a:p>
        </p:txBody>
      </p:sp>
      <p:sp>
        <p:nvSpPr>
          <p:cNvPr id="40966" name="Rectangle 22">
            <a:extLst>
              <a:ext uri="{FF2B5EF4-FFF2-40B4-BE49-F238E27FC236}">
                <a16:creationId xmlns:a16="http://schemas.microsoft.com/office/drawing/2014/main" id="{26490571-9223-1446-8E78-7996CA787B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762000"/>
            <a:ext cx="8610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/>
              <a:t>La soluzione dei problemi porta a richiamare che:</a:t>
            </a:r>
          </a:p>
        </p:txBody>
      </p:sp>
      <p:pic>
        <p:nvPicPr>
          <p:cNvPr id="40967" name="Picture 23" descr="Schermata 2018-10-09 alle 18.31.24.png">
            <a:extLst>
              <a:ext uri="{FF2B5EF4-FFF2-40B4-BE49-F238E27FC236}">
                <a16:creationId xmlns:a16="http://schemas.microsoft.com/office/drawing/2014/main" id="{EBCD5A88-60C5-8F4A-A7BD-35FE4150D3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429000"/>
            <a:ext cx="8305800" cy="250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57656</TotalTime>
  <Words>873</Words>
  <Application>Microsoft Macintosh PowerPoint</Application>
  <PresentationFormat>Presentazione su schermo (4:3)</PresentationFormat>
  <Paragraphs>153</Paragraphs>
  <Slides>25</Slides>
  <Notes>1</Notes>
  <HiddenSlides>0</HiddenSlides>
  <MMClips>0</MMClips>
  <ScaleCrop>false</ScaleCrop>
  <HeadingPairs>
    <vt:vector size="10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Collegamenti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25</vt:i4>
      </vt:variant>
    </vt:vector>
  </HeadingPairs>
  <TitlesOfParts>
    <vt:vector size="33" baseType="lpstr">
      <vt:lpstr>Arial</vt:lpstr>
      <vt:lpstr>Arial Narrow</vt:lpstr>
      <vt:lpstr>Avenir Heavy</vt:lpstr>
      <vt:lpstr>Calibri</vt:lpstr>
      <vt:lpstr>Times New Roman</vt:lpstr>
      <vt:lpstr>Tema di Office</vt:lpstr>
      <vt:lpstr>file:///Dan%20HD/Users/daniela/Desktop/Hard_disk/Sito_Dan/Sito_Daniela/Lezioni_Probability(13)/Probability2/Probability2_Scheda.docȕ羱!OLE_LINK1</vt:lpstr>
      <vt:lpstr>Equation</vt:lpstr>
      <vt:lpstr>Probabilità totale</vt:lpstr>
      <vt:lpstr>Richiamo la roulette</vt:lpstr>
      <vt:lpstr>La roulette</vt:lpstr>
      <vt:lpstr>Scommetto su due eventi</vt:lpstr>
      <vt:lpstr>Esamino casi possibili e casi favorevoli</vt:lpstr>
      <vt:lpstr>Conto meglio i numeri favorevoli</vt:lpstr>
      <vt:lpstr>Conto meglio i numeri favorevoli</vt:lpstr>
      <vt:lpstr>Valuto la probabilità</vt:lpstr>
      <vt:lpstr>Valutare la probabilità</vt:lpstr>
      <vt:lpstr>Il linguaggio degli insiemi e della probabilità</vt:lpstr>
      <vt:lpstr>La probabilità totale di due eventi</vt:lpstr>
      <vt:lpstr>Attività</vt:lpstr>
      <vt:lpstr>Riflessioni sulle risposte date </vt:lpstr>
      <vt:lpstr>Primo problema</vt:lpstr>
      <vt:lpstr>Due procedimenti per risolvere il problema</vt:lpstr>
      <vt:lpstr>Due procedimenti per risolvere il problema</vt:lpstr>
      <vt:lpstr>Due procedimenti per risolvere un problema</vt:lpstr>
      <vt:lpstr>Secondo problema</vt:lpstr>
      <vt:lpstr>Due procedimenti per risolvere il problema </vt:lpstr>
      <vt:lpstr>Due procedimenti per risolvere il problema </vt:lpstr>
      <vt:lpstr>Secondo problema</vt:lpstr>
      <vt:lpstr>Calcoli con le probabilità</vt:lpstr>
      <vt:lpstr>Confronto calcoli con le probabilità</vt:lpstr>
      <vt:lpstr>Confronto calcoli con le probabilità</vt:lpstr>
      <vt:lpstr>Confronto calcoli con le probabilità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Probability1_Presenta1</dc:title>
  <dc:subject/>
  <dc:creator>Daniela Valenti</dc:creator>
  <cp:keywords/>
  <dc:description/>
  <cp:lastModifiedBy>Microsoft Office User</cp:lastModifiedBy>
  <cp:revision>1724</cp:revision>
  <cp:lastPrinted>2020-05-07T15:25:45Z</cp:lastPrinted>
  <dcterms:created xsi:type="dcterms:W3CDTF">2018-10-08T14:46:56Z</dcterms:created>
  <dcterms:modified xsi:type="dcterms:W3CDTF">2020-09-26T08:33:05Z</dcterms:modified>
  <cp:category/>
</cp:coreProperties>
</file>