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4" r:id="rId3"/>
    <p:sldId id="258" r:id="rId4"/>
    <p:sldId id="306" r:id="rId5"/>
    <p:sldId id="307" r:id="rId6"/>
    <p:sldId id="289" r:id="rId7"/>
    <p:sldId id="298" r:id="rId8"/>
    <p:sldId id="300" r:id="rId9"/>
    <p:sldId id="324" r:id="rId10"/>
    <p:sldId id="341" r:id="rId11"/>
    <p:sldId id="343" r:id="rId12"/>
    <p:sldId id="322" r:id="rId13"/>
    <p:sldId id="326" r:id="rId14"/>
    <p:sldId id="327" r:id="rId15"/>
    <p:sldId id="309" r:id="rId16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18"/>
    <p:restoredTop sz="94643"/>
  </p:normalViewPr>
  <p:slideViewPr>
    <p:cSldViewPr>
      <p:cViewPr varScale="1">
        <p:scale>
          <a:sx n="120" d="100"/>
          <a:sy n="120" d="100"/>
        </p:scale>
        <p:origin x="1128" y="176"/>
      </p:cViewPr>
      <p:guideLst>
        <p:guide orient="horz" pos="249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D31481-44A1-DE40-A208-80C16E9E5A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483655-5CD1-1045-B970-DEEB330F68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22230A0-2377-1C4D-AF28-E0D111751C3F}" type="datetime1">
              <a:rPr lang="it-IT" altLang="it-IT"/>
              <a:pPr/>
              <a:t>26/09/20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579B2-9B8C-404C-ACBC-63E39D9890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DE4C3D-2AE9-FC46-87B1-7759F6BAEE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275F896-2BA8-CC49-BBDB-B8C118AE989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0CD6BE-BA7A-704F-A1AA-56397B0B27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F816DF-45B8-C941-887D-DA8D4D22F27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0DF489D-737F-EF41-8FD1-9A872AAFA64F}" type="datetime1">
              <a:rPr lang="it-IT" altLang="it-IT"/>
              <a:pPr/>
              <a:t>26/09/20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E54C054-5B12-7B46-8970-678345E990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2C3F7D8-0F96-C349-9154-204B58F612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0828D-8A8D-0B4F-9922-CCE29D4684E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EDA35-119C-FF4B-AF37-18E109CA32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6FCAF72-9DC8-1742-83C8-CF28711259C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1E6DB19C-6908-3240-98DE-FF7C13BE5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DB220A8C-3220-DC40-93AE-9483212253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8785B-5C24-A94B-9F18-65E9419BE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DD440D2-25CE-9943-AA85-728776F89BB5}" type="slidenum">
              <a:rPr lang="it-IT" altLang="it-IT" sz="1200">
                <a:latin typeface="Calibri" panose="020F0502020204030204" pitchFamily="34" charset="0"/>
              </a:rPr>
              <a:pPr eaLnBrk="1" hangingPunct="1"/>
              <a:t>13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E9A198AC-55F0-604F-AA79-E7CEFAE320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DFDFB67E-2156-E84E-9DD0-250C1414C9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85756-EE8A-F44D-AEF0-4E68047507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754F78D-B72E-1647-8B66-09EC9652DFED}" type="slidenum">
              <a:rPr lang="it-IT" altLang="it-IT" sz="1200">
                <a:latin typeface="Calibri" panose="020F0502020204030204" pitchFamily="34" charset="0"/>
              </a:rPr>
              <a:pPr eaLnBrk="1" hangingPunct="1"/>
              <a:t>14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8AD8E377-D493-614F-8640-9D050A540D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9BB60441-5291-EB4B-B87B-6280A8ADB3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2C35D-FF1E-864C-909F-0EB08E80BD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04FF2C0-52CF-4441-964E-02A8D7841777}" type="slidenum">
              <a:rPr lang="it-IT" altLang="it-IT" sz="1200">
                <a:latin typeface="Calibri" panose="020F0502020204030204" pitchFamily="34" charset="0"/>
              </a:rPr>
              <a:pPr eaLnBrk="1" hangingPunct="1"/>
              <a:t>15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6BE1E97-00D5-744D-B417-500CD7C5C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978F62-967B-6C48-97B8-064289CB1E8A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E5E5B5-AD48-B844-901B-5B005D749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138E90-291C-2049-A351-B2CA729A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812637-097A-0146-BE8D-18E05B46754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9962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65BF81-D32C-3E44-A7C4-A76963EF6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A02068-2213-1949-8F1A-45CFC9EE5A06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7BFB5B-FF01-9C42-A4AC-EFFFCD7F1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5CFC97-BC8B-DF45-9B8F-E9C4B1DF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97B48-B5BB-E648-B13B-00CA804BC0F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3592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240001-BC4A-8845-BE94-FFF3FE846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88C651-CB9B-254D-8DE9-F55EA21173A5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F31742-7105-0F4B-B184-B27A5660C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D1BD1E-0616-C44B-A3C3-A42DC4364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17EC6-F060-CF44-B65C-37D269C672A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14009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4EEE4437-92DE-1248-9E7C-824F8F010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52580E-9F3A-8348-AF1B-A1393D34D7C1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EA3C86A5-D0D5-3F4C-BE53-931379B88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241D50EF-6663-AC4F-BBC0-0F321ECE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400AB-364F-244A-B978-64937565208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5857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62DA6841-54CE-8F46-9153-E51613891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D337A7-3E13-594E-8788-CB5A7E6B562E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4919EAC-BF82-504A-A5A0-6E3B66987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00C17B5F-CB09-484B-A32D-5D5FB8C6B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A00CA-6EBA-B241-8E26-E308FF3DE8D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4823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31258515-8621-5144-8D2F-3536217E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B8CA8D-332E-3440-99C2-CDC495D7E2B5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AD172843-9871-554D-A8F4-F05FA427B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87253F1F-2B75-E142-B2C6-DB415CFD3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D7FCD-C339-9B43-9887-7873D3541A9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12928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33979D40-767C-294A-BFC1-1C6312D11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D64A59-E72A-EC4A-822B-36B861313DBB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A762E049-6BCF-8D41-93BF-81169D69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20B15644-FFBF-E649-81A4-C2C30E627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E3D00-D570-B84D-8193-8383F1E7E84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3301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47EB39B5-C961-8848-8148-8DC51D03A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682417-E759-5B47-97DE-7739A1E8203D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303BC394-FD6E-074E-8F17-AF585BE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94772E3-4E34-6546-AC8C-3D88EAE3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CC484-16B1-944F-9738-3A235E45CAE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47253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7EAF1236-7C58-B24B-84D2-2CBCE32F0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BD5FF1-6289-7A4F-86F7-864A87C77B08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7483448A-F070-6540-A160-30CB7559A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DFEBDB55-FE8F-8443-A453-9488916F1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274B3-07B0-FC48-B7B7-654114F1AC2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26373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C046468-CFF0-F34E-8575-C595905C1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155FBA-CA09-EE4F-9268-64FE6C0CFBFA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CB00BB1-6249-0E4A-9305-15A538A9F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DF999D-92DE-E245-9A7D-33010BBA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8F034-F035-3A4D-9701-63575B554F6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53110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1268F8-407F-9840-BEFE-41DBECE8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E726F1-DDC4-8D42-8AF4-7F7462455309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36F979-454F-A84B-957C-8D817B03B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31B917-19A1-5D42-816B-A5EBB32F4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097BF9-1036-9844-B545-B542957EFC2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2250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AB7E368C-6141-A24A-BC19-1C32F0AE82C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D380154B-9CDD-7741-AD4C-56FCF4B72C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F377C1-2D23-1F4C-A149-02364627B4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E9DCD53-B7BC-4841-A541-CB168C8D334C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74A339-60DF-774B-8020-6AAA68975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9F5A5B-3B4F-874D-96A1-499F5B740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4CC6B43-373C-2342-9CFE-82B24B269B2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6725694C-06FA-3E45-8494-7673FDE88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2057400"/>
            <a:ext cx="8458200" cy="1470025"/>
          </a:xfrm>
        </p:spPr>
        <p:txBody>
          <a:bodyPr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Probabilità di eventi incompatibili e di eventi complementari</a:t>
            </a:r>
            <a:endParaRPr lang="it-IT" altLang="it-IT" b="1" baseline="3000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91AAA1AE-E19D-9149-B3AE-8B8D5E9E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828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74CA8-2D22-B243-8875-48C61CCF7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3280183-EEDF-B04B-9CAA-DEA9475523C8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5">
            <a:extLst>
              <a:ext uri="{FF2B5EF4-FFF2-40B4-BE49-F238E27FC236}">
                <a16:creationId xmlns:a16="http://schemas.microsoft.com/office/drawing/2014/main" id="{BD087492-6848-D941-A11C-51A7EE3E9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9168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0EEFD9-A2F1-1D4F-B898-90364BA6C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8087D8E-DCC8-C244-B9C4-FC5380646E1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Title 4">
            <a:extLst>
              <a:ext uri="{FF2B5EF4-FFF2-40B4-BE49-F238E27FC236}">
                <a16:creationId xmlns:a16="http://schemas.microsoft.com/office/drawing/2014/main" id="{BA964B83-C51D-6046-B882-0C735E8E77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228600"/>
            <a:ext cx="8077200" cy="5334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Un caso particolare di probabilità totale</a:t>
            </a:r>
          </a:p>
        </p:txBody>
      </p:sp>
      <p:pic>
        <p:nvPicPr>
          <p:cNvPr id="16389" name="Picture 5">
            <a:extLst>
              <a:ext uri="{FF2B5EF4-FFF2-40B4-BE49-F238E27FC236}">
                <a16:creationId xmlns:a16="http://schemas.microsoft.com/office/drawing/2014/main" id="{90A978A6-0E74-5F43-BA80-40D09DC17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6390" name="Text Box 6">
            <a:extLst>
              <a:ext uri="{FF2B5EF4-FFF2-40B4-BE49-F238E27FC236}">
                <a16:creationId xmlns:a16="http://schemas.microsoft.com/office/drawing/2014/main" id="{ADFE5A4D-4603-EF49-8825-E92870888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838200"/>
            <a:ext cx="63246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Estraggo una carta da un mazzo di carte francesi </a:t>
            </a:r>
          </a:p>
          <a:p>
            <a:pPr eaLnBrk="1" hangingPunct="1"/>
            <a:endParaRPr lang="it-IT" altLang="it-IT" b="1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pic>
        <p:nvPicPr>
          <p:cNvPr id="17" name="Picture 16" descr="Carte_Francesi+insiemi.jpg">
            <a:extLst>
              <a:ext uri="{FF2B5EF4-FFF2-40B4-BE49-F238E27FC236}">
                <a16:creationId xmlns:a16="http://schemas.microsoft.com/office/drawing/2014/main" id="{AAD0DE14-D477-4640-8CE1-BE52E0DFD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828800"/>
            <a:ext cx="5518150" cy="2795588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</p:pic>
      <p:sp>
        <p:nvSpPr>
          <p:cNvPr id="16392" name="TextBox 17">
            <a:extLst>
              <a:ext uri="{FF2B5EF4-FFF2-40B4-BE49-F238E27FC236}">
                <a16:creationId xmlns:a16="http://schemas.microsoft.com/office/drawing/2014/main" id="{81B1F68A-D472-A440-BDC9-2514D2DFC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371600"/>
            <a:ext cx="807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Come valuto la probabilità di estrarre una carta nera </a:t>
            </a:r>
            <a:r>
              <a:rPr lang="it-IT" altLang="it-IT" b="1">
                <a:solidFill>
                  <a:srgbClr val="000090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b="1">
                <a:latin typeface="Arial Narrow" panose="020B0604020202020204" pitchFamily="34" charset="0"/>
              </a:rPr>
              <a:t> di quadri?</a:t>
            </a:r>
          </a:p>
        </p:txBody>
      </p:sp>
      <p:sp>
        <p:nvSpPr>
          <p:cNvPr id="16393" name="TextBox 19">
            <a:extLst>
              <a:ext uri="{FF2B5EF4-FFF2-40B4-BE49-F238E27FC236}">
                <a16:creationId xmlns:a16="http://schemas.microsoft.com/office/drawing/2014/main" id="{A5D655E0-1CBD-FF43-9A5B-678646A63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905000"/>
            <a:ext cx="2667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Procedimento noto</a:t>
            </a:r>
            <a:endParaRPr lang="it-IT" altLang="it-IT">
              <a:solidFill>
                <a:srgbClr val="0000FF"/>
              </a:solidFill>
            </a:endParaRPr>
          </a:p>
        </p:txBody>
      </p:sp>
      <p:sp>
        <p:nvSpPr>
          <p:cNvPr id="16394" name="TextBox 20">
            <a:extLst>
              <a:ext uri="{FF2B5EF4-FFF2-40B4-BE49-F238E27FC236}">
                <a16:creationId xmlns:a16="http://schemas.microsoft.com/office/drawing/2014/main" id="{F2F45483-A4E9-8B44-B850-5E1D8A557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8338" y="2286000"/>
            <a:ext cx="33956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A: estraggo carta nera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B: estraggo carta di quadri</a:t>
            </a:r>
          </a:p>
        </p:txBody>
      </p:sp>
      <p:sp>
        <p:nvSpPr>
          <p:cNvPr id="16395" name="TextBox 26">
            <a:extLst>
              <a:ext uri="{FF2B5EF4-FFF2-40B4-BE49-F238E27FC236}">
                <a16:creationId xmlns:a16="http://schemas.microsoft.com/office/drawing/2014/main" id="{CD568864-FA01-844F-8611-696686CC7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648200"/>
            <a:ext cx="861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La figura ricorda che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è impossibile </a:t>
            </a:r>
            <a:r>
              <a:rPr lang="it-IT" altLang="it-IT" b="1">
                <a:latin typeface="Arial Narrow" panose="020B0604020202020204" pitchFamily="34" charset="0"/>
              </a:rPr>
              <a:t>estrarre una carta nera </a:t>
            </a:r>
            <a:r>
              <a:rPr lang="it-IT" altLang="it-IT" b="1">
                <a:solidFill>
                  <a:srgbClr val="008000"/>
                </a:solidFill>
                <a:latin typeface="Arial Narrow" panose="020B0604020202020204" pitchFamily="34" charset="0"/>
              </a:rPr>
              <a:t>e</a:t>
            </a:r>
            <a:r>
              <a:rPr lang="it-IT" altLang="it-IT" b="1">
                <a:latin typeface="Arial Narrow" panose="020B0604020202020204" pitchFamily="34" charset="0"/>
              </a:rPr>
              <a:t> di quadri</a:t>
            </a:r>
            <a:r>
              <a:rPr lang="it-IT" altLang="it-IT">
                <a:latin typeface="Arial Narrow" panose="020B0604020202020204" pitchFamily="34" charset="0"/>
              </a:rPr>
              <a:t>.</a:t>
            </a:r>
          </a:p>
        </p:txBody>
      </p:sp>
      <p:sp>
        <p:nvSpPr>
          <p:cNvPr id="16396" name="TextBox 28">
            <a:extLst>
              <a:ext uri="{FF2B5EF4-FFF2-40B4-BE49-F238E27FC236}">
                <a16:creationId xmlns:a16="http://schemas.microsoft.com/office/drawing/2014/main" id="{34758FF3-C1CA-6740-BE45-B927D2F72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410200"/>
            <a:ext cx="815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Concludo che la probabilità di estrarre una carta nera </a:t>
            </a:r>
            <a:r>
              <a:rPr lang="it-IT" altLang="it-IT" b="1">
                <a:solidFill>
                  <a:srgbClr val="000090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b="1">
                <a:latin typeface="Arial Narrow" panose="020B0604020202020204" pitchFamily="34" charset="0"/>
              </a:rPr>
              <a:t> di quadri è </a:t>
            </a:r>
            <a:endParaRPr lang="it-IT" altLang="it-IT"/>
          </a:p>
        </p:txBody>
      </p:sp>
      <p:pic>
        <p:nvPicPr>
          <p:cNvPr id="16397" name="Picture 17" descr="Schermata 2018-12-08 alle 12.15.27.png">
            <a:extLst>
              <a:ext uri="{FF2B5EF4-FFF2-40B4-BE49-F238E27FC236}">
                <a16:creationId xmlns:a16="http://schemas.microsoft.com/office/drawing/2014/main" id="{EDD80D86-EB28-D042-9AFB-5C41133D0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00400"/>
            <a:ext cx="24257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18" descr="Schermata 2018-12-08 alle 12.16.11.png">
            <a:extLst>
              <a:ext uri="{FF2B5EF4-FFF2-40B4-BE49-F238E27FC236}">
                <a16:creationId xmlns:a16="http://schemas.microsoft.com/office/drawing/2014/main" id="{806D7125-A3B6-B946-9FA4-38529C58A8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029200"/>
            <a:ext cx="18034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19" descr="Schermata 2018-12-08 alle 12.16.22.png">
            <a:extLst>
              <a:ext uri="{FF2B5EF4-FFF2-40B4-BE49-F238E27FC236}">
                <a16:creationId xmlns:a16="http://schemas.microsoft.com/office/drawing/2014/main" id="{8CDD933E-DE64-6446-A017-5067D304AD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867400"/>
            <a:ext cx="45085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5">
            <a:extLst>
              <a:ext uri="{FF2B5EF4-FFF2-40B4-BE49-F238E27FC236}">
                <a16:creationId xmlns:a16="http://schemas.microsoft.com/office/drawing/2014/main" id="{71B663E3-DC50-1542-B28D-17921EE5D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97971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B01EE-F0C8-A647-9145-640F56672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821DDA9-B080-7B40-8A1C-E0CAEB319B9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7412" name="Title 4">
            <a:extLst>
              <a:ext uri="{FF2B5EF4-FFF2-40B4-BE49-F238E27FC236}">
                <a16:creationId xmlns:a16="http://schemas.microsoft.com/office/drawing/2014/main" id="{C6AB15CB-15AD-9944-8B4F-D6F9E2C29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3058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Eventi incompatibili e compatibili</a:t>
            </a:r>
          </a:p>
        </p:txBody>
      </p:sp>
      <p:sp>
        <p:nvSpPr>
          <p:cNvPr id="17413" name="TextBox 11">
            <a:extLst>
              <a:ext uri="{FF2B5EF4-FFF2-40B4-BE49-F238E27FC236}">
                <a16:creationId xmlns:a16="http://schemas.microsoft.com/office/drawing/2014/main" id="{29BD9DFB-C8D4-894B-90ED-E1A81CB44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505200"/>
            <a:ext cx="4267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A: </a:t>
            </a:r>
            <a:r>
              <a:rPr lang="it-IT" altLang="it-IT" b="1" i="1">
                <a:latin typeface="Arial Narrow" panose="020B0604020202020204" pitchFamily="34" charset="0"/>
              </a:rPr>
              <a:t>estraggo una carta nera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B: </a:t>
            </a:r>
            <a:r>
              <a:rPr lang="it-IT" altLang="it-IT" b="1" i="1">
                <a:latin typeface="Arial Narrow" panose="020B0604020202020204" pitchFamily="34" charset="0"/>
              </a:rPr>
              <a:t>estraggo una carta di quadri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Sono due eventi che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non</a:t>
            </a:r>
            <a:r>
              <a:rPr lang="it-IT" altLang="it-IT" b="1">
                <a:latin typeface="Arial Narrow" panose="020B0604020202020204" pitchFamily="34" charset="0"/>
              </a:rPr>
              <a:t> possono verificarsi contemporaneamente.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Sono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INCOMPATIBILI</a:t>
            </a:r>
          </a:p>
        </p:txBody>
      </p:sp>
      <p:pic>
        <p:nvPicPr>
          <p:cNvPr id="13" name="Picture 12" descr="Carte_Francesi+insiemi.jpg">
            <a:extLst>
              <a:ext uri="{FF2B5EF4-FFF2-40B4-BE49-F238E27FC236}">
                <a16:creationId xmlns:a16="http://schemas.microsoft.com/office/drawing/2014/main" id="{69F18E91-29FF-6D43-BDB5-53958CD5A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95400"/>
            <a:ext cx="4191000" cy="2124075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</p:pic>
      <p:pic>
        <p:nvPicPr>
          <p:cNvPr id="17" name="Picture 16" descr="Carte_Francesi+insiemi2.jpg">
            <a:extLst>
              <a:ext uri="{FF2B5EF4-FFF2-40B4-BE49-F238E27FC236}">
                <a16:creationId xmlns:a16="http://schemas.microsoft.com/office/drawing/2014/main" id="{408D64A4-35A2-2141-B85D-BA74246C1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066800"/>
            <a:ext cx="4267200" cy="2378075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</p:pic>
      <p:sp>
        <p:nvSpPr>
          <p:cNvPr id="17416" name="TextBox 17">
            <a:extLst>
              <a:ext uri="{FF2B5EF4-FFF2-40B4-BE49-F238E27FC236}">
                <a16:creationId xmlns:a16="http://schemas.microsoft.com/office/drawing/2014/main" id="{4E693C13-F345-C947-95AB-507DAF5D0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505200"/>
            <a:ext cx="4267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A: </a:t>
            </a:r>
            <a:r>
              <a:rPr lang="it-IT" altLang="it-IT" b="1" i="1">
                <a:latin typeface="Arial Narrow" panose="020B0604020202020204" pitchFamily="34" charset="0"/>
              </a:rPr>
              <a:t>estraggo carta nera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C: </a:t>
            </a:r>
            <a:r>
              <a:rPr lang="it-IT" altLang="it-IT" b="1" i="1">
                <a:latin typeface="Arial Narrow" panose="020B0604020202020204" pitchFamily="34" charset="0"/>
              </a:rPr>
              <a:t>estraggo una figura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Sono due eventi che possono verificarsi contemporaneamente.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Sono 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COMPATIBILI</a:t>
            </a:r>
          </a:p>
        </p:txBody>
      </p:sp>
      <p:pic>
        <p:nvPicPr>
          <p:cNvPr id="17417" name="Picture 10" descr="Schermata 2018-12-08 alle 12.17.41.png">
            <a:extLst>
              <a:ext uri="{FF2B5EF4-FFF2-40B4-BE49-F238E27FC236}">
                <a16:creationId xmlns:a16="http://schemas.microsoft.com/office/drawing/2014/main" id="{A422AE09-B8AC-634C-9716-641BD42FA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562600"/>
            <a:ext cx="2095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1" descr="Schermata 2018-12-08 alle 12.17.47.png">
            <a:extLst>
              <a:ext uri="{FF2B5EF4-FFF2-40B4-BE49-F238E27FC236}">
                <a16:creationId xmlns:a16="http://schemas.microsoft.com/office/drawing/2014/main" id="{78FE5038-23A4-D848-8CAF-5CCD0D6EED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5562600"/>
            <a:ext cx="2070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3B9CD-866D-A444-9A65-BB58E16D6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0B2741D-F794-C143-92E6-00DEA92B49F8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8436" name="Title 4">
            <a:extLst>
              <a:ext uri="{FF2B5EF4-FFF2-40B4-BE49-F238E27FC236}">
                <a16:creationId xmlns:a16="http://schemas.microsoft.com/office/drawing/2014/main" id="{148639C1-0ED3-6B40-8985-9AE7E0E11E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83058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Probabilità totale di due eventi A, B</a:t>
            </a:r>
          </a:p>
        </p:txBody>
      </p:sp>
      <p:sp>
        <p:nvSpPr>
          <p:cNvPr id="18437" name="TextBox 11">
            <a:extLst>
              <a:ext uri="{FF2B5EF4-FFF2-40B4-BE49-F238E27FC236}">
                <a16:creationId xmlns:a16="http://schemas.microsoft.com/office/drawing/2014/main" id="{8AC9B062-E61B-9442-8850-520844979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724400"/>
            <a:ext cx="304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EVENTI INCOMPATIBILI</a:t>
            </a:r>
          </a:p>
        </p:txBody>
      </p:sp>
      <p:pic>
        <p:nvPicPr>
          <p:cNvPr id="18438" name="Picture 12" descr="Carte_Francesi+insiemi.jpg">
            <a:extLst>
              <a:ext uri="{FF2B5EF4-FFF2-40B4-BE49-F238E27FC236}">
                <a16:creationId xmlns:a16="http://schemas.microsoft.com/office/drawing/2014/main" id="{1338DD2E-3F1C-E549-B52A-CDEE99870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90800"/>
            <a:ext cx="41910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6" descr="Carte_Francesi+insiemi2.jpg">
            <a:extLst>
              <a:ext uri="{FF2B5EF4-FFF2-40B4-BE49-F238E27FC236}">
                <a16:creationId xmlns:a16="http://schemas.microsoft.com/office/drawing/2014/main" id="{33260EA3-0E96-3E41-A331-ECBB300CD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362200"/>
            <a:ext cx="42672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Box 17">
            <a:extLst>
              <a:ext uri="{FF2B5EF4-FFF2-40B4-BE49-F238E27FC236}">
                <a16:creationId xmlns:a16="http://schemas.microsoft.com/office/drawing/2014/main" id="{15485975-3C3B-AD48-BF5D-28063F01A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724400"/>
            <a:ext cx="2819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EVENTI COMPATIBILI</a:t>
            </a:r>
          </a:p>
        </p:txBody>
      </p:sp>
      <p:sp>
        <p:nvSpPr>
          <p:cNvPr id="18441" name="TextBox 13">
            <a:extLst>
              <a:ext uri="{FF2B5EF4-FFF2-40B4-BE49-F238E27FC236}">
                <a16:creationId xmlns:a16="http://schemas.microsoft.com/office/drawing/2014/main" id="{60E970BA-D857-E847-BAE2-BAA3F0913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90600"/>
            <a:ext cx="1082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Esempi</a:t>
            </a:r>
          </a:p>
        </p:txBody>
      </p:sp>
      <p:sp>
        <p:nvSpPr>
          <p:cNvPr id="18442" name="TextBox 15">
            <a:extLst>
              <a:ext uri="{FF2B5EF4-FFF2-40B4-BE49-F238E27FC236}">
                <a16:creationId xmlns:a16="http://schemas.microsoft.com/office/drawing/2014/main" id="{745F7561-2DC9-C549-9BAF-85D7C781E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371600"/>
            <a:ext cx="869473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200" b="1">
                <a:latin typeface="Arial Narrow" panose="020B0604020202020204" pitchFamily="34" charset="0"/>
              </a:rPr>
              <a:t>A: estraggo carta nera      B: estraggo carta di quadri    C: estraggo una figura</a:t>
            </a:r>
          </a:p>
        </p:txBody>
      </p:sp>
      <p:pic>
        <p:nvPicPr>
          <p:cNvPr id="18443" name="Picture 18" descr="Schermata 2018-12-08 alle 12.18.42.png">
            <a:extLst>
              <a:ext uri="{FF2B5EF4-FFF2-40B4-BE49-F238E27FC236}">
                <a16:creationId xmlns:a16="http://schemas.microsoft.com/office/drawing/2014/main" id="{67E7C496-8A9E-9746-BFC0-B98F4DC92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0"/>
            <a:ext cx="52451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19" descr="Schermata 2018-12-08 alle 12.18.51.png">
            <a:extLst>
              <a:ext uri="{FF2B5EF4-FFF2-40B4-BE49-F238E27FC236}">
                <a16:creationId xmlns:a16="http://schemas.microsoft.com/office/drawing/2014/main" id="{E673DF04-BB96-4E49-AAD1-76728B369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706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20" descr="Schermata 2018-12-08 alle 12.20.31.png">
            <a:extLst>
              <a:ext uri="{FF2B5EF4-FFF2-40B4-BE49-F238E27FC236}">
                <a16:creationId xmlns:a16="http://schemas.microsoft.com/office/drawing/2014/main" id="{35E3E709-55A3-834F-9A9D-F0B3B31C2F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23" y="5123883"/>
            <a:ext cx="76327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4DCF154D-193C-F942-89D8-969FD3F55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8169" y="6516541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5">
            <a:extLst>
              <a:ext uri="{FF2B5EF4-FFF2-40B4-BE49-F238E27FC236}">
                <a16:creationId xmlns:a16="http://schemas.microsoft.com/office/drawing/2014/main" id="{C9D9BB90-440C-9246-943D-CB8E545F1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00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B8868-4748-6948-A5F6-DD9DA7DEE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40D7585-0D3D-1D4D-9136-636BE2370A8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9460" name="Title 4">
            <a:extLst>
              <a:ext uri="{FF2B5EF4-FFF2-40B4-BE49-F238E27FC236}">
                <a16:creationId xmlns:a16="http://schemas.microsoft.com/office/drawing/2014/main" id="{98A764ED-39E1-AA47-80D1-34F563E18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Eventi complementari</a:t>
            </a:r>
          </a:p>
        </p:txBody>
      </p:sp>
      <p:sp>
        <p:nvSpPr>
          <p:cNvPr id="19461" name="TextBox 17">
            <a:extLst>
              <a:ext uri="{FF2B5EF4-FFF2-40B4-BE49-F238E27FC236}">
                <a16:creationId xmlns:a16="http://schemas.microsoft.com/office/drawing/2014/main" id="{77603891-7A03-E148-9376-D537C4CE1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2" name="TextBox 7">
            <a:extLst>
              <a:ext uri="{FF2B5EF4-FFF2-40B4-BE49-F238E27FC236}">
                <a16:creationId xmlns:a16="http://schemas.microsoft.com/office/drawing/2014/main" id="{28D22E9D-040A-714C-83F7-1F712FB37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7620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Se punto su ‘esce nero’ alla roulette, perdo quando ‘non esce nero’. Come calcolo la probabilità di perdere?   </a:t>
            </a:r>
          </a:p>
        </p:txBody>
      </p:sp>
      <p:pic>
        <p:nvPicPr>
          <p:cNvPr id="19463" name="Picture 8" descr="No_neri.jpg">
            <a:extLst>
              <a:ext uri="{FF2B5EF4-FFF2-40B4-BE49-F238E27FC236}">
                <a16:creationId xmlns:a16="http://schemas.microsoft.com/office/drawing/2014/main" id="{D56E3819-7455-6E42-8D16-52C602082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3733800" cy="318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Box 9">
            <a:extLst>
              <a:ext uri="{FF2B5EF4-FFF2-40B4-BE49-F238E27FC236}">
                <a16:creationId xmlns:a16="http://schemas.microsoft.com/office/drawing/2014/main" id="{251BF5CC-7077-3740-8846-E73FD62C0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828800"/>
            <a:ext cx="3276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800000"/>
                </a:solidFill>
                <a:latin typeface="Arial Narrow" panose="020B0604020202020204" pitchFamily="34" charset="0"/>
              </a:rPr>
              <a:t>I numeri che NON sono neri formano l’insieme </a:t>
            </a:r>
            <a:r>
              <a:rPr lang="it-IT" altLang="it-IT" b="1">
                <a:solidFill>
                  <a:srgbClr val="800000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Ā </a:t>
            </a:r>
            <a:r>
              <a:rPr lang="it-IT" altLang="it-IT" b="1" i="1">
                <a:solidFill>
                  <a:srgbClr val="800000"/>
                </a:solidFill>
                <a:latin typeface="Arial Narrow" panose="020B0604020202020204" pitchFamily="34" charset="0"/>
              </a:rPr>
              <a:t>complementare di A.</a:t>
            </a:r>
            <a:r>
              <a:rPr lang="it-IT" altLang="it-IT" b="1">
                <a:solidFill>
                  <a:srgbClr val="800000"/>
                </a:solidFill>
                <a:latin typeface="Arial Narrow" panose="020B0604020202020204" pitchFamily="34" charset="0"/>
              </a:rPr>
              <a:t>  </a:t>
            </a:r>
          </a:p>
        </p:txBody>
      </p:sp>
      <p:pic>
        <p:nvPicPr>
          <p:cNvPr id="19465" name="Picture 10" descr="Schermata 2015-01-30 alle 11.17.25.png">
            <a:extLst>
              <a:ext uri="{FF2B5EF4-FFF2-40B4-BE49-F238E27FC236}">
                <a16:creationId xmlns:a16="http://schemas.microsoft.com/office/drawing/2014/main" id="{7018087D-DCE2-8349-B849-C8C41E19E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76600"/>
            <a:ext cx="5562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TextBox 11">
            <a:extLst>
              <a:ext uri="{FF2B5EF4-FFF2-40B4-BE49-F238E27FC236}">
                <a16:creationId xmlns:a16="http://schemas.microsoft.com/office/drawing/2014/main" id="{E33E21F3-92C5-C341-9CEC-FDAA977EA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562600"/>
            <a:ext cx="7086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latin typeface="Arial Narrow" panose="020B0604020202020204" pitchFamily="34" charset="0"/>
              </a:rPr>
              <a:t>Eventi complementari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A: esce un numero nero      </a:t>
            </a:r>
            <a:r>
              <a:rPr lang="it-IT" altLang="it-IT" b="1">
                <a:solidFill>
                  <a:srgbClr val="800000"/>
                </a:solidFill>
                <a:latin typeface="Arial Narrow" panose="020B0604020202020204" pitchFamily="34" charset="0"/>
                <a:cs typeface="Lucida Grande" panose="020B0600040502020204" pitchFamily="34" charset="0"/>
              </a:rPr>
              <a:t>Ā:</a:t>
            </a:r>
            <a:r>
              <a:rPr lang="it-IT" altLang="it-IT" b="1">
                <a:solidFill>
                  <a:srgbClr val="000000"/>
                </a:solidFill>
                <a:latin typeface="Arial Narrow" panose="020B0604020202020204" pitchFamily="34" charset="0"/>
                <a:cs typeface="Lucida Grande" panose="020B0600040502020204" pitchFamily="34" charset="0"/>
              </a:rPr>
              <a:t> NON esce un numero nero</a:t>
            </a:r>
            <a:r>
              <a:rPr lang="it-IT" altLang="it-IT" b="1">
                <a:latin typeface="Arial Narrow" panose="020B0604020202020204" pitchFamily="34" charset="0"/>
              </a:rPr>
              <a:t>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5">
            <a:extLst>
              <a:ext uri="{FF2B5EF4-FFF2-40B4-BE49-F238E27FC236}">
                <a16:creationId xmlns:a16="http://schemas.microsoft.com/office/drawing/2014/main" id="{355169C3-DF82-2042-ABEC-74BCB428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00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ED716-8049-4D4C-A7CC-99EEA2E64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492875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5DD8518-C151-D444-8FA7-E9C272C3B47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0484" name="Title 4">
            <a:extLst>
              <a:ext uri="{FF2B5EF4-FFF2-40B4-BE49-F238E27FC236}">
                <a16:creationId xmlns:a16="http://schemas.microsoft.com/office/drawing/2014/main" id="{94BF98AF-2822-9745-A760-2AD13FE95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Proprietà di eventi complementari</a:t>
            </a:r>
          </a:p>
        </p:txBody>
      </p:sp>
      <p:sp>
        <p:nvSpPr>
          <p:cNvPr id="20485" name="TextBox 7">
            <a:extLst>
              <a:ext uri="{FF2B5EF4-FFF2-40B4-BE49-F238E27FC236}">
                <a16:creationId xmlns:a16="http://schemas.microsoft.com/office/drawing/2014/main" id="{DF68FE86-965B-0E4F-965B-A24A3C313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762000"/>
            <a:ext cx="830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Alcune proprietà di questi due eventi complementari</a:t>
            </a:r>
          </a:p>
        </p:txBody>
      </p:sp>
      <p:sp>
        <p:nvSpPr>
          <p:cNvPr id="20486" name="Rectangle 14">
            <a:extLst>
              <a:ext uri="{FF2B5EF4-FFF2-40B4-BE49-F238E27FC236}">
                <a16:creationId xmlns:a16="http://schemas.microsoft.com/office/drawing/2014/main" id="{0FE58B3F-0F9D-F748-83FB-59C4E2222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143000"/>
            <a:ext cx="381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Eventi complementari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A: esce un numero nero</a:t>
            </a:r>
          </a:p>
          <a:p>
            <a:pPr eaLnBrk="1" hangingPunct="1"/>
            <a:r>
              <a:rPr lang="it-IT" altLang="it-IT" b="1">
                <a:solidFill>
                  <a:srgbClr val="800000"/>
                </a:solidFill>
                <a:latin typeface="Arial Narrow" panose="020B0604020202020204" pitchFamily="34" charset="0"/>
                <a:cs typeface="Lucida Grande" panose="020B0600040502020204" pitchFamily="34" charset="0"/>
              </a:rPr>
              <a:t>Ā:</a:t>
            </a:r>
            <a:r>
              <a:rPr lang="it-IT" altLang="it-IT" b="1">
                <a:solidFill>
                  <a:srgbClr val="000000"/>
                </a:solidFill>
                <a:latin typeface="Arial Narrow" panose="020B0604020202020204" pitchFamily="34" charset="0"/>
                <a:cs typeface="Lucida Grande" panose="020B0600040502020204" pitchFamily="34" charset="0"/>
              </a:rPr>
              <a:t> NON esce un numero nero</a:t>
            </a:r>
            <a:r>
              <a:rPr lang="it-IT" altLang="it-IT" b="1">
                <a:latin typeface="Arial Narrow" panose="020B0604020202020204" pitchFamily="34" charset="0"/>
              </a:rPr>
              <a:t>   </a:t>
            </a:r>
          </a:p>
        </p:txBody>
      </p:sp>
      <p:pic>
        <p:nvPicPr>
          <p:cNvPr id="20487" name="Picture 14" descr="Schermata 2018-12-08 alle 12.22.24.png">
            <a:extLst>
              <a:ext uri="{FF2B5EF4-FFF2-40B4-BE49-F238E27FC236}">
                <a16:creationId xmlns:a16="http://schemas.microsoft.com/office/drawing/2014/main" id="{B6D6D656-D877-EA4D-9C0C-98079D09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191000"/>
            <a:ext cx="84963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41" descr="Schermata 2015-01-30 alle 18.29.16.png">
            <a:extLst>
              <a:ext uri="{FF2B5EF4-FFF2-40B4-BE49-F238E27FC236}">
                <a16:creationId xmlns:a16="http://schemas.microsoft.com/office/drawing/2014/main" id="{44F9A7D8-BEBD-C241-81DF-A33AA8E76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438400"/>
            <a:ext cx="5232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8" descr="No_neri.jpg">
            <a:extLst>
              <a:ext uri="{FF2B5EF4-FFF2-40B4-BE49-F238E27FC236}">
                <a16:creationId xmlns:a16="http://schemas.microsoft.com/office/drawing/2014/main" id="{E62B6E2D-28FC-4940-AC5E-38AAE72A2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3505200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>
            <a:extLst>
              <a:ext uri="{FF2B5EF4-FFF2-40B4-BE49-F238E27FC236}">
                <a16:creationId xmlns:a16="http://schemas.microsoft.com/office/drawing/2014/main" id="{E7F7DDF1-65BC-7749-B150-11AEE2CB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00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A8B1C-FF9F-3346-91E1-68607CE1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EB8D3AF-9A5E-1C43-8181-708D07E956B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1508" name="Title 4">
            <a:extLst>
              <a:ext uri="{FF2B5EF4-FFF2-40B4-BE49-F238E27FC236}">
                <a16:creationId xmlns:a16="http://schemas.microsoft.com/office/drawing/2014/main" id="{02E2BFBB-CC47-0541-978F-E3F0DBC94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2400"/>
            <a:ext cx="89916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probabilità di due eventi complementari</a:t>
            </a:r>
          </a:p>
        </p:txBody>
      </p:sp>
      <p:sp>
        <p:nvSpPr>
          <p:cNvPr id="21509" name="TextBox 17">
            <a:extLst>
              <a:ext uri="{FF2B5EF4-FFF2-40B4-BE49-F238E27FC236}">
                <a16:creationId xmlns:a16="http://schemas.microsoft.com/office/drawing/2014/main" id="{0343A8F6-2AD3-3C47-86F4-2365BD50F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1510" name="TextBox 28">
            <a:extLst>
              <a:ext uri="{FF2B5EF4-FFF2-40B4-BE49-F238E27FC236}">
                <a16:creationId xmlns:a16="http://schemas.microsoft.com/office/drawing/2014/main" id="{578F4944-94E3-104C-B17B-9997938EF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800600"/>
            <a:ext cx="3340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Valuto la probabilità dell’evento </a:t>
            </a:r>
          </a:p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complementare </a:t>
            </a:r>
            <a:r>
              <a:rPr lang="it-IT" altLang="it-IT" sz="2000" b="1">
                <a:latin typeface="Lucida Grande" panose="020B0600040502020204" pitchFamily="34" charset="0"/>
                <a:cs typeface="Lucida Grande" panose="020B0600040502020204" pitchFamily="34" charset="0"/>
              </a:rPr>
              <a:t>Ā</a:t>
            </a:r>
            <a:endParaRPr lang="it-IT" altLang="it-IT" sz="2000" b="1">
              <a:latin typeface="Arial Narrow" panose="020B0604020202020204" pitchFamily="34" charset="0"/>
            </a:endParaRPr>
          </a:p>
        </p:txBody>
      </p:sp>
      <p:sp>
        <p:nvSpPr>
          <p:cNvPr id="21511" name="TextBox 13">
            <a:extLst>
              <a:ext uri="{FF2B5EF4-FFF2-40B4-BE49-F238E27FC236}">
                <a16:creationId xmlns:a16="http://schemas.microsoft.com/office/drawing/2014/main" id="{8CC5326E-E6C9-874F-AA87-6DE212E59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7772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Il procedimento si può ripetere per risolvere tutti i problemi descritti qui sotto.</a:t>
            </a:r>
          </a:p>
        </p:txBody>
      </p:sp>
      <p:pic>
        <p:nvPicPr>
          <p:cNvPr id="21512" name="Picture 11" descr="Schermata 2015-01-30 alle 18.30.28.png">
            <a:extLst>
              <a:ext uri="{FF2B5EF4-FFF2-40B4-BE49-F238E27FC236}">
                <a16:creationId xmlns:a16="http://schemas.microsoft.com/office/drawing/2014/main" id="{FB62300D-52E7-BC46-AFDC-6EA35E0DA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981200"/>
            <a:ext cx="48656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TextBox 23">
            <a:extLst>
              <a:ext uri="{FF2B5EF4-FFF2-40B4-BE49-F238E27FC236}">
                <a16:creationId xmlns:a16="http://schemas.microsoft.com/office/drawing/2014/main" id="{E2E65A41-0C18-EF40-8195-C4DC530F4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514600"/>
            <a:ext cx="17033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Dato un evento </a:t>
            </a:r>
          </a:p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A</a:t>
            </a:r>
          </a:p>
        </p:txBody>
      </p:sp>
      <p:sp>
        <p:nvSpPr>
          <p:cNvPr id="16" name="Oval Callout 15">
            <a:extLst>
              <a:ext uri="{FF2B5EF4-FFF2-40B4-BE49-F238E27FC236}">
                <a16:creationId xmlns:a16="http://schemas.microsoft.com/office/drawing/2014/main" id="{2D84C392-3401-924E-B342-85BC4773C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362200"/>
            <a:ext cx="1828800" cy="914400"/>
          </a:xfrm>
          <a:prstGeom prst="wedgeEllipseCallout">
            <a:avLst>
              <a:gd name="adj1" fmla="val 83019"/>
              <a:gd name="adj2" fmla="val 33051"/>
            </a:avLst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" name="Oval Callout 16">
            <a:extLst>
              <a:ext uri="{FF2B5EF4-FFF2-40B4-BE49-F238E27FC236}">
                <a16:creationId xmlns:a16="http://schemas.microsoft.com/office/drawing/2014/main" id="{417FADE7-9E96-AA49-9F35-48FCBC103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648200"/>
            <a:ext cx="4038600" cy="914400"/>
          </a:xfrm>
          <a:prstGeom prst="wedgeEllipseCallout">
            <a:avLst>
              <a:gd name="adj1" fmla="val -15639"/>
              <a:gd name="adj2" fmla="val -115602"/>
            </a:avLst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5F1BE502-5157-094C-9EFF-0341B23CF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A9D69DD-2F48-9744-88CE-7EA18E4847C6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7" name="Footer Placeholder 9">
            <a:extLst>
              <a:ext uri="{FF2B5EF4-FFF2-40B4-BE49-F238E27FC236}">
                <a16:creationId xmlns:a16="http://schemas.microsoft.com/office/drawing/2014/main" id="{EAD7D12B-8150-F84B-A42D-1EA0EF927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835696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44FF97C9-0FB2-1243-A3E2-44CE1BE81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700808"/>
            <a:ext cx="830384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53975" indent="-17463" eaLnBrk="1" hangingPunct="1"/>
            <a:r>
              <a:rPr lang="it-IT" altLang="it-IT" sz="3200" b="1" dirty="0">
                <a:cs typeface="Arial" panose="020B0604020202020204" pitchFamily="34" charset="0"/>
              </a:rPr>
              <a:t>Completa la scheda di lavoro per riflettere su quello che hai imparato</a:t>
            </a:r>
          </a:p>
        </p:txBody>
      </p:sp>
      <p:sp>
        <p:nvSpPr>
          <p:cNvPr id="26629" name="Title 12">
            <a:extLst>
              <a:ext uri="{FF2B5EF4-FFF2-40B4-BE49-F238E27FC236}">
                <a16:creationId xmlns:a16="http://schemas.microsoft.com/office/drawing/2014/main" id="{288BFE3A-DF16-8E4A-99B4-C654107FD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60648"/>
            <a:ext cx="8382000" cy="1143000"/>
          </a:xfrm>
        </p:spPr>
        <p:txBody>
          <a:bodyPr/>
          <a:lstStyle/>
          <a:p>
            <a:pPr marL="1435100" indent="-1435100" eaLnBrk="1" hangingPunct="1"/>
            <a:r>
              <a:rPr lang="it-IT" altLang="it-IT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  <a:endParaRPr lang="it-IT" altLang="it-IT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86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5F1BE502-5157-094C-9EFF-0341B23CF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A9D69DD-2F48-9744-88CE-7EA18E4847C6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7" name="Footer Placeholder 9">
            <a:extLst>
              <a:ext uri="{FF2B5EF4-FFF2-40B4-BE49-F238E27FC236}">
                <a16:creationId xmlns:a16="http://schemas.microsoft.com/office/drawing/2014/main" id="{EAD7D12B-8150-F84B-A42D-1EA0EF927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835696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6629" name="Title 12">
            <a:extLst>
              <a:ext uri="{FF2B5EF4-FFF2-40B4-BE49-F238E27FC236}">
                <a16:creationId xmlns:a16="http://schemas.microsoft.com/office/drawing/2014/main" id="{288BFE3A-DF16-8E4A-99B4-C654107FD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132856"/>
            <a:ext cx="8382000" cy="1143000"/>
          </a:xfrm>
        </p:spPr>
        <p:txBody>
          <a:bodyPr/>
          <a:lstStyle/>
          <a:p>
            <a:pPr marL="1435100" indent="-1435100" eaLnBrk="1" hangingPunct="1"/>
            <a:r>
              <a:rPr lang="it-IT" altLang="it-IT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Riflessioni sulle risposte date </a:t>
            </a:r>
            <a:endParaRPr lang="it-IT" altLang="it-IT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424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8C4F0DA1-F459-F74F-BD01-DF8A0C0D9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8200" y="6381750"/>
            <a:ext cx="4572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61CDF92-6DC7-8E43-BC30-E854DF412462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4579" name="Footer Placeholder 9">
            <a:extLst>
              <a:ext uri="{FF2B5EF4-FFF2-40B4-BE49-F238E27FC236}">
                <a16:creationId xmlns:a16="http://schemas.microsoft.com/office/drawing/2014/main" id="{23C64348-2C17-794B-8843-C40314D14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5908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4129821C-8D45-814A-BDAA-812DF35BD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24581" name="Title 12">
            <a:extLst>
              <a:ext uri="{FF2B5EF4-FFF2-40B4-BE49-F238E27FC236}">
                <a16:creationId xmlns:a16="http://schemas.microsoft.com/office/drawing/2014/main" id="{29E78CEE-AA3B-DB4C-A080-9E1FAD64B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610600" cy="6858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1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4582" name="Picture 10" descr="Napoletane+insiemi3.jpg">
            <a:extLst>
              <a:ext uri="{FF2B5EF4-FFF2-40B4-BE49-F238E27FC236}">
                <a16:creationId xmlns:a16="http://schemas.microsoft.com/office/drawing/2014/main" id="{CF113C74-C5D5-2242-9C4C-9139B468A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14400"/>
            <a:ext cx="4787900" cy="3057525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3" name="Picture 12" descr="Schermata 2015-01-30 alle 19.50.11.png">
            <a:extLst>
              <a:ext uri="{FF2B5EF4-FFF2-40B4-BE49-F238E27FC236}">
                <a16:creationId xmlns:a16="http://schemas.microsoft.com/office/drawing/2014/main" id="{1B44B041-C7EC-9F48-9AF5-7F501128B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60"/>
          <a:stretch>
            <a:fillRect/>
          </a:stretch>
        </p:blipFill>
        <p:spPr bwMode="auto">
          <a:xfrm>
            <a:off x="1828800" y="4038600"/>
            <a:ext cx="53022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C0BAFBA8-23ED-1248-8E7D-B987845A5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8200" y="6381750"/>
            <a:ext cx="4572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80999BD-6B9E-A540-9ABA-4789CABCA2F1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7" name="Footer Placeholder 9">
            <a:extLst>
              <a:ext uri="{FF2B5EF4-FFF2-40B4-BE49-F238E27FC236}">
                <a16:creationId xmlns:a16="http://schemas.microsoft.com/office/drawing/2014/main" id="{0BC7DC2E-3CFE-FE46-AB14-6C1EE20F8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468560" y="6381750"/>
            <a:ext cx="25908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B1B4C13F-6703-0049-AEC6-60A0FD9EF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26629" name="Title 12">
            <a:extLst>
              <a:ext uri="{FF2B5EF4-FFF2-40B4-BE49-F238E27FC236}">
                <a16:creationId xmlns:a16="http://schemas.microsoft.com/office/drawing/2014/main" id="{3DD49CD8-A59F-2C40-97C3-86B8CE5E4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6858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1. Eventi compatibili o incompatibili? 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6630" name="Picture 10" descr="Napoletane+insiemi3.jpg">
            <a:extLst>
              <a:ext uri="{FF2B5EF4-FFF2-40B4-BE49-F238E27FC236}">
                <a16:creationId xmlns:a16="http://schemas.microsoft.com/office/drawing/2014/main" id="{A0B44C49-A81C-244B-A89F-91707ED12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38200"/>
            <a:ext cx="4191000" cy="2676525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Picture 12" descr="Schermata 2015-01-30 alle 19.50.11.png">
            <a:extLst>
              <a:ext uri="{FF2B5EF4-FFF2-40B4-BE49-F238E27FC236}">
                <a16:creationId xmlns:a16="http://schemas.microsoft.com/office/drawing/2014/main" id="{F446D180-D618-8B4D-B250-4E997C71B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5"/>
          <a:stretch>
            <a:fillRect/>
          </a:stretch>
        </p:blipFill>
        <p:spPr bwMode="auto">
          <a:xfrm>
            <a:off x="2286000" y="3581400"/>
            <a:ext cx="46783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7" descr="Schermata 2018-09-30 alle 15.16.37.png">
            <a:extLst>
              <a:ext uri="{FF2B5EF4-FFF2-40B4-BE49-F238E27FC236}">
                <a16:creationId xmlns:a16="http://schemas.microsoft.com/office/drawing/2014/main" id="{2FEB2F19-F6F5-E849-AB26-1A9F017A70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943600"/>
            <a:ext cx="54610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6ADAF0B1-F22C-FA4F-BFA9-4C7FF620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8200" y="6381750"/>
            <a:ext cx="4572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663B661-D19A-A243-A89C-8EADC309CDEB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8675" name="Footer Placeholder 9">
            <a:extLst>
              <a:ext uri="{FF2B5EF4-FFF2-40B4-BE49-F238E27FC236}">
                <a16:creationId xmlns:a16="http://schemas.microsoft.com/office/drawing/2014/main" id="{15698802-F519-6A45-864D-86552F4E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5908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8677" name="Title 12">
            <a:extLst>
              <a:ext uri="{FF2B5EF4-FFF2-40B4-BE49-F238E27FC236}">
                <a16:creationId xmlns:a16="http://schemas.microsoft.com/office/drawing/2014/main" id="{023169F7-CB3F-AA49-838A-224182712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6858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1. Eventi complementari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8678" name="Picture 10" descr="Napoletane+insiemi3.jpg">
            <a:extLst>
              <a:ext uri="{FF2B5EF4-FFF2-40B4-BE49-F238E27FC236}">
                <a16:creationId xmlns:a16="http://schemas.microsoft.com/office/drawing/2014/main" id="{30F78B3F-40C6-4D47-A818-92FA91D71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38200"/>
            <a:ext cx="4533900" cy="2895600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9" name="Picture 9" descr="Schermata 2015-01-31 alle 16.22.24.png">
            <a:extLst>
              <a:ext uri="{FF2B5EF4-FFF2-40B4-BE49-F238E27FC236}">
                <a16:creationId xmlns:a16="http://schemas.microsoft.com/office/drawing/2014/main" id="{48E96A8F-CD34-4E49-A9B8-E4794A21B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10000"/>
            <a:ext cx="72993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67CE86BD-2513-9B4F-B9FE-5460F1F33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8200" y="6381750"/>
            <a:ext cx="4572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840994B-2B28-4C4C-A10B-A2B0D43577A4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1747" name="Footer Placeholder 9">
            <a:extLst>
              <a:ext uri="{FF2B5EF4-FFF2-40B4-BE49-F238E27FC236}">
                <a16:creationId xmlns:a16="http://schemas.microsoft.com/office/drawing/2014/main" id="{9C4D8613-B87F-3D4A-8B4B-3AB959136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5908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55C935B3-6872-664B-A0BF-AE5317136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1749" name="Title 12">
            <a:extLst>
              <a:ext uri="{FF2B5EF4-FFF2-40B4-BE49-F238E27FC236}">
                <a16:creationId xmlns:a16="http://schemas.microsoft.com/office/drawing/2014/main" id="{CC0D8173-257E-EF41-B061-7B046D2FC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6858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2.Eventi complementari sulla tombola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1750" name="Picture 7" descr="Tabellone-Tombola.jpg">
            <a:extLst>
              <a:ext uri="{FF2B5EF4-FFF2-40B4-BE49-F238E27FC236}">
                <a16:creationId xmlns:a16="http://schemas.microsoft.com/office/drawing/2014/main" id="{ABBEEA20-5D71-A54B-A71C-F11B976E6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0"/>
            <a:ext cx="350520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TextBox 11">
            <a:extLst>
              <a:ext uri="{FF2B5EF4-FFF2-40B4-BE49-F238E27FC236}">
                <a16:creationId xmlns:a16="http://schemas.microsoft.com/office/drawing/2014/main" id="{0A4DD65C-FAFF-E44E-A6AB-1AC6581A7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590800"/>
            <a:ext cx="320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TOMBOLA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90 numeri: 45 pari e 45 dispari </a:t>
            </a:r>
          </a:p>
        </p:txBody>
      </p:sp>
      <p:sp>
        <p:nvSpPr>
          <p:cNvPr id="31752" name="TextBox 16">
            <a:extLst>
              <a:ext uri="{FF2B5EF4-FFF2-40B4-BE49-F238E27FC236}">
                <a16:creationId xmlns:a16="http://schemas.microsoft.com/office/drawing/2014/main" id="{513E675F-98E2-314D-93EE-35D6C56A0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867400"/>
            <a:ext cx="434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Ā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e B hanno la stessa probabilità.</a:t>
            </a:r>
          </a:p>
        </p:txBody>
      </p:sp>
      <p:pic>
        <p:nvPicPr>
          <p:cNvPr id="31753" name="Picture 11" descr="Schermata 2015-02-03 alle 09.05.30.png">
            <a:extLst>
              <a:ext uri="{FF2B5EF4-FFF2-40B4-BE49-F238E27FC236}">
                <a16:creationId xmlns:a16="http://schemas.microsoft.com/office/drawing/2014/main" id="{ACC1BED7-F82A-074C-A39B-C465FA182C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74"/>
          <a:stretch>
            <a:fillRect/>
          </a:stretch>
        </p:blipFill>
        <p:spPr bwMode="auto">
          <a:xfrm>
            <a:off x="4876800" y="3352800"/>
            <a:ext cx="3048000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11" descr="Schermata 2018-09-30 alle 15.46.26.png">
            <a:extLst>
              <a:ext uri="{FF2B5EF4-FFF2-40B4-BE49-F238E27FC236}">
                <a16:creationId xmlns:a16="http://schemas.microsoft.com/office/drawing/2014/main" id="{7F35EA4D-CB07-B640-B4E3-F010DEF610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62000"/>
            <a:ext cx="6019800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18B04EEC-AC66-6345-8AED-4E51DC75C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8200" y="6381750"/>
            <a:ext cx="4572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A68CC4B-5708-234D-B121-AE4A4BDC70F6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5843" name="Footer Placeholder 9">
            <a:extLst>
              <a:ext uri="{FF2B5EF4-FFF2-40B4-BE49-F238E27FC236}">
                <a16:creationId xmlns:a16="http://schemas.microsoft.com/office/drawing/2014/main" id="{74EC6F5B-CB0F-5C40-96C8-96841D8F5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81750"/>
            <a:ext cx="25908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7D05F170-0F93-E345-8CC1-8FFC8954B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5845" name="Title 12">
            <a:extLst>
              <a:ext uri="{FF2B5EF4-FFF2-40B4-BE49-F238E27FC236}">
                <a16:creationId xmlns:a16="http://schemas.microsoft.com/office/drawing/2014/main" id="{2781524A-527D-1E4C-B7DA-C69FE827A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610600" cy="6858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3. Eventi complementari sulla roulette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5846" name="Picture 13" descr="tavolo_roulette.png">
            <a:extLst>
              <a:ext uri="{FF2B5EF4-FFF2-40B4-BE49-F238E27FC236}">
                <a16:creationId xmlns:a16="http://schemas.microsoft.com/office/drawing/2014/main" id="{ECFB4364-3D73-1148-9F51-FCA19A2B4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62200"/>
            <a:ext cx="2819400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Rectangle 13">
            <a:extLst>
              <a:ext uri="{FF2B5EF4-FFF2-40B4-BE49-F238E27FC236}">
                <a16:creationId xmlns:a16="http://schemas.microsoft.com/office/drawing/2014/main" id="{46219866-84C9-CF4C-B2A0-1DFD71B40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638800"/>
            <a:ext cx="3581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ROULETTE</a:t>
            </a:r>
          </a:p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37 numeri: 18 pari, 18 dispari</a:t>
            </a:r>
          </a:p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e 0 che è favorevole al Casinò  </a:t>
            </a:r>
          </a:p>
        </p:txBody>
      </p:sp>
      <p:sp>
        <p:nvSpPr>
          <p:cNvPr id="35848" name="TextBox 16">
            <a:extLst>
              <a:ext uri="{FF2B5EF4-FFF2-40B4-BE49-F238E27FC236}">
                <a16:creationId xmlns:a16="http://schemas.microsoft.com/office/drawing/2014/main" id="{81A4CBAC-CF1C-0B4B-9F34-6AFA5C317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480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Ē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e D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non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hanno la stessa probabilità</a:t>
            </a:r>
          </a:p>
        </p:txBody>
      </p:sp>
      <p:pic>
        <p:nvPicPr>
          <p:cNvPr id="35849" name="Picture 11" descr="Schermata 2015-02-03 alle 09.05.30.png">
            <a:extLst>
              <a:ext uri="{FF2B5EF4-FFF2-40B4-BE49-F238E27FC236}">
                <a16:creationId xmlns:a16="http://schemas.microsoft.com/office/drawing/2014/main" id="{F89B2E29-DB8A-F84D-BA1F-4BA3B61D7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6"/>
          <a:stretch>
            <a:fillRect/>
          </a:stretch>
        </p:blipFill>
        <p:spPr bwMode="auto">
          <a:xfrm>
            <a:off x="4572000" y="2362200"/>
            <a:ext cx="3124200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12" descr="Schermata 2018-09-30 alle 15.59.55.png">
            <a:extLst>
              <a:ext uri="{FF2B5EF4-FFF2-40B4-BE49-F238E27FC236}">
                <a16:creationId xmlns:a16="http://schemas.microsoft.com/office/drawing/2014/main" id="{A9BCD727-FD75-1341-B9CA-CB4976C38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85800"/>
            <a:ext cx="6248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DACECBC9-26D1-604E-99D7-18158874D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8200" y="6381750"/>
            <a:ext cx="4572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72ABF90-F79E-9549-A9C1-3C25B5D867CC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7891" name="Footer Placeholder 9">
            <a:extLst>
              <a:ext uri="{FF2B5EF4-FFF2-40B4-BE49-F238E27FC236}">
                <a16:creationId xmlns:a16="http://schemas.microsoft.com/office/drawing/2014/main" id="{83B78E4E-8E9A-1143-B387-EE320CCEB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763688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4271AE4B-4902-604F-822F-748FB59B6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7893" name="Title 12">
            <a:extLst>
              <a:ext uri="{FF2B5EF4-FFF2-40B4-BE49-F238E27FC236}">
                <a16:creationId xmlns:a16="http://schemas.microsoft.com/office/drawing/2014/main" id="{C0C8FD4C-4D6A-2B4C-ADB4-F2B229C0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6858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Eventi complementari su tombola e roulette</a:t>
            </a:r>
            <a:endParaRPr lang="it-IT" altLang="it-IT" sz="36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7894" name="Picture 7" descr="Tabellone-Tombola.jpg">
            <a:extLst>
              <a:ext uri="{FF2B5EF4-FFF2-40B4-BE49-F238E27FC236}">
                <a16:creationId xmlns:a16="http://schemas.microsoft.com/office/drawing/2014/main" id="{6B23D811-3622-424A-B6F7-FAB46C5A6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3505200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TextBox 11">
            <a:extLst>
              <a:ext uri="{FF2B5EF4-FFF2-40B4-BE49-F238E27FC236}">
                <a16:creationId xmlns:a16="http://schemas.microsoft.com/office/drawing/2014/main" id="{ED0E6DC0-64DE-0841-89EC-1256DB4C6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00400"/>
            <a:ext cx="320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TOMBOLA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90 numeri: 45 pari e 45 dispari </a:t>
            </a:r>
          </a:p>
        </p:txBody>
      </p:sp>
      <p:pic>
        <p:nvPicPr>
          <p:cNvPr id="37896" name="Picture 13" descr="tavolo_roulette.png">
            <a:extLst>
              <a:ext uri="{FF2B5EF4-FFF2-40B4-BE49-F238E27FC236}">
                <a16:creationId xmlns:a16="http://schemas.microsoft.com/office/drawing/2014/main" id="{7271720F-B936-5B49-8174-DD9C358A5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762000"/>
            <a:ext cx="30638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Rectangle 13">
            <a:extLst>
              <a:ext uri="{FF2B5EF4-FFF2-40B4-BE49-F238E27FC236}">
                <a16:creationId xmlns:a16="http://schemas.microsoft.com/office/drawing/2014/main" id="{1EA626AA-7191-6646-90A9-EDE07A413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191000"/>
            <a:ext cx="3581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ROULETTE</a:t>
            </a:r>
          </a:p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37 numeri: 18 pari, 18 dispari</a:t>
            </a:r>
          </a:p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e 0 che è favorevole al Casinò  </a:t>
            </a:r>
          </a:p>
        </p:txBody>
      </p:sp>
      <p:sp>
        <p:nvSpPr>
          <p:cNvPr id="37898" name="TextBox 16">
            <a:extLst>
              <a:ext uri="{FF2B5EF4-FFF2-40B4-BE49-F238E27FC236}">
                <a16:creationId xmlns:a16="http://schemas.microsoft.com/office/drawing/2014/main" id="{EE4E44BE-6880-6746-9484-4A44DBE7E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867400"/>
            <a:ext cx="480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Ā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e B hanno la stessa probabilità.</a:t>
            </a:r>
          </a:p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Ē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e D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non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hanno la stessa probabilità</a:t>
            </a:r>
          </a:p>
        </p:txBody>
      </p:sp>
      <p:pic>
        <p:nvPicPr>
          <p:cNvPr id="37899" name="Picture 11" descr="Schermata 2015-02-03 alle 09.05.30.png">
            <a:extLst>
              <a:ext uri="{FF2B5EF4-FFF2-40B4-BE49-F238E27FC236}">
                <a16:creationId xmlns:a16="http://schemas.microsoft.com/office/drawing/2014/main" id="{A31F96E1-6219-5D49-878D-1941813853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86200"/>
            <a:ext cx="5257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56182</TotalTime>
  <Words>460</Words>
  <Application>Microsoft Macintosh PowerPoint</Application>
  <PresentationFormat>Presentazione su schermo (4:3)</PresentationFormat>
  <Paragraphs>95</Paragraphs>
  <Slides>15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Arial Narrow</vt:lpstr>
      <vt:lpstr>Calibri</vt:lpstr>
      <vt:lpstr>Lucida Grande</vt:lpstr>
      <vt:lpstr>Tema di Office</vt:lpstr>
      <vt:lpstr>Probabilità di eventi incompatibili e di eventi complementari</vt:lpstr>
      <vt:lpstr>Un caso particolare di probabilità totale</vt:lpstr>
      <vt:lpstr>Eventi incompatibili e compatibili</vt:lpstr>
      <vt:lpstr>Probabilità totale di due eventi A, B</vt:lpstr>
      <vt:lpstr>Eventi complementari</vt:lpstr>
      <vt:lpstr>Proprietà di eventi complementari</vt:lpstr>
      <vt:lpstr>La probabilità di due eventi complementari</vt:lpstr>
      <vt:lpstr>Attività</vt:lpstr>
      <vt:lpstr>Riflessioni sulle risposte date </vt:lpstr>
      <vt:lpstr>Quesito 1</vt:lpstr>
      <vt:lpstr>Quesito 1. Eventi compatibili o incompatibili? </vt:lpstr>
      <vt:lpstr>Quesito 1. Eventi complementari</vt:lpstr>
      <vt:lpstr>Quesito 2.Eventi complementari sulla tombola</vt:lpstr>
      <vt:lpstr>Quesito 3. Eventi complementari sulla roulette</vt:lpstr>
      <vt:lpstr>Eventi complementari su tombola e roulette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Probability1_Presenta1</dc:title>
  <dc:subject/>
  <dc:creator>Daniela Valenti</dc:creator>
  <cp:keywords/>
  <dc:description/>
  <cp:lastModifiedBy>Microsoft Office User</cp:lastModifiedBy>
  <cp:revision>1698</cp:revision>
  <cp:lastPrinted>2020-09-26T09:16:08Z</cp:lastPrinted>
  <dcterms:created xsi:type="dcterms:W3CDTF">2018-10-03T15:37:55Z</dcterms:created>
  <dcterms:modified xsi:type="dcterms:W3CDTF">2020-09-26T09:16:18Z</dcterms:modified>
  <cp:category/>
</cp:coreProperties>
</file>