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7"/>
  </p:notesMasterIdLst>
  <p:handoutMasterIdLst>
    <p:handoutMasterId r:id="rId38"/>
  </p:handoutMasterIdLst>
  <p:sldIdLst>
    <p:sldId id="256" r:id="rId2"/>
    <p:sldId id="386" r:id="rId3"/>
    <p:sldId id="344" r:id="rId4"/>
    <p:sldId id="347" r:id="rId5"/>
    <p:sldId id="348" r:id="rId6"/>
    <p:sldId id="350" r:id="rId7"/>
    <p:sldId id="349" r:id="rId8"/>
    <p:sldId id="351" r:id="rId9"/>
    <p:sldId id="353" r:id="rId10"/>
    <p:sldId id="362" r:id="rId11"/>
    <p:sldId id="354" r:id="rId12"/>
    <p:sldId id="356" r:id="rId13"/>
    <p:sldId id="358" r:id="rId14"/>
    <p:sldId id="357" r:id="rId15"/>
    <p:sldId id="359" r:id="rId16"/>
    <p:sldId id="360" r:id="rId17"/>
    <p:sldId id="334" r:id="rId18"/>
    <p:sldId id="388" r:id="rId19"/>
    <p:sldId id="372" r:id="rId20"/>
    <p:sldId id="375" r:id="rId21"/>
    <p:sldId id="379" r:id="rId22"/>
    <p:sldId id="377" r:id="rId23"/>
    <p:sldId id="378" r:id="rId24"/>
    <p:sldId id="380" r:id="rId25"/>
    <p:sldId id="383" r:id="rId26"/>
    <p:sldId id="387" r:id="rId27"/>
    <p:sldId id="382" r:id="rId28"/>
    <p:sldId id="367" r:id="rId29"/>
    <p:sldId id="368" r:id="rId30"/>
    <p:sldId id="369" r:id="rId31"/>
    <p:sldId id="384" r:id="rId32"/>
    <p:sldId id="373" r:id="rId33"/>
    <p:sldId id="385" r:id="rId34"/>
    <p:sldId id="330" r:id="rId35"/>
    <p:sldId id="331" r:id="rId36"/>
  </p:sldIdLst>
  <p:sldSz cx="9144000" cy="6858000" type="screen4x3"/>
  <p:notesSz cx="6858000" cy="9144000"/>
  <p:defaultTextStyle>
    <a:defPPr>
      <a:defRPr lang="it-IT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charset="0"/>
        <a:ea typeface="ＭＳ Ｐゴシック" charset="-128"/>
        <a:cs typeface="ＭＳ Ｐゴシック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24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iela" initials="D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AFFEF"/>
    <a:srgbClr val="E1FFD9"/>
    <a:srgbClr val="DEFED6"/>
    <a:srgbClr val="F9FFE6"/>
    <a:srgbClr val="D7F7D1"/>
    <a:srgbClr val="C8F7D7"/>
    <a:srgbClr val="55B54C"/>
    <a:srgbClr val="FFFFE9"/>
    <a:srgbClr val="D9CCCD"/>
    <a:srgbClr val="D2DC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/>
    <p:restoredTop sz="90728" autoAdjust="0"/>
  </p:normalViewPr>
  <p:slideViewPr>
    <p:cSldViewPr>
      <p:cViewPr varScale="1">
        <p:scale>
          <a:sx n="114" d="100"/>
          <a:sy n="114" d="100"/>
        </p:scale>
        <p:origin x="1560" y="184"/>
      </p:cViewPr>
      <p:guideLst>
        <p:guide orient="horz" pos="2496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commentAuthors" Target="commentAuthor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A9D0F62E-74A2-FA4D-BA73-571477E36AAA}" type="datetime1">
              <a:rPr lang="it-IT"/>
              <a:pPr>
                <a:defRPr/>
              </a:pPr>
              <a:t>26/09/20</a:t>
            </a:fld>
            <a:endParaRPr lang="it-IT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D2645A0-2034-3A4B-95F0-E2D30366B7D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BB1FBEB5-AB7E-8149-9F18-AD9B98FE4C13}" type="datetime1">
              <a:rPr lang="it-IT"/>
              <a:pPr>
                <a:defRPr/>
              </a:pPr>
              <a:t>26/09/20</a:t>
            </a:fld>
            <a:endParaRPr lang="it-IT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/>
              <a:t>Click to edit Master text styles</a:t>
            </a:r>
          </a:p>
          <a:p>
            <a:pPr lvl="1"/>
            <a:r>
              <a:rPr lang="it-IT" noProof="0"/>
              <a:t>Second level</a:t>
            </a:r>
          </a:p>
          <a:p>
            <a:pPr lvl="2"/>
            <a:r>
              <a:rPr lang="it-IT" noProof="0"/>
              <a:t>Third level</a:t>
            </a:r>
          </a:p>
          <a:p>
            <a:pPr lvl="3"/>
            <a:r>
              <a:rPr lang="it-IT" noProof="0"/>
              <a:t>Fourth level</a:t>
            </a:r>
          </a:p>
          <a:p>
            <a:pPr lvl="4"/>
            <a:r>
              <a:rPr lang="it-IT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AAE7028-55DE-1D49-BCD7-3A5BEEC8C328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ＭＳ Ｐゴシック" pitchFamily="-108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08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/>
              <a:t>Fare clic per modificare lo stile del sottotitolo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1CB6B3-ED37-814F-9BF1-F526A7DA414F}" type="datetime1">
              <a:rPr lang="it-IT" smtClean="0"/>
              <a:t>26/09/20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73C22D-2EE1-AC46-88DC-9B27F9B643D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866BCD-9FD9-1649-9F91-786F29E89222}" type="datetime1">
              <a:rPr lang="it-IT" smtClean="0"/>
              <a:t>26/09/20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097994-B5E1-0D4A-9DF1-DF603657C266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A5F449A-0398-0743-9705-1CF67F8B1640}" type="datetime1">
              <a:rPr lang="it-IT" smtClean="0"/>
              <a:t>26/09/20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FA11E0-46F1-E147-9C91-647B7CC6E0FA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8F84652-8A42-6945-8C25-25FAAC5B2F91}" type="datetime1">
              <a:rPr lang="it-IT" smtClean="0"/>
              <a:t>26/09/20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F8C3F6-0A32-4140-A5C5-22A1526AE80F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B15A6A0-CAA2-AE45-83F9-9EA15B765F58}" type="datetime1">
              <a:rPr lang="it-IT" smtClean="0"/>
              <a:t>26/09/20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A0AB44-0235-4144-A7B6-1B30792FA460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22BD49F-B83D-E04A-886D-B33D892D1000}" type="datetime1">
              <a:rPr lang="it-IT" smtClean="0"/>
              <a:t>26/09/20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52F9CA2-D8B9-4245-9F36-4EDA6D517CB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4EF9AC-493C-574D-82F1-49D8DD87EEE4}" type="datetime1">
              <a:rPr lang="it-IT" smtClean="0"/>
              <a:t>26/09/20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501C26-4B38-A142-8E4F-EB5C31B332E2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31A1B1-3DB0-0146-9FC3-AC36C851B2F8}" type="datetime1">
              <a:rPr lang="it-IT" smtClean="0"/>
              <a:t>26/09/20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4ED3CC-9AC3-184E-A079-E6D98DA62A49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A348444-62D3-4946-96E1-6FBAC536CD9D}" type="datetime1">
              <a:rPr lang="it-IT" smtClean="0"/>
              <a:t>26/09/20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2A537E-D0D3-AF42-B190-DCF229046B5C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54A68A-71BB-D341-8461-595DB297D9F7}" type="datetime1">
              <a:rPr lang="it-IT" smtClean="0"/>
              <a:t>26/09/20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F93E268-6467-8144-9B35-7D3651E94DE5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Fare clic per modificare lo stile del titolo</a:t>
            </a:r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6798E4-3264-A646-A6DC-EF92E3AF2597}" type="datetime1">
              <a:rPr lang="it-IT" smtClean="0"/>
              <a:t>26/09/20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AA2FED-5558-0244-A370-B362743FF67D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DEF6E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/>
              <a:t>Fare clic per modificare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8B889DF-9322-3C4D-A7CD-60D7AFE42B61}" type="datetime1">
              <a:rPr lang="it-IT" smtClean="0"/>
              <a:t>26/09/20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  <a:latin typeface="Calibri" charset="0"/>
              </a:defRPr>
            </a:lvl1pPr>
          </a:lstStyle>
          <a:p>
            <a:pPr>
              <a:defRPr/>
            </a:pPr>
            <a:r>
              <a:rPr lang="it-IT"/>
              <a:t>Daniela Valenti 2020</a:t>
            </a:r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5C7CD935-D714-BE4C-92A5-EAA8AC17DFDE}" type="slidenum">
              <a:rPr lang="it-IT"/>
              <a:pPr>
                <a:defRPr/>
              </a:pPr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08" charset="-128"/>
          <a:cs typeface="ＭＳ Ｐゴシック" pitchFamily="-108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08" charset="0"/>
          <a:ea typeface="ＭＳ Ｐゴシック" pitchFamily="-108" charset="-128"/>
          <a:cs typeface="ＭＳ Ｐゴシック" pitchFamily="-108" charset="-128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pitchFamily="-108" charset="-128"/>
          <a:cs typeface="ＭＳ Ｐゴシック" pitchFamily="-108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pitchFamily="-108" charset="-128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verno.it" TargetMode="External"/><Relationship Id="rId2" Type="http://schemas.openxmlformats.org/officeDocument/2006/relationships/hyperlink" Target="http://www.quirinale.it" TargetMode="Externa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5" Type="http://schemas.openxmlformats.org/officeDocument/2006/relationships/image" Target="../media/image36.png"/><Relationship Id="rId4" Type="http://schemas.openxmlformats.org/officeDocument/2006/relationships/image" Target="../media/image3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ctrTitle"/>
          </p:nvPr>
        </p:nvSpPr>
        <p:spPr>
          <a:xfrm>
            <a:off x="1447800" y="2057400"/>
            <a:ext cx="6324600" cy="1470025"/>
          </a:xfrm>
        </p:spPr>
        <p:txBody>
          <a:bodyPr/>
          <a:lstStyle/>
          <a:p>
            <a:pPr eaLnBrk="1" hangingPunct="1"/>
            <a:r>
              <a:rPr lang="it-IT" b="1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Problemi con probabilità totale e composta</a:t>
            </a:r>
            <a:endParaRPr lang="it-IT" b="1" baseline="300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363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763688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B10BE-450A-624F-9469-9B5BFE4FA81A}" type="slidenum">
              <a:rPr lang="it-IT" smtClean="0"/>
              <a:pPr>
                <a:defRPr/>
              </a:pPr>
              <a:t>1</a:t>
            </a:fld>
            <a:endParaRPr lang="it-IT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ctrTitle"/>
          </p:nvPr>
        </p:nvSpPr>
        <p:spPr>
          <a:xfrm>
            <a:off x="1447800" y="2057400"/>
            <a:ext cx="6629400" cy="1470025"/>
          </a:xfrm>
        </p:spPr>
        <p:txBody>
          <a:bodyPr/>
          <a:lstStyle/>
          <a:p>
            <a:pPr eaLnBrk="1" hangingPunct="1"/>
            <a:r>
              <a:rPr lang="it-IT" b="1" dirty="0">
                <a:solidFill>
                  <a:srgbClr val="0000FF"/>
                </a:solidFill>
                <a:ea typeface="ＭＳ Ｐゴシック" charset="-128"/>
                <a:cs typeface="ＭＳ Ｐゴシック" charset="-128"/>
              </a:rPr>
              <a:t>Esempio di problema svolto</a:t>
            </a:r>
            <a:endParaRPr lang="it-IT" b="1" baseline="30000" dirty="0">
              <a:solidFill>
                <a:srgbClr val="0000FF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363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6"/>
            <a:ext cx="1691680" cy="2286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B10BE-450A-624F-9469-9B5BFE4FA81A}" type="slidenum">
              <a:rPr lang="it-IT" smtClean="0"/>
              <a:pPr>
                <a:defRPr/>
              </a:pPr>
              <a:t>2</a:t>
            </a:fld>
            <a:endParaRPr lang="it-IT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19672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B10BE-450A-624F-9469-9B5BFE4FA81A}" type="slidenum">
              <a:rPr lang="it-IT" smtClean="0"/>
              <a:pPr>
                <a:defRPr/>
              </a:pPr>
              <a:t>3</a:t>
            </a:fld>
            <a:endParaRPr lang="it-IT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838200" y="0"/>
            <a:ext cx="7772400" cy="762000"/>
          </a:xfrm>
        </p:spPr>
        <p:txBody>
          <a:bodyPr anchor="t"/>
          <a:lstStyle/>
          <a:p>
            <a:r>
              <a:rPr lang="it-IT" b="1" dirty="0">
                <a:solidFill>
                  <a:srgbClr val="FF0000"/>
                </a:solidFill>
              </a:rPr>
              <a:t>Problema1: il nome di un sito</a:t>
            </a:r>
          </a:p>
        </p:txBody>
      </p:sp>
      <p:pic>
        <p:nvPicPr>
          <p:cNvPr id="7" name="Picture 6" descr="Schermata 2018-10-06 alle 15.55.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352800"/>
            <a:ext cx="7810500" cy="1930400"/>
          </a:xfrm>
          <a:prstGeom prst="rect">
            <a:avLst/>
          </a:prstGeom>
          <a:ln w="25400">
            <a:solidFill>
              <a:srgbClr val="0000FF"/>
            </a:solidFill>
          </a:ln>
        </p:spPr>
      </p:pic>
      <p:sp>
        <p:nvSpPr>
          <p:cNvPr id="8" name="TextBox 7"/>
          <p:cNvSpPr txBox="1"/>
          <p:nvPr/>
        </p:nvSpPr>
        <p:spPr>
          <a:xfrm>
            <a:off x="457200" y="5486400"/>
            <a:ext cx="8686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 Narrow"/>
                <a:cs typeface="Arial Narrow"/>
              </a:rPr>
              <a:t>Il nome scelto è formato da 21 lettere (senza gli spazi). </a:t>
            </a:r>
          </a:p>
          <a:p>
            <a:r>
              <a:rPr lang="it-IT" sz="2800" b="1" dirty="0">
                <a:latin typeface="Arial Narrow"/>
                <a:cs typeface="Arial Narrow"/>
              </a:rPr>
              <a:t>Come affrontare il problema con il calcolo delle probabilità?</a:t>
            </a:r>
          </a:p>
        </p:txBody>
      </p:sp>
      <p:pic>
        <p:nvPicPr>
          <p:cNvPr id="9" name="Picture 8" descr="Nomi_siti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914400"/>
            <a:ext cx="8077200" cy="234777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19672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B10BE-450A-624F-9469-9B5BFE4FA81A}" type="slidenum">
              <a:rPr lang="it-IT" smtClean="0"/>
              <a:pPr>
                <a:defRPr/>
              </a:pPr>
              <a:t>4</a:t>
            </a:fld>
            <a:endParaRPr lang="it-IT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609600"/>
            <a:ext cx="7772400" cy="762000"/>
          </a:xfrm>
        </p:spPr>
        <p:txBody>
          <a:bodyPr anchor="t"/>
          <a:lstStyle/>
          <a:p>
            <a:r>
              <a:rPr lang="it-IT" b="1" dirty="0">
                <a:solidFill>
                  <a:srgbClr val="FF0000"/>
                </a:solidFill>
              </a:rPr>
              <a:t>Probabilità di errori di scrittura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2438400"/>
            <a:ext cx="7696200" cy="2062103"/>
          </a:xfrm>
          <a:prstGeom prst="rect">
            <a:avLst/>
          </a:prstGeom>
          <a:solidFill>
            <a:schemeClr val="bg1"/>
          </a:solidFill>
          <a:ln w="2540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r>
              <a:rPr lang="it-IT" sz="3200" b="1" dirty="0"/>
              <a:t>Non sono molto esperto e commetto 1 errore circa ogni 25 battute. </a:t>
            </a:r>
          </a:p>
          <a:p>
            <a:pPr>
              <a:tabLst>
                <a:tab pos="177800" algn="l"/>
              </a:tabLst>
            </a:pPr>
            <a:r>
              <a:rPr lang="it-IT" sz="3200" b="1" dirty="0"/>
              <a:t>Come valuto la probabilità di scrivere esattamente un nome di 21 lettere? 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47664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0F7B10BE-450A-624F-9469-9B5BFE4FA81A}" type="slidenum">
              <a:rPr lang="it-IT" smtClean="0"/>
              <a:pPr>
                <a:defRPr/>
              </a:pPr>
              <a:t>5</a:t>
            </a:fld>
            <a:endParaRPr lang="it-IT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838200"/>
            <a:ext cx="7772400" cy="762000"/>
          </a:xfrm>
        </p:spPr>
        <p:txBody>
          <a:bodyPr anchor="t"/>
          <a:lstStyle/>
          <a:p>
            <a:r>
              <a:rPr lang="it-IT" b="1" dirty="0">
                <a:solidFill>
                  <a:srgbClr val="FF0000"/>
                </a:solidFill>
              </a:rPr>
              <a:t>Soluzione del problema 1</a:t>
            </a:r>
          </a:p>
        </p:txBody>
      </p:sp>
      <p:pic>
        <p:nvPicPr>
          <p:cNvPr id="7" name="Picture 6" descr="Schermata 2018-10-06 alle 18.37.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2362200"/>
            <a:ext cx="7848600" cy="2514600"/>
          </a:xfrm>
          <a:prstGeom prst="rect">
            <a:avLst/>
          </a:prstGeom>
          <a:ln w="25400">
            <a:solidFill>
              <a:srgbClr val="0000FF"/>
            </a:solidFill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19672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7010400" y="6492875"/>
            <a:ext cx="2133600" cy="365125"/>
          </a:xfrm>
        </p:spPr>
        <p:txBody>
          <a:bodyPr/>
          <a:lstStyle/>
          <a:p>
            <a:pPr>
              <a:defRPr/>
            </a:pPr>
            <a:fld id="{0F7B10BE-450A-624F-9469-9B5BFE4FA81A}" type="slidenum">
              <a:rPr lang="it-IT" smtClean="0"/>
              <a:pPr>
                <a:defRPr/>
              </a:pPr>
              <a:t>6</a:t>
            </a:fld>
            <a:endParaRPr lang="it-IT" dirty="0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85800" y="762000"/>
            <a:ext cx="7772400" cy="762000"/>
          </a:xfrm>
        </p:spPr>
        <p:txBody>
          <a:bodyPr anchor="t"/>
          <a:lstStyle/>
          <a:p>
            <a:r>
              <a:rPr lang="it-IT" b="1" dirty="0">
                <a:solidFill>
                  <a:srgbClr val="FF0000"/>
                </a:solidFill>
              </a:rPr>
              <a:t>Soluzione del problema 1</a:t>
            </a:r>
          </a:p>
        </p:txBody>
      </p:sp>
      <p:pic>
        <p:nvPicPr>
          <p:cNvPr id="8" name="Picture 7" descr="Schermata 2018-10-06 alle 18.38.4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1" y="2286000"/>
            <a:ext cx="7467600" cy="3505200"/>
          </a:xfrm>
          <a:prstGeom prst="rect">
            <a:avLst/>
          </a:prstGeom>
          <a:ln w="25400">
            <a:solidFill>
              <a:srgbClr val="0000FF"/>
            </a:solidFill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19672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B10BE-450A-624F-9469-9B5BFE4FA81A}" type="slidenum">
              <a:rPr lang="it-IT" smtClean="0"/>
              <a:pPr>
                <a:defRPr/>
              </a:pPr>
              <a:t>7</a:t>
            </a:fld>
            <a:endParaRPr lang="it-IT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304800"/>
            <a:ext cx="7772400" cy="762000"/>
          </a:xfrm>
        </p:spPr>
        <p:txBody>
          <a:bodyPr anchor="t"/>
          <a:lstStyle/>
          <a:p>
            <a:r>
              <a:rPr lang="it-IT" b="1" dirty="0">
                <a:solidFill>
                  <a:srgbClr val="FF0000"/>
                </a:solidFill>
              </a:rPr>
              <a:t>Probabilità di errori di scrittura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1143000"/>
            <a:ext cx="7696200" cy="2062103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3200" b="1" dirty="0"/>
              <a:t>Non sono molto esperto e commetto 1 errore circa ogni 25 battute. </a:t>
            </a:r>
          </a:p>
          <a:p>
            <a:pPr>
              <a:tabLst>
                <a:tab pos="177800" algn="l"/>
              </a:tabLst>
            </a:pPr>
            <a:r>
              <a:rPr lang="it-IT" sz="3200" b="1" dirty="0">
                <a:solidFill>
                  <a:srgbClr val="FF0000"/>
                </a:solidFill>
              </a:rPr>
              <a:t>La probabilità </a:t>
            </a:r>
            <a:r>
              <a:rPr lang="it-IT" sz="3200" b="1" dirty="0"/>
              <a:t>di scrivere esattamente un nome di 21 lettere </a:t>
            </a:r>
            <a:r>
              <a:rPr lang="it-IT" sz="3200" b="1" dirty="0">
                <a:solidFill>
                  <a:srgbClr val="FF0000"/>
                </a:solidFill>
              </a:rPr>
              <a:t>è circa 0,42. </a:t>
            </a:r>
          </a:p>
        </p:txBody>
      </p:sp>
      <p:cxnSp>
        <p:nvCxnSpPr>
          <p:cNvPr id="11" name="Straight Arrow Connector 10"/>
          <p:cNvCxnSpPr>
            <a:cxnSpLocks/>
          </p:cNvCxnSpPr>
          <p:nvPr/>
        </p:nvCxnSpPr>
        <p:spPr>
          <a:xfrm flipV="1">
            <a:off x="6629400" y="3034585"/>
            <a:ext cx="534888" cy="69921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105400" y="3429000"/>
            <a:ext cx="3276600" cy="1569660"/>
          </a:xfrm>
          <a:prstGeom prst="rect">
            <a:avLst/>
          </a:prstGeom>
          <a:solidFill>
            <a:srgbClr val="D7F7D1"/>
          </a:solidFill>
          <a:ln w="2540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00FF"/>
                </a:solidFill>
              </a:rPr>
              <a:t>0,42 &lt; 0,5</a:t>
            </a:r>
          </a:p>
          <a:p>
            <a:r>
              <a:rPr lang="it-IT" b="1" dirty="0">
                <a:latin typeface="Arial Narrow"/>
                <a:cs typeface="Arial Narrow"/>
              </a:rPr>
              <a:t>Probabilità più piccola di quella di ottenere testa lanciando una moneta!</a:t>
            </a:r>
          </a:p>
        </p:txBody>
      </p:sp>
      <p:sp>
        <p:nvSpPr>
          <p:cNvPr id="13" name="TextBox 19"/>
          <p:cNvSpPr txBox="1">
            <a:spLocks noChangeArrowheads="1"/>
          </p:cNvSpPr>
          <p:nvPr/>
        </p:nvSpPr>
        <p:spPr bwMode="auto">
          <a:xfrm>
            <a:off x="1143000" y="4991208"/>
            <a:ext cx="7391400" cy="1569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Ecco perché i nomi dei siti sono generalmente corti. Qualche esempio:</a:t>
            </a:r>
          </a:p>
          <a:p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Presidenza della repubblica italiana: </a:t>
            </a:r>
            <a:r>
              <a:rPr lang="it-IT" b="1" dirty="0">
                <a:latin typeface="Arial Narrow" charset="0"/>
                <a:ea typeface="Arial Narrow" charset="0"/>
                <a:cs typeface="Arial Narrow" charset="0"/>
                <a:hlinkClick r:id="rId2"/>
              </a:rPr>
              <a:t>www.quirinale.it</a:t>
            </a:r>
            <a:endParaRPr lang="it-IT" b="1" dirty="0">
              <a:latin typeface="Arial Narrow" charset="0"/>
              <a:ea typeface="Arial Narrow" charset="0"/>
              <a:cs typeface="Arial Narrow" charset="0"/>
            </a:endParaRPr>
          </a:p>
          <a:p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Presidenza del consiglio dei ministri: </a:t>
            </a:r>
            <a:r>
              <a:rPr lang="it-IT" b="1" dirty="0">
                <a:latin typeface="Arial Narrow" charset="0"/>
                <a:ea typeface="Arial Narrow" charset="0"/>
                <a:cs typeface="Arial Narrow" charset="0"/>
                <a:hlinkClick r:id="rId3"/>
              </a:rPr>
              <a:t>www.governo.it</a:t>
            </a:r>
            <a:endParaRPr lang="it-IT" b="1" dirty="0">
              <a:latin typeface="Arial Narrow" charset="0"/>
              <a:ea typeface="Arial Narrow" charset="0"/>
              <a:cs typeface="Arial Narrow" charset="0"/>
            </a:endParaRPr>
          </a:p>
          <a:p>
            <a:endParaRPr lang="it-IT" b="1" dirty="0">
              <a:latin typeface="Arial Narrow" charset="0"/>
              <a:ea typeface="Arial Narrow" charset="0"/>
              <a:cs typeface="Arial Narrow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9168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B10BE-450A-624F-9469-9B5BFE4FA81A}" type="slidenum">
              <a:rPr lang="it-IT" smtClean="0"/>
              <a:pPr>
                <a:defRPr/>
              </a:pPr>
              <a:t>8</a:t>
            </a:fld>
            <a:endParaRPr lang="it-IT"/>
          </a:p>
        </p:txBody>
      </p:sp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609600" y="0"/>
            <a:ext cx="7772400" cy="762000"/>
          </a:xfrm>
        </p:spPr>
        <p:txBody>
          <a:bodyPr anchor="t"/>
          <a:lstStyle/>
          <a:p>
            <a:r>
              <a:rPr lang="it-IT" b="1" dirty="0">
                <a:solidFill>
                  <a:srgbClr val="FF0000"/>
                </a:solidFill>
              </a:rPr>
              <a:t>Probabilità di errori di scrittura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838200"/>
            <a:ext cx="7924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Posso esplorare altri casi con diverse probabilità di commettere 1 errore di battitura. Ecco alcuni esempi.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304800" y="4343400"/>
            <a:ext cx="8839200" cy="2012950"/>
          </a:xfrm>
          <a:prstGeom prst="rect">
            <a:avLst/>
          </a:prstGeom>
          <a:solidFill>
            <a:srgbClr val="CCFFCC"/>
          </a:solidFill>
        </p:spPr>
        <p:txBody>
          <a:bodyPr wrap="square" rtlCol="0">
            <a:spAutoFit/>
          </a:bodyPr>
          <a:lstStyle/>
          <a:p>
            <a:r>
              <a:rPr lang="it-IT" b="1" dirty="0">
                <a:latin typeface="Arial Narrow"/>
                <a:cs typeface="Arial Narrow"/>
              </a:rPr>
              <a:t>Anche quando la probabilità di scrivere 1 carattere corretto è grande (</a:t>
            </a:r>
            <a:r>
              <a:rPr lang="it-IT" b="1" dirty="0">
                <a:solidFill>
                  <a:srgbClr val="008000"/>
                </a:solidFill>
                <a:latin typeface="Arial Narrow"/>
                <a:cs typeface="Arial Narrow"/>
              </a:rPr>
              <a:t>0,98</a:t>
            </a:r>
            <a:r>
              <a:rPr lang="it-IT" b="1" dirty="0">
                <a:latin typeface="Arial Narrow"/>
                <a:cs typeface="Arial Narrow"/>
              </a:rPr>
              <a:t>), trovo una piccola probabilità che 50 caratteri siano corretti. </a:t>
            </a:r>
          </a:p>
          <a:p>
            <a:r>
              <a:rPr lang="it-IT" b="1" dirty="0">
                <a:latin typeface="Arial Narrow"/>
                <a:cs typeface="Arial Narrow"/>
              </a:rPr>
              <a:t>Si capisce perché.</a:t>
            </a:r>
          </a:p>
          <a:p>
            <a:r>
              <a:rPr lang="it-IT" b="1" dirty="0">
                <a:latin typeface="Arial Narrow"/>
                <a:cs typeface="Arial Narrow"/>
              </a:rPr>
              <a:t>La situazione con tutti i caratteri corretti è una sola; invece anche un solo carattere errato può essere il 1° oppure il 2°, ..., oppure il 50°.  </a:t>
            </a:r>
          </a:p>
        </p:txBody>
      </p:sp>
      <p:pic>
        <p:nvPicPr>
          <p:cNvPr id="10" name="Picture 9" descr="Schermata 2018-11-05 alle 12.31.2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52600"/>
            <a:ext cx="8458200" cy="2401090"/>
          </a:xfrm>
          <a:prstGeom prst="rect">
            <a:avLst/>
          </a:prstGeom>
        </p:spPr>
      </p:pic>
      <p:cxnSp>
        <p:nvCxnSpPr>
          <p:cNvPr id="12" name="Straight Arrow Connector 11"/>
          <p:cNvCxnSpPr/>
          <p:nvPr/>
        </p:nvCxnSpPr>
        <p:spPr>
          <a:xfrm rot="10800000">
            <a:off x="7620000" y="3810000"/>
            <a:ext cx="838200" cy="609600"/>
          </a:xfrm>
          <a:prstGeom prst="straightConnector1">
            <a:avLst/>
          </a:prstGeom>
          <a:ln w="31750"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ctrTitle"/>
          </p:nvPr>
        </p:nvSpPr>
        <p:spPr>
          <a:xfrm>
            <a:off x="381000" y="609601"/>
            <a:ext cx="8458200" cy="762000"/>
          </a:xfrm>
        </p:spPr>
        <p:txBody>
          <a:bodyPr anchor="t"/>
          <a:lstStyle/>
          <a:p>
            <a:pPr eaLnBrk="1" hangingPunct="1"/>
            <a:r>
              <a:rPr lang="it-IT" b="1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Ruolo del calcolo delle probabilità</a:t>
            </a:r>
            <a:endParaRPr lang="it-IT" b="1" baseline="300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363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6"/>
            <a:ext cx="1691680" cy="22860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B10BE-450A-624F-9469-9B5BFE4FA81A}" type="slidenum">
              <a:rPr lang="it-IT" smtClean="0"/>
              <a:pPr>
                <a:defRPr/>
              </a:pPr>
              <a:t>9</a:t>
            </a:fld>
            <a:endParaRPr lang="it-IT"/>
          </a:p>
        </p:txBody>
      </p:sp>
      <p:sp>
        <p:nvSpPr>
          <p:cNvPr id="5" name="TextBox 4"/>
          <p:cNvSpPr txBox="1"/>
          <p:nvPr/>
        </p:nvSpPr>
        <p:spPr>
          <a:xfrm>
            <a:off x="762000" y="1828800"/>
            <a:ext cx="76962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I problemi affrontati mostrano il ruolo del calcolo delle probabilità in tanti aspetti della realtà individuale e sociale.</a:t>
            </a:r>
          </a:p>
          <a:p>
            <a:r>
              <a:rPr lang="it-IT" sz="2800" b="1" dirty="0"/>
              <a:t>Rivediamo in sintesi il lavoro svolto finora e organizziamolo per risolvere altri problemi.  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olo 1"/>
          <p:cNvSpPr>
            <a:spLocks noGrp="1"/>
          </p:cNvSpPr>
          <p:nvPr>
            <p:ph type="ctrTitle"/>
          </p:nvPr>
        </p:nvSpPr>
        <p:spPr>
          <a:xfrm>
            <a:off x="381000" y="2362200"/>
            <a:ext cx="8458200" cy="762000"/>
          </a:xfrm>
        </p:spPr>
        <p:txBody>
          <a:bodyPr anchor="t"/>
          <a:lstStyle/>
          <a:p>
            <a:pPr eaLnBrk="1" hangingPunct="1"/>
            <a:r>
              <a:rPr lang="it-IT" b="1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Eventi elementari e composti</a:t>
            </a:r>
            <a:endParaRPr lang="it-IT" b="1" baseline="300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15363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547664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F7B10BE-450A-624F-9469-9B5BFE4FA81A}" type="slidenum">
              <a:rPr lang="it-IT" smtClean="0"/>
              <a:pPr>
                <a:defRPr/>
              </a:pPr>
              <a:t>10</a:t>
            </a:fld>
            <a:endParaRPr lang="it-IT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75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89B2927-708D-4048-862A-9290012625D0}" type="slidenum">
              <a:rPr lang="it-IT" smtClean="0"/>
              <a:pPr>
                <a:defRPr/>
              </a:pPr>
              <a:t>11</a:t>
            </a:fld>
            <a:endParaRPr lang="it-IT"/>
          </a:p>
        </p:txBody>
      </p:sp>
      <p:sp>
        <p:nvSpPr>
          <p:cNvPr id="21508" name="Title 4"/>
          <p:cNvSpPr>
            <a:spLocks noGrp="1"/>
          </p:cNvSpPr>
          <p:nvPr>
            <p:ph type="ctrTitle"/>
          </p:nvPr>
        </p:nvSpPr>
        <p:spPr>
          <a:xfrm>
            <a:off x="762000" y="152400"/>
            <a:ext cx="7010400" cy="533400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Eventi elementari e composti</a:t>
            </a:r>
          </a:p>
        </p:txBody>
      </p:sp>
      <p:sp>
        <p:nvSpPr>
          <p:cNvPr id="21509" name="TextBox 17"/>
          <p:cNvSpPr txBox="1">
            <a:spLocks noChangeArrowheads="1"/>
          </p:cNvSpPr>
          <p:nvPr/>
        </p:nvSpPr>
        <p:spPr bwMode="auto">
          <a:xfrm>
            <a:off x="3733800" y="2667000"/>
            <a:ext cx="4648200" cy="461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endParaRPr lang="it-IT"/>
          </a:p>
        </p:txBody>
      </p:sp>
      <p:sp>
        <p:nvSpPr>
          <p:cNvPr id="21510" name="TextBox 11"/>
          <p:cNvSpPr txBox="1">
            <a:spLocks noChangeArrowheads="1"/>
          </p:cNvSpPr>
          <p:nvPr/>
        </p:nvSpPr>
        <p:spPr bwMode="auto">
          <a:xfrm>
            <a:off x="2133600" y="762000"/>
            <a:ext cx="5562600" cy="228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Torniamo agli eventi nel gioco della roulette:</a:t>
            </a:r>
          </a:p>
          <a:p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A: esce un numero nero;</a:t>
            </a:r>
          </a:p>
          <a:p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B: esce il numero pari; </a:t>
            </a:r>
          </a:p>
          <a:p>
            <a:pPr>
              <a:buFontTx/>
              <a:buChar char="-"/>
            </a:pPr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 </a:t>
            </a:r>
            <a:r>
              <a:rPr lang="it-IT" b="1" i="1" dirty="0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non</a:t>
            </a:r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 esce un numero nero;</a:t>
            </a:r>
          </a:p>
          <a:p>
            <a:pPr>
              <a:buFontTx/>
              <a:buChar char="-"/>
            </a:pPr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 esce un numero nero </a:t>
            </a:r>
            <a:r>
              <a:rPr lang="it-IT" b="1" i="1" dirty="0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o</a:t>
            </a:r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 pari;</a:t>
            </a:r>
          </a:p>
          <a:p>
            <a:pPr>
              <a:buFontTx/>
              <a:buChar char="-"/>
            </a:pPr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 esce un numero nero </a:t>
            </a:r>
            <a:r>
              <a:rPr lang="it-IT" b="1" i="1" dirty="0">
                <a:solidFill>
                  <a:srgbClr val="008000"/>
                </a:solidFill>
                <a:latin typeface="Arial Narrow" charset="0"/>
                <a:ea typeface="Arial Narrow" charset="0"/>
                <a:cs typeface="Arial Narrow" charset="0"/>
              </a:rPr>
              <a:t>e</a:t>
            </a:r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 pari.   </a:t>
            </a:r>
          </a:p>
          <a:p>
            <a:endParaRPr lang="it-IT" b="1" dirty="0"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1511" name="TextBox 10"/>
          <p:cNvSpPr txBox="1">
            <a:spLocks noChangeArrowheads="1"/>
          </p:cNvSpPr>
          <p:nvPr/>
        </p:nvSpPr>
        <p:spPr bwMode="auto">
          <a:xfrm>
            <a:off x="304800" y="3048000"/>
            <a:ext cx="1447800" cy="1077218"/>
          </a:xfrm>
          <a:prstGeom prst="rect">
            <a:avLst/>
          </a:prstGeom>
          <a:solidFill>
            <a:schemeClr val="bg1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it-IT" b="1" dirty="0">
                <a:solidFill>
                  <a:srgbClr val="FF0000"/>
                </a:solidFill>
                <a:latin typeface="Lucida Grande" charset="0"/>
                <a:ea typeface="Lucida Grande" charset="0"/>
                <a:cs typeface="Lucida Grande" charset="0"/>
              </a:rPr>
              <a:t>Ā</a:t>
            </a:r>
          </a:p>
          <a:p>
            <a:pPr algn="ctr"/>
            <a:r>
              <a:rPr lang="it-IT" sz="2000" b="1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Ottenuto a partire da A</a:t>
            </a:r>
          </a:p>
          <a:p>
            <a:endParaRPr lang="it-IT" b="1" dirty="0">
              <a:solidFill>
                <a:srgbClr val="00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5400000" flipH="1" flipV="1">
            <a:off x="1371600" y="2209800"/>
            <a:ext cx="914400" cy="7620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13" name="TextBox 26"/>
          <p:cNvSpPr txBox="1">
            <a:spLocks noChangeArrowheads="1"/>
          </p:cNvSpPr>
          <p:nvPr/>
        </p:nvSpPr>
        <p:spPr bwMode="auto">
          <a:xfrm>
            <a:off x="6781800" y="3124200"/>
            <a:ext cx="2057400" cy="1077913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it-IT" b="1" dirty="0">
                <a:solidFill>
                  <a:srgbClr val="000000"/>
                </a:solidFill>
                <a:latin typeface="Lucida Grande" charset="0"/>
                <a:ea typeface="Lucida Grande" charset="0"/>
                <a:cs typeface="Lucida Grande" charset="0"/>
              </a:rPr>
              <a:t>A</a:t>
            </a:r>
            <a:r>
              <a:rPr lang="it-IT" b="1" dirty="0">
                <a:solidFill>
                  <a:srgbClr val="0000FF"/>
                </a:solidFill>
                <a:latin typeface="Lucida Grande" charset="0"/>
                <a:ea typeface="Lucida Grande" charset="0"/>
                <a:cs typeface="Lucida Grande" charset="0"/>
              </a:rPr>
              <a:t>U</a:t>
            </a:r>
            <a:r>
              <a:rPr lang="it-IT" b="1" dirty="0">
                <a:solidFill>
                  <a:srgbClr val="000000"/>
                </a:solidFill>
                <a:latin typeface="Lucida Grande" charset="0"/>
                <a:ea typeface="Lucida Grande" charset="0"/>
                <a:cs typeface="Lucida Grande" charset="0"/>
              </a:rPr>
              <a:t>B</a:t>
            </a:r>
          </a:p>
          <a:p>
            <a:pPr algn="ctr"/>
            <a:r>
              <a:rPr lang="it-IT" sz="2000" b="1" dirty="0">
                <a:solidFill>
                  <a:srgbClr val="000000"/>
                </a:solidFill>
                <a:latin typeface="Arial Narrow" charset="0"/>
                <a:ea typeface="Arial Narrow" charset="0"/>
                <a:cs typeface="Arial Narrow" charset="0"/>
              </a:rPr>
              <a:t>Evento composto con A, B</a:t>
            </a:r>
          </a:p>
          <a:p>
            <a:endParaRPr lang="it-IT" b="1" dirty="0">
              <a:solidFill>
                <a:srgbClr val="00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cxnSp>
        <p:nvCxnSpPr>
          <p:cNvPr id="28" name="Straight Arrow Connector 27"/>
          <p:cNvCxnSpPr/>
          <p:nvPr/>
        </p:nvCxnSpPr>
        <p:spPr>
          <a:xfrm rot="10800000">
            <a:off x="5715000" y="2514600"/>
            <a:ext cx="1066800" cy="6096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1517" name="Picture 40" descr="lego_due_mattoni2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429000" y="5158933"/>
            <a:ext cx="2209800" cy="1699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3" name="TextBox 42"/>
          <p:cNvSpPr txBox="1"/>
          <p:nvPr/>
        </p:nvSpPr>
        <p:spPr>
          <a:xfrm>
            <a:off x="6324600" y="1219200"/>
            <a:ext cx="2133600" cy="769938"/>
          </a:xfrm>
          <a:prstGeom prst="rect">
            <a:avLst/>
          </a:prstGeom>
          <a:solidFill>
            <a:srgbClr val="F0F6F5"/>
          </a:solidFill>
          <a:ln w="25400">
            <a:solidFill>
              <a:schemeClr val="tx1">
                <a:lumMod val="50000"/>
                <a:lumOff val="50000"/>
              </a:schemeClr>
            </a:solidFill>
          </a:ln>
        </p:spPr>
        <p:txBody>
          <a:bodyPr>
            <a:spAutoFit/>
          </a:bodyPr>
          <a:lstStyle/>
          <a:p>
            <a:pPr algn="ctr">
              <a:defRPr/>
            </a:pPr>
            <a:r>
              <a:rPr lang="it-IT" b="1" dirty="0">
                <a:solidFill>
                  <a:srgbClr val="000000"/>
                </a:solidFill>
                <a:latin typeface="Arial Narrow"/>
                <a:ea typeface="Lucida Grande"/>
                <a:cs typeface="Arial Narrow"/>
              </a:rPr>
              <a:t>A, B </a:t>
            </a:r>
          </a:p>
          <a:p>
            <a:pPr algn="ctr">
              <a:defRPr/>
            </a:pPr>
            <a:r>
              <a:rPr lang="it-IT" sz="2000" b="1" dirty="0">
                <a:solidFill>
                  <a:srgbClr val="000000"/>
                </a:solidFill>
                <a:latin typeface="Arial Narrow"/>
                <a:ea typeface="ＭＳ Ｐゴシック" pitchFamily="-84" charset="-128"/>
                <a:cs typeface="Arial Narrow"/>
              </a:rPr>
              <a:t>Eventi elementari</a:t>
            </a:r>
          </a:p>
          <a:p>
            <a:pPr>
              <a:defRPr/>
            </a:pPr>
            <a:endParaRPr lang="it-IT" b="1" dirty="0">
              <a:solidFill>
                <a:srgbClr val="000000"/>
              </a:solidFill>
              <a:latin typeface="Arial Narrow"/>
              <a:ea typeface="ＭＳ Ｐゴシック" pitchFamily="-84" charset="-128"/>
              <a:cs typeface="Arial Narrow"/>
            </a:endParaRPr>
          </a:p>
        </p:txBody>
      </p:sp>
      <p:sp>
        <p:nvSpPr>
          <p:cNvPr id="34" name="Right Brace 33"/>
          <p:cNvSpPr/>
          <p:nvPr/>
        </p:nvSpPr>
        <p:spPr>
          <a:xfrm>
            <a:off x="5105400" y="1219200"/>
            <a:ext cx="304800" cy="685800"/>
          </a:xfrm>
          <a:prstGeom prst="rightBrace">
            <a:avLst/>
          </a:prstGeom>
          <a:ln w="381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sp>
      <p:cxnSp>
        <p:nvCxnSpPr>
          <p:cNvPr id="37" name="Straight Arrow Connector 36"/>
          <p:cNvCxnSpPr/>
          <p:nvPr/>
        </p:nvCxnSpPr>
        <p:spPr>
          <a:xfrm rot="10800000">
            <a:off x="5562600" y="1600200"/>
            <a:ext cx="685800" cy="1588"/>
          </a:xfrm>
          <a:prstGeom prst="straightConnector1">
            <a:avLst/>
          </a:prstGeom>
          <a:ln w="3175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0" name="TextBox 39"/>
          <p:cNvSpPr txBox="1"/>
          <p:nvPr/>
        </p:nvSpPr>
        <p:spPr>
          <a:xfrm>
            <a:off x="838200" y="38862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it-IT" dirty="0"/>
          </a:p>
        </p:txBody>
      </p:sp>
      <p:sp>
        <p:nvSpPr>
          <p:cNvPr id="49" name="TextBox 48"/>
          <p:cNvSpPr txBox="1"/>
          <p:nvPr/>
        </p:nvSpPr>
        <p:spPr>
          <a:xfrm>
            <a:off x="685800" y="4267200"/>
            <a:ext cx="8001000" cy="830997"/>
          </a:xfrm>
          <a:prstGeom prst="rect">
            <a:avLst/>
          </a:prstGeom>
          <a:solidFill>
            <a:srgbClr val="FFFFE9"/>
          </a:solidFill>
        </p:spPr>
        <p:txBody>
          <a:bodyPr wrap="square" rtlCol="0">
            <a:spAutoFit/>
          </a:bodyPr>
          <a:lstStyle/>
          <a:p>
            <a:r>
              <a:rPr lang="it-IT" b="1" dirty="0"/>
              <a:t>Gli eventi elementari sono ‘i mattoni’ per costruire eventi composti che troviamo per risolvere problemi.</a:t>
            </a:r>
          </a:p>
        </p:txBody>
      </p:sp>
      <p:pic>
        <p:nvPicPr>
          <p:cNvPr id="20" name="Picture 19" descr="Schermata 2018-12-08 alle 12.37.3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9000" y="3200400"/>
            <a:ext cx="2197100" cy="1092200"/>
          </a:xfrm>
          <a:prstGeom prst="rect">
            <a:avLst/>
          </a:prstGeom>
        </p:spPr>
      </p:pic>
      <p:cxnSp>
        <p:nvCxnSpPr>
          <p:cNvPr id="32" name="Straight Arrow Connector 31"/>
          <p:cNvCxnSpPr/>
          <p:nvPr/>
        </p:nvCxnSpPr>
        <p:spPr>
          <a:xfrm flipV="1">
            <a:off x="3505200" y="2971800"/>
            <a:ext cx="1524000" cy="3048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76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pPr>
              <a:defRPr/>
            </a:pPr>
            <a:fld id="{089B2927-708D-4048-862A-9290012625D0}" type="slidenum">
              <a:rPr lang="it-IT" smtClean="0"/>
              <a:pPr>
                <a:defRPr/>
              </a:pPr>
              <a:t>12</a:t>
            </a:fld>
            <a:endParaRPr lang="it-IT" dirty="0"/>
          </a:p>
        </p:txBody>
      </p:sp>
      <p:sp>
        <p:nvSpPr>
          <p:cNvPr id="21508" name="Title 4"/>
          <p:cNvSpPr>
            <a:spLocks noGrp="1"/>
          </p:cNvSpPr>
          <p:nvPr>
            <p:ph type="ctrTitle"/>
          </p:nvPr>
        </p:nvSpPr>
        <p:spPr>
          <a:xfrm>
            <a:off x="1066800" y="0"/>
            <a:ext cx="7010400" cy="685800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Probabilità di eventi composti</a:t>
            </a:r>
          </a:p>
        </p:txBody>
      </p:sp>
      <p:pic>
        <p:nvPicPr>
          <p:cNvPr id="6" name="Picture 5" descr="Schermata 2018-10-07 alle 11.15.3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5486400"/>
            <a:ext cx="2316480" cy="1059180"/>
          </a:xfrm>
          <a:prstGeom prst="rect">
            <a:avLst/>
          </a:prstGeom>
          <a:ln w="25400">
            <a:solidFill>
              <a:schemeClr val="accent1">
                <a:lumMod val="75000"/>
              </a:schemeClr>
            </a:solidFill>
          </a:ln>
        </p:spPr>
      </p:pic>
      <p:pic>
        <p:nvPicPr>
          <p:cNvPr id="7" name="Picture 6" descr="Schermata 2018-10-07 alle 11.15.4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7800" y="5486400"/>
            <a:ext cx="2225040" cy="1043940"/>
          </a:xfrm>
          <a:prstGeom prst="rect">
            <a:avLst/>
          </a:prstGeom>
          <a:ln w="25400">
            <a:solidFill>
              <a:schemeClr val="accent3">
                <a:lumMod val="50000"/>
              </a:schemeClr>
            </a:solidFill>
          </a:ln>
        </p:spPr>
      </p:pic>
      <p:pic>
        <p:nvPicPr>
          <p:cNvPr id="8" name="Picture 7" descr="Schermata 2018-10-07 alle 13.13.2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3000" y="762000"/>
            <a:ext cx="7010400" cy="4648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9168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534400" y="6324600"/>
            <a:ext cx="457200" cy="365125"/>
          </a:xfrm>
        </p:spPr>
        <p:txBody>
          <a:bodyPr/>
          <a:lstStyle/>
          <a:p>
            <a:pPr>
              <a:defRPr/>
            </a:pPr>
            <a:fld id="{089B2927-708D-4048-862A-9290012625D0}" type="slidenum">
              <a:rPr lang="it-IT" smtClean="0"/>
              <a:pPr>
                <a:defRPr/>
              </a:pPr>
              <a:t>13</a:t>
            </a:fld>
            <a:endParaRPr lang="it-IT" dirty="0"/>
          </a:p>
        </p:txBody>
      </p:sp>
      <p:sp>
        <p:nvSpPr>
          <p:cNvPr id="21508" name="Title 4"/>
          <p:cNvSpPr>
            <a:spLocks noGrp="1"/>
          </p:cNvSpPr>
          <p:nvPr>
            <p:ph type="ctrTitle"/>
          </p:nvPr>
        </p:nvSpPr>
        <p:spPr>
          <a:xfrm>
            <a:off x="457200" y="1219200"/>
            <a:ext cx="8382000" cy="685800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Problemi di probabilità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6800" y="2971800"/>
            <a:ext cx="7467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00FF"/>
                </a:solidFill>
              </a:rPr>
              <a:t>Come ho risolto finora i problemi?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75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3276600" y="6492875"/>
            <a:ext cx="457200" cy="365125"/>
          </a:xfrm>
        </p:spPr>
        <p:txBody>
          <a:bodyPr/>
          <a:lstStyle/>
          <a:p>
            <a:pPr>
              <a:defRPr/>
            </a:pPr>
            <a:fld id="{089B2927-708D-4048-862A-9290012625D0}" type="slidenum">
              <a:rPr lang="it-IT" smtClean="0"/>
              <a:pPr>
                <a:defRPr/>
              </a:pPr>
              <a:t>14</a:t>
            </a:fld>
            <a:endParaRPr lang="it-IT" dirty="0"/>
          </a:p>
        </p:txBody>
      </p:sp>
      <p:sp>
        <p:nvSpPr>
          <p:cNvPr id="21508" name="Title 4"/>
          <p:cNvSpPr>
            <a:spLocks noGrp="1"/>
          </p:cNvSpPr>
          <p:nvPr>
            <p:ph type="ctrTitle"/>
          </p:nvPr>
        </p:nvSpPr>
        <p:spPr>
          <a:xfrm>
            <a:off x="457200" y="152400"/>
            <a:ext cx="8382000" cy="685800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Come ho risolto finora i problemi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447800" y="1600200"/>
            <a:ext cx="5791200" cy="1200328"/>
          </a:xfrm>
          <a:prstGeom prst="rect">
            <a:avLst/>
          </a:prstGeom>
          <a:solidFill>
            <a:schemeClr val="bg1"/>
          </a:solidFill>
          <a:ln w="2540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/>
              <a:t>Estrai una carta da un mazzo di 52 carte francesi. Qual è la probabilità di </a:t>
            </a:r>
            <a:r>
              <a:rPr lang="it-IT" b="1" dirty="0">
                <a:solidFill>
                  <a:srgbClr val="0000FF"/>
                </a:solidFill>
              </a:rPr>
              <a:t>estrarre una carta di cuori</a:t>
            </a:r>
            <a:r>
              <a:rPr lang="it-IT" b="1" dirty="0"/>
              <a:t>?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124200"/>
            <a:ext cx="7848600" cy="838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+mj-lt"/>
              <a:buAutoNum type="alphaLcPeriod"/>
            </a:pPr>
            <a:r>
              <a:rPr lang="it-IT" b="1" i="1" dirty="0"/>
              <a:t>Di quale </a:t>
            </a:r>
            <a:r>
              <a:rPr lang="it-IT" b="1" i="1" dirty="0">
                <a:solidFill>
                  <a:srgbClr val="0000FF"/>
                </a:solidFill>
              </a:rPr>
              <a:t>evento B </a:t>
            </a:r>
            <a:r>
              <a:rPr lang="it-IT" b="1" i="1" dirty="0"/>
              <a:t> debbo valutare la probabilità?</a:t>
            </a:r>
          </a:p>
          <a:p>
            <a:pPr marL="457200" indent="-457200">
              <a:buFont typeface="+mj-lt"/>
              <a:buAutoNum type="alphaLcPeriod"/>
            </a:pPr>
            <a:r>
              <a:rPr lang="it-IT" b="1" i="1" dirty="0"/>
              <a:t> L’</a:t>
            </a:r>
            <a:r>
              <a:rPr lang="it-IT" b="1" i="1" dirty="0">
                <a:solidFill>
                  <a:srgbClr val="0000FF"/>
                </a:solidFill>
              </a:rPr>
              <a:t>evento</a:t>
            </a:r>
            <a:r>
              <a:rPr lang="it-IT" b="1" i="1" dirty="0"/>
              <a:t> </a:t>
            </a:r>
            <a:r>
              <a:rPr lang="it-IT" b="1" i="1" dirty="0">
                <a:solidFill>
                  <a:srgbClr val="0000FF"/>
                </a:solidFill>
              </a:rPr>
              <a:t>B</a:t>
            </a:r>
            <a:r>
              <a:rPr lang="it-IT" b="1" i="1" dirty="0"/>
              <a:t> è elementare?</a:t>
            </a:r>
          </a:p>
          <a:p>
            <a:pPr marL="457200" indent="-457200"/>
            <a:endParaRPr lang="it-IT" b="1" i="1" dirty="0"/>
          </a:p>
        </p:txBody>
      </p:sp>
      <p:cxnSp>
        <p:nvCxnSpPr>
          <p:cNvPr id="9" name="Straight Arrow Connector 8"/>
          <p:cNvCxnSpPr/>
          <p:nvPr/>
        </p:nvCxnSpPr>
        <p:spPr>
          <a:xfrm rot="5400000" flipH="1" flipV="1">
            <a:off x="3162300" y="2781300"/>
            <a:ext cx="533400" cy="4572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029201" y="3502967"/>
            <a:ext cx="53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Sì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2743200" y="4038600"/>
            <a:ext cx="4267200" cy="461665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  <a:latin typeface="Arial"/>
                <a:cs typeface="Arial"/>
              </a:rPr>
              <a:t>c. Valuto la probabilità  di B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752600" y="5562600"/>
            <a:ext cx="150607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  <a:latin typeface="Arial"/>
                <a:cs typeface="Arial"/>
              </a:rPr>
              <a:t>Classica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810000" y="5562600"/>
            <a:ext cx="17526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  <a:latin typeface="Arial"/>
                <a:cs typeface="Arial"/>
              </a:rPr>
              <a:t>Statistica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5791200" y="5562600"/>
            <a:ext cx="1981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  <a:latin typeface="Arial"/>
                <a:cs typeface="Arial"/>
              </a:rPr>
              <a:t>Soggettiva</a:t>
            </a:r>
          </a:p>
        </p:txBody>
      </p:sp>
      <p:cxnSp>
        <p:nvCxnSpPr>
          <p:cNvPr id="31" name="Straight Arrow Connector 30"/>
          <p:cNvCxnSpPr/>
          <p:nvPr/>
        </p:nvCxnSpPr>
        <p:spPr>
          <a:xfrm rot="10800000" flipV="1">
            <a:off x="2819401" y="4495800"/>
            <a:ext cx="1151967" cy="1143001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 flipH="1">
            <a:off x="4205567" y="4976532"/>
            <a:ext cx="1066800" cy="105336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3" name="Straight Arrow Connector 32"/>
          <p:cNvCxnSpPr/>
          <p:nvPr/>
        </p:nvCxnSpPr>
        <p:spPr>
          <a:xfrm>
            <a:off x="5257800" y="4495800"/>
            <a:ext cx="1371600" cy="10668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2209800" y="914400"/>
            <a:ext cx="456326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200" b="1" dirty="0"/>
              <a:t>Un problema semplice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475656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92875"/>
            <a:ext cx="457200" cy="365125"/>
          </a:xfrm>
        </p:spPr>
        <p:txBody>
          <a:bodyPr/>
          <a:lstStyle/>
          <a:p>
            <a:pPr>
              <a:defRPr/>
            </a:pPr>
            <a:fld id="{089B2927-708D-4048-862A-9290012625D0}" type="slidenum">
              <a:rPr lang="it-IT" smtClean="0"/>
              <a:pPr>
                <a:defRPr/>
              </a:pPr>
              <a:t>15</a:t>
            </a:fld>
            <a:endParaRPr lang="it-IT" dirty="0"/>
          </a:p>
        </p:txBody>
      </p:sp>
      <p:sp>
        <p:nvSpPr>
          <p:cNvPr id="21508" name="Title 4"/>
          <p:cNvSpPr>
            <a:spLocks noGrp="1"/>
          </p:cNvSpPr>
          <p:nvPr>
            <p:ph type="ctrTitle"/>
          </p:nvPr>
        </p:nvSpPr>
        <p:spPr>
          <a:xfrm>
            <a:off x="228600" y="0"/>
            <a:ext cx="8382000" cy="685800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Come ho risolto finora i problemi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2743200"/>
            <a:ext cx="78486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it-IT" b="1" i="1" dirty="0"/>
              <a:t>a. Di quale </a:t>
            </a:r>
            <a:r>
              <a:rPr lang="it-IT" b="1" i="1" dirty="0">
                <a:solidFill>
                  <a:srgbClr val="0000FF"/>
                </a:solidFill>
              </a:rPr>
              <a:t>evento B </a:t>
            </a:r>
            <a:r>
              <a:rPr lang="it-IT" b="1" i="1" dirty="0"/>
              <a:t> debbo valutare la probabilità?</a:t>
            </a:r>
          </a:p>
          <a:p>
            <a:pPr marL="457200" indent="-457200"/>
            <a:r>
              <a:rPr lang="it-IT" b="1" i="1" dirty="0"/>
              <a:t>b. L’</a:t>
            </a:r>
            <a:r>
              <a:rPr lang="it-IT" b="1" i="1" dirty="0">
                <a:solidFill>
                  <a:srgbClr val="0000FF"/>
                </a:solidFill>
              </a:rPr>
              <a:t>evento</a:t>
            </a:r>
            <a:r>
              <a:rPr lang="it-IT" b="1" i="1" dirty="0"/>
              <a:t> </a:t>
            </a:r>
            <a:r>
              <a:rPr lang="it-IT" b="1" i="1" dirty="0">
                <a:solidFill>
                  <a:srgbClr val="0000FF"/>
                </a:solidFill>
              </a:rPr>
              <a:t>B</a:t>
            </a:r>
            <a:r>
              <a:rPr lang="it-IT" b="1" i="1" dirty="0"/>
              <a:t> è elementare?</a:t>
            </a:r>
          </a:p>
          <a:p>
            <a:pPr marL="457200" indent="-457200"/>
            <a:endParaRPr lang="it-IT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4724400" y="3124200"/>
            <a:ext cx="609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No 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609600" y="3657600"/>
            <a:ext cx="7543800" cy="830997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latin typeface="Arial"/>
                <a:cs typeface="Arial"/>
              </a:rPr>
              <a:t>c. Trovo gli eventi elementari che compongono B;</a:t>
            </a:r>
          </a:p>
          <a:p>
            <a:r>
              <a:rPr lang="it-IT" b="1" dirty="0">
                <a:solidFill>
                  <a:srgbClr val="000000"/>
                </a:solidFill>
                <a:latin typeface="Arial"/>
                <a:cs typeface="Arial"/>
              </a:rPr>
              <a:t>d. Valuto la probabilità dei singoli eventi.</a:t>
            </a:r>
          </a:p>
          <a:p>
            <a:endParaRPr lang="it-IT" sz="2000" b="1" dirty="0">
              <a:latin typeface="Arial Narrow"/>
              <a:cs typeface="Arial Narrow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609600" y="4648200"/>
            <a:ext cx="6400800" cy="156966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0000"/>
                </a:solidFill>
                <a:latin typeface="Arial"/>
                <a:cs typeface="Arial"/>
              </a:rPr>
              <a:t>e. Applico una o più relazioni studiate:</a:t>
            </a:r>
          </a:p>
          <a:p>
            <a:pPr marL="177800">
              <a:buFontTx/>
              <a:buChar char="-"/>
            </a:pPr>
            <a:r>
              <a:rPr lang="it-IT" b="1" dirty="0">
                <a:solidFill>
                  <a:srgbClr val="000000"/>
                </a:solidFill>
                <a:latin typeface="Arial"/>
                <a:cs typeface="Arial"/>
              </a:rPr>
              <a:t> Probabilità dell’evento complementare;</a:t>
            </a:r>
          </a:p>
          <a:p>
            <a:pPr marL="177800">
              <a:buFontTx/>
              <a:buChar char="-"/>
            </a:pPr>
            <a:r>
              <a:rPr lang="it-IT" b="1" dirty="0">
                <a:solidFill>
                  <a:srgbClr val="000000"/>
                </a:solidFill>
                <a:latin typeface="Arial"/>
                <a:cs typeface="Arial"/>
              </a:rPr>
              <a:t> Probabilità totale;</a:t>
            </a:r>
          </a:p>
          <a:p>
            <a:pPr marL="177800">
              <a:buFontTx/>
              <a:buChar char="-"/>
            </a:pPr>
            <a:r>
              <a:rPr lang="it-IT" b="1" dirty="0">
                <a:solidFill>
                  <a:srgbClr val="000000"/>
                </a:solidFill>
                <a:latin typeface="Arial"/>
                <a:cs typeface="Arial"/>
              </a:rPr>
              <a:t> Probabilità composta.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52600" y="609600"/>
            <a:ext cx="4993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Un problema più complesso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219200" y="1143000"/>
            <a:ext cx="5715000" cy="1569660"/>
          </a:xfrm>
          <a:prstGeom prst="rect">
            <a:avLst/>
          </a:prstGeom>
          <a:solidFill>
            <a:schemeClr val="bg1"/>
          </a:solidFill>
          <a:ln w="25400">
            <a:solidFill>
              <a:srgbClr val="3366FF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/>
              <a:t>Non sono molto esperto e commetto 1 errore circa ogni 25 battute. </a:t>
            </a:r>
          </a:p>
          <a:p>
            <a:pPr>
              <a:tabLst>
                <a:tab pos="177800" algn="l"/>
              </a:tabLst>
            </a:pPr>
            <a:r>
              <a:rPr lang="it-IT" b="1" dirty="0"/>
              <a:t>Come valuto la probabilità di </a:t>
            </a:r>
            <a:r>
              <a:rPr lang="it-IT" b="1" dirty="0">
                <a:solidFill>
                  <a:srgbClr val="0000FF"/>
                </a:solidFill>
              </a:rPr>
              <a:t>scrivere esattamente un nome di 21 lettere</a:t>
            </a:r>
            <a:r>
              <a:rPr lang="it-IT" b="1" dirty="0"/>
              <a:t>? </a:t>
            </a:r>
          </a:p>
        </p:txBody>
      </p:sp>
      <p:cxnSp>
        <p:nvCxnSpPr>
          <p:cNvPr id="49" name="Straight Arrow Connector 48"/>
          <p:cNvCxnSpPr/>
          <p:nvPr/>
        </p:nvCxnSpPr>
        <p:spPr>
          <a:xfrm flipV="1">
            <a:off x="3124200" y="2667000"/>
            <a:ext cx="533400" cy="2286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7526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solidFill>
                  <a:schemeClr val="tx1"/>
                </a:solidFill>
              </a:rPr>
              <a:t>Daniela Valenti 2020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86800" y="6492875"/>
            <a:ext cx="457200" cy="365125"/>
          </a:xfrm>
        </p:spPr>
        <p:txBody>
          <a:bodyPr/>
          <a:lstStyle/>
          <a:p>
            <a:pPr>
              <a:defRPr/>
            </a:pPr>
            <a:fld id="{089B2927-708D-4048-862A-9290012625D0}" type="slidenum">
              <a:rPr lang="it-IT" smtClean="0"/>
              <a:pPr>
                <a:defRPr/>
              </a:pPr>
              <a:t>16</a:t>
            </a:fld>
            <a:endParaRPr lang="it-IT" dirty="0"/>
          </a:p>
        </p:txBody>
      </p:sp>
      <p:sp>
        <p:nvSpPr>
          <p:cNvPr id="21508" name="Title 4"/>
          <p:cNvSpPr>
            <a:spLocks noGrp="1"/>
          </p:cNvSpPr>
          <p:nvPr>
            <p:ph type="ctrTitle"/>
          </p:nvPr>
        </p:nvSpPr>
        <p:spPr>
          <a:xfrm>
            <a:off x="228600" y="0"/>
            <a:ext cx="8382000" cy="685800"/>
          </a:xfrm>
        </p:spPr>
        <p:txBody>
          <a:bodyPr/>
          <a:lstStyle/>
          <a:p>
            <a:r>
              <a:rPr lang="it-IT" sz="4000" b="1" dirty="0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Come ho risolto finora i problemi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90600" y="1295400"/>
            <a:ext cx="4267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/>
            <a:r>
              <a:rPr lang="it-IT" b="1" i="1" dirty="0"/>
              <a:t>b. L’</a:t>
            </a:r>
            <a:r>
              <a:rPr lang="it-IT" b="1" i="1" dirty="0">
                <a:solidFill>
                  <a:srgbClr val="0000FF"/>
                </a:solidFill>
              </a:rPr>
              <a:t>evento</a:t>
            </a:r>
            <a:r>
              <a:rPr lang="it-IT" b="1" i="1" dirty="0"/>
              <a:t> </a:t>
            </a:r>
            <a:r>
              <a:rPr lang="it-IT" b="1" i="1" dirty="0">
                <a:solidFill>
                  <a:srgbClr val="0000FF"/>
                </a:solidFill>
              </a:rPr>
              <a:t>B</a:t>
            </a:r>
            <a:r>
              <a:rPr lang="it-IT" b="1" i="1" dirty="0"/>
              <a:t> è elementare?</a:t>
            </a:r>
          </a:p>
          <a:p>
            <a:pPr marL="457200" indent="-457200"/>
            <a:endParaRPr lang="it-IT" b="1" i="1" dirty="0"/>
          </a:p>
        </p:txBody>
      </p:sp>
      <p:sp>
        <p:nvSpPr>
          <p:cNvPr id="26" name="TextBox 25"/>
          <p:cNvSpPr txBox="1"/>
          <p:nvPr/>
        </p:nvSpPr>
        <p:spPr>
          <a:xfrm>
            <a:off x="5105400" y="1295400"/>
            <a:ext cx="8382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0000"/>
                </a:solidFill>
              </a:rPr>
              <a:t>No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752600" y="609600"/>
            <a:ext cx="499304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800" b="1" dirty="0"/>
              <a:t>Un problema più complesso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90600" y="4648200"/>
            <a:ext cx="6934200" cy="1200328"/>
          </a:xfrm>
          <a:prstGeom prst="rect">
            <a:avLst/>
          </a:prstGeom>
          <a:solidFill>
            <a:srgbClr val="FEFFD5"/>
          </a:solidFill>
          <a:ln w="381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/>
              <a:t>Questo procedimento è più difficile,  ma anche più creativo e personale, perciò  spesso viene organizzato con tabelle o grafici.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90600" y="1828800"/>
            <a:ext cx="7543800" cy="830997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latin typeface="Arial"/>
                <a:cs typeface="Arial"/>
              </a:rPr>
              <a:t>c. Trovo gli eventi elementari che compongono B;</a:t>
            </a:r>
          </a:p>
          <a:p>
            <a:r>
              <a:rPr lang="it-IT" b="1" dirty="0">
                <a:solidFill>
                  <a:srgbClr val="000000"/>
                </a:solidFill>
                <a:latin typeface="Arial"/>
                <a:cs typeface="Arial"/>
              </a:rPr>
              <a:t>d. Valuto la probabilità dei singoli eventi.</a:t>
            </a:r>
          </a:p>
          <a:p>
            <a:endParaRPr lang="it-IT" sz="2000" b="1" dirty="0">
              <a:latin typeface="Arial Narrow"/>
              <a:cs typeface="Arial Narrow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90600" y="2819400"/>
            <a:ext cx="6400800" cy="1569660"/>
          </a:xfrm>
          <a:prstGeom prst="rect">
            <a:avLst/>
          </a:prstGeom>
          <a:solidFill>
            <a:schemeClr val="bg1"/>
          </a:solidFill>
          <a:ln w="38100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0000"/>
                </a:solidFill>
                <a:latin typeface="Arial"/>
                <a:cs typeface="Arial"/>
              </a:rPr>
              <a:t>e. Applico una o più relazioni studiate:</a:t>
            </a:r>
          </a:p>
          <a:p>
            <a:pPr marL="177800">
              <a:buFontTx/>
              <a:buChar char="-"/>
            </a:pPr>
            <a:r>
              <a:rPr lang="it-IT" b="1" dirty="0">
                <a:solidFill>
                  <a:srgbClr val="000000"/>
                </a:solidFill>
                <a:latin typeface="Arial"/>
                <a:cs typeface="Arial"/>
              </a:rPr>
              <a:t> Probabilità dell’evento complementare;</a:t>
            </a:r>
          </a:p>
          <a:p>
            <a:pPr marL="177800">
              <a:buFontTx/>
              <a:buChar char="-"/>
            </a:pPr>
            <a:r>
              <a:rPr lang="it-IT" b="1" dirty="0">
                <a:solidFill>
                  <a:srgbClr val="000000"/>
                </a:solidFill>
                <a:latin typeface="Arial"/>
                <a:cs typeface="Arial"/>
              </a:rPr>
              <a:t> Probabilità totale;</a:t>
            </a:r>
          </a:p>
          <a:p>
            <a:pPr marL="177800">
              <a:buFontTx/>
              <a:buChar char="-"/>
            </a:pPr>
            <a:r>
              <a:rPr lang="it-IT" b="1" dirty="0">
                <a:solidFill>
                  <a:srgbClr val="000000"/>
                </a:solidFill>
                <a:latin typeface="Arial"/>
                <a:cs typeface="Arial"/>
              </a:rPr>
              <a:t> Probabilità composta.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/>
          <p:cNvSpPr>
            <a:spLocks noGrp="1"/>
          </p:cNvSpPr>
          <p:nvPr>
            <p:ph type="ctrTitle"/>
          </p:nvPr>
        </p:nvSpPr>
        <p:spPr>
          <a:xfrm>
            <a:off x="443376" y="470515"/>
            <a:ext cx="8610600" cy="1470025"/>
          </a:xfrm>
        </p:spPr>
        <p:txBody>
          <a:bodyPr/>
          <a:lstStyle/>
          <a:p>
            <a:pPr eaLnBrk="1" hangingPunct="1"/>
            <a:r>
              <a:rPr lang="it-IT" sz="4000" b="1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Attività</a:t>
            </a:r>
            <a:endParaRPr lang="it-IT" sz="4000" b="1" baseline="300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5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76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solidFill>
                  <a:schemeClr val="tx1"/>
                </a:solidFill>
              </a:rPr>
              <a:t>Daniela Valenti 2020</a:t>
            </a:r>
            <a:endParaRPr lang="it-IT" i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9B326-2699-DB4F-A030-8A55EB44B174}" type="slidenum">
              <a:rPr lang="it-IT" smtClean="0"/>
              <a:pPr>
                <a:defRPr/>
              </a:pPr>
              <a:t>17</a:t>
            </a:fld>
            <a:endParaRPr lang="it-IT"/>
          </a:p>
        </p:txBody>
      </p:sp>
      <p:sp>
        <p:nvSpPr>
          <p:cNvPr id="5" name="TextBox 4"/>
          <p:cNvSpPr txBox="1"/>
          <p:nvPr/>
        </p:nvSpPr>
        <p:spPr>
          <a:xfrm>
            <a:off x="871593" y="2464356"/>
            <a:ext cx="715679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solidFill>
                  <a:srgbClr val="0000FF"/>
                </a:solidFill>
              </a:rPr>
              <a:t>Completa la soluzione del problema proposto nella scheda di lavoro.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Titolo 1"/>
          <p:cNvSpPr>
            <a:spLocks noGrp="1"/>
          </p:cNvSpPr>
          <p:nvPr>
            <p:ph type="ctrTitle"/>
          </p:nvPr>
        </p:nvSpPr>
        <p:spPr>
          <a:xfrm>
            <a:off x="251520" y="1570613"/>
            <a:ext cx="8610600" cy="1470025"/>
          </a:xfrm>
        </p:spPr>
        <p:txBody>
          <a:bodyPr/>
          <a:lstStyle/>
          <a:p>
            <a:pPr eaLnBrk="1" hangingPunct="1"/>
            <a:r>
              <a:rPr lang="it-IT" sz="4000" b="1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  <a:t>Riflessioni sulla soluzione del problema.</a:t>
            </a:r>
            <a:br>
              <a:rPr lang="it-IT" sz="4000" b="1" dirty="0">
                <a:solidFill>
                  <a:srgbClr val="FF0000"/>
                </a:solidFill>
                <a:ea typeface="ＭＳ Ｐゴシック" charset="-128"/>
                <a:cs typeface="ＭＳ Ｐゴシック" charset="-128"/>
              </a:rPr>
            </a:br>
            <a:endParaRPr lang="it-IT" sz="4000" b="1" baseline="30000" dirty="0">
              <a:solidFill>
                <a:srgbClr val="FF0000"/>
              </a:solidFill>
              <a:ea typeface="ＭＳ Ｐゴシック" charset="-128"/>
              <a:cs typeface="ＭＳ Ｐゴシック" charset="-128"/>
            </a:endParaRPr>
          </a:p>
        </p:txBody>
      </p:sp>
      <p:sp>
        <p:nvSpPr>
          <p:cNvPr id="23555" name="Footer Placeholder 5"/>
          <p:cNvSpPr>
            <a:spLocks noGrp="1"/>
          </p:cNvSpPr>
          <p:nvPr>
            <p:ph type="ftr" sz="quarter" idx="11"/>
          </p:nvPr>
        </p:nvSpPr>
        <p:spPr bwMode="auto">
          <a:xfrm>
            <a:off x="0" y="6492875"/>
            <a:ext cx="1676400" cy="365125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solidFill>
                  <a:schemeClr val="tx1"/>
                </a:solidFill>
              </a:rPr>
              <a:t>Daniela Valenti 2020</a:t>
            </a:r>
            <a:endParaRPr lang="it-IT" i="1" dirty="0">
              <a:solidFill>
                <a:schemeClr val="tx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9B326-2699-DB4F-A030-8A55EB44B174}" type="slidenum">
              <a:rPr lang="it-IT" smtClean="0"/>
              <a:pPr>
                <a:defRPr/>
              </a:pPr>
              <a:t>18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2126584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3F4F22AA-B5B1-524B-BD3C-60A408007EC1}" type="slidenum">
              <a:rPr lang="it-IT" smtClean="0">
                <a:latin typeface="Arial" pitchFamily="-84" charset="0"/>
              </a:rPr>
              <a:pPr>
                <a:defRPr/>
              </a:pPr>
              <a:t>19</a:t>
            </a:fld>
            <a:endParaRPr lang="it-IT" dirty="0">
              <a:latin typeface="Arial" pitchFamily="-84" charset="0"/>
            </a:endParaRPr>
          </a:p>
        </p:txBody>
      </p:sp>
      <p:sp>
        <p:nvSpPr>
          <p:cNvPr id="24579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28194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4581" name="Title 12"/>
          <p:cNvSpPr>
            <a:spLocks noGrp="1"/>
          </p:cNvSpPr>
          <p:nvPr>
            <p:ph type="title"/>
          </p:nvPr>
        </p:nvSpPr>
        <p:spPr>
          <a:xfrm>
            <a:off x="228600" y="0"/>
            <a:ext cx="8610600" cy="762000"/>
          </a:xfrm>
        </p:spPr>
        <p:txBody>
          <a:bodyPr anchor="t"/>
          <a:lstStyle/>
          <a:p>
            <a:pPr marL="1435100" indent="-1435100" algn="l" eaLnBrk="1" hangingPunct="1"/>
            <a:r>
              <a:rPr lang="it-IT" sz="4000" b="1" dirty="0">
                <a:solidFill>
                  <a:srgbClr val="FF3300"/>
                </a:solidFill>
                <a:latin typeface="Arial"/>
                <a:ea typeface="Arial Narrow" charset="0"/>
                <a:cs typeface="Arial"/>
              </a:rPr>
              <a:t>Problema 2: un test di gravidanza </a:t>
            </a:r>
            <a:endParaRPr lang="it-IT" sz="4000" b="1" dirty="0">
              <a:solidFill>
                <a:srgbClr val="FF0000"/>
              </a:solidFill>
              <a:latin typeface="Arial"/>
              <a:ea typeface="Arial Narrow" charset="0"/>
              <a:cs typeface="Arial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447800" y="4724400"/>
            <a:ext cx="556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Comincio ad esaminare l’evento E</a:t>
            </a:r>
            <a:r>
              <a:rPr lang="it-IT" b="1" baseline="-25000" dirty="0">
                <a:solidFill>
                  <a:srgbClr val="0000FF"/>
                </a:solidFill>
              </a:rPr>
              <a:t>1</a:t>
            </a:r>
            <a:endParaRPr lang="it-IT" b="1" dirty="0">
              <a:solidFill>
                <a:srgbClr val="0000FF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33400" y="5257800"/>
            <a:ext cx="7696200" cy="1200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/>
              <a:t>Certamente E</a:t>
            </a:r>
            <a:r>
              <a:rPr lang="it-IT" b="1" baseline="-25000" dirty="0"/>
              <a:t>1</a:t>
            </a:r>
            <a:r>
              <a:rPr lang="it-IT" b="1" dirty="0"/>
              <a:t> </a:t>
            </a:r>
            <a:r>
              <a:rPr lang="it-IT" b="1" dirty="0">
                <a:solidFill>
                  <a:srgbClr val="FF0000"/>
                </a:solidFill>
              </a:rPr>
              <a:t>non</a:t>
            </a:r>
            <a:r>
              <a:rPr lang="it-IT" b="1" dirty="0"/>
              <a:t> è un evento elementare.</a:t>
            </a:r>
          </a:p>
          <a:p>
            <a:r>
              <a:rPr lang="it-IT" b="1" dirty="0"/>
              <a:t>Come organizzo tutte le informazioni per valutare la probabilità di E</a:t>
            </a:r>
            <a:r>
              <a:rPr lang="it-IT" b="1" baseline="-25000" dirty="0"/>
              <a:t>1</a:t>
            </a:r>
            <a:r>
              <a:rPr lang="it-IT" b="1" dirty="0"/>
              <a:t>? </a:t>
            </a:r>
          </a:p>
        </p:txBody>
      </p:sp>
      <p:pic>
        <p:nvPicPr>
          <p:cNvPr id="10" name="Picture 9" descr="Schermata 2018-11-01 alle 10.16.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762000"/>
            <a:ext cx="7766180" cy="3963987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3F4F22AA-B5B1-524B-BD3C-60A408007EC1}" type="slidenum">
              <a:rPr lang="it-IT" smtClean="0">
                <a:latin typeface="Arial" pitchFamily="-84" charset="0"/>
              </a:rPr>
              <a:pPr>
                <a:defRPr/>
              </a:pPr>
              <a:t>20</a:t>
            </a:fld>
            <a:endParaRPr lang="it-IT" dirty="0">
              <a:latin typeface="Arial" pitchFamily="-84" charset="0"/>
            </a:endParaRPr>
          </a:p>
        </p:txBody>
      </p:sp>
      <p:sp>
        <p:nvSpPr>
          <p:cNvPr id="24579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28194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8" name="Title 9"/>
          <p:cNvSpPr txBox="1">
            <a:spLocks/>
          </p:cNvSpPr>
          <p:nvPr/>
        </p:nvSpPr>
        <p:spPr bwMode="auto">
          <a:xfrm>
            <a:off x="914400" y="152400"/>
            <a:ext cx="6781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ＭＳ Ｐゴシック" pitchFamily="-108" charset="-128"/>
              </a:rPr>
              <a:t>Probabilità di E</a:t>
            </a:r>
            <a:r>
              <a:rPr kumimoji="0" lang="it-IT" sz="4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ＭＳ Ｐゴシック" pitchFamily="-108" charset="-128"/>
              </a:rPr>
              <a:t>1</a:t>
            </a:r>
            <a:endParaRPr kumimoji="0" lang="it-IT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381000" y="914400"/>
            <a:ext cx="8382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Estraggo un test positivo corretto quando verifico che</a:t>
            </a:r>
            <a:r>
              <a:rPr lang="it-IT" sz="2800" b="1" dirty="0">
                <a:solidFill>
                  <a:srgbClr val="0000FF"/>
                </a:solidFill>
              </a:rPr>
              <a:t> </a:t>
            </a:r>
            <a:r>
              <a:rPr lang="it-IT" sz="2800" b="1" dirty="0">
                <a:solidFill>
                  <a:srgbClr val="008000"/>
                </a:solidFill>
              </a:rPr>
              <a:t>il test è positivo </a:t>
            </a:r>
            <a:r>
              <a:rPr lang="it-IT" sz="3200" b="1" dirty="0">
                <a:solidFill>
                  <a:srgbClr val="0000FF"/>
                </a:solidFill>
              </a:rPr>
              <a:t>e</a:t>
            </a:r>
            <a:r>
              <a:rPr lang="it-IT" sz="2800" b="1" dirty="0">
                <a:solidFill>
                  <a:srgbClr val="0000FF"/>
                </a:solidFill>
              </a:rPr>
              <a:t> </a:t>
            </a:r>
            <a:r>
              <a:rPr lang="it-IT" sz="2800" b="1" dirty="0">
                <a:solidFill>
                  <a:srgbClr val="FF0000"/>
                </a:solidFill>
              </a:rPr>
              <a:t>la donna è incinta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371600" y="1905000"/>
            <a:ext cx="5907988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rgbClr val="0000FF"/>
                </a:solidFill>
              </a:rPr>
              <a:t>Completo la tabella e ragiono</a:t>
            </a:r>
            <a:endParaRPr lang="it-IT" sz="3200" dirty="0">
              <a:solidFill>
                <a:srgbClr val="0000FF"/>
              </a:solidFill>
            </a:endParaRPr>
          </a:p>
        </p:txBody>
      </p:sp>
      <p:pic>
        <p:nvPicPr>
          <p:cNvPr id="38" name="Picture 37" descr="Schermata 2018-11-01 alle 09.32.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76400" y="2514600"/>
            <a:ext cx="5486400" cy="2003805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533400" y="4800600"/>
            <a:ext cx="2286000" cy="954107"/>
          </a:xfrm>
          <a:prstGeom prst="rect">
            <a:avLst/>
          </a:prstGeom>
          <a:solidFill>
            <a:schemeClr val="bg1"/>
          </a:solidFill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 Narrow"/>
                <a:cs typeface="Arial Narrow"/>
              </a:rPr>
              <a:t>Test positivi di donne incinte </a:t>
            </a:r>
          </a:p>
        </p:txBody>
      </p:sp>
      <p:cxnSp>
        <p:nvCxnSpPr>
          <p:cNvPr id="41" name="Straight Arrow Connector 40"/>
          <p:cNvCxnSpPr/>
          <p:nvPr/>
        </p:nvCxnSpPr>
        <p:spPr>
          <a:xfrm rot="5400000" flipH="1" flipV="1">
            <a:off x="2628900" y="3619500"/>
            <a:ext cx="1371600" cy="9906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TextBox 46"/>
          <p:cNvSpPr txBox="1"/>
          <p:nvPr/>
        </p:nvSpPr>
        <p:spPr>
          <a:xfrm>
            <a:off x="5867400" y="4724400"/>
            <a:ext cx="2286000" cy="523220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 Narrow"/>
                <a:cs typeface="Arial Narrow"/>
              </a:rPr>
              <a:t>Totale dei test</a:t>
            </a:r>
          </a:p>
        </p:txBody>
      </p:sp>
      <p:cxnSp>
        <p:nvCxnSpPr>
          <p:cNvPr id="48" name="Straight Arrow Connector 47"/>
          <p:cNvCxnSpPr/>
          <p:nvPr/>
        </p:nvCxnSpPr>
        <p:spPr>
          <a:xfrm rot="10800000">
            <a:off x="6781800" y="4267200"/>
            <a:ext cx="1371600" cy="3810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5" name="Picture 54" descr="Schermata 2018-11-01 alle 09.46.5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5791200"/>
            <a:ext cx="3257550" cy="914400"/>
          </a:xfrm>
          <a:prstGeom prst="rect">
            <a:avLst/>
          </a:prstGeom>
          <a:ln w="31750">
            <a:solidFill>
              <a:srgbClr val="FF0000"/>
            </a:solidFill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3F4F22AA-B5B1-524B-BD3C-60A408007EC1}" type="slidenum">
              <a:rPr lang="it-IT" smtClean="0">
                <a:latin typeface="Arial" pitchFamily="-84" charset="0"/>
              </a:rPr>
              <a:pPr>
                <a:defRPr/>
              </a:pPr>
              <a:t>21</a:t>
            </a:fld>
            <a:endParaRPr lang="it-IT" dirty="0">
              <a:latin typeface="Arial" pitchFamily="-84" charset="0"/>
            </a:endParaRPr>
          </a:p>
        </p:txBody>
      </p:sp>
      <p:sp>
        <p:nvSpPr>
          <p:cNvPr id="24579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28194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8" name="Title 9"/>
          <p:cNvSpPr txBox="1">
            <a:spLocks/>
          </p:cNvSpPr>
          <p:nvPr/>
        </p:nvSpPr>
        <p:spPr bwMode="auto">
          <a:xfrm>
            <a:off x="762000" y="1676400"/>
            <a:ext cx="73914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ＭＳ Ｐゴシック" pitchFamily="-108" charset="-128"/>
              </a:rPr>
              <a:t>Ragiono in modo analogo per valutare la probabilità di E</a:t>
            </a:r>
            <a:r>
              <a:rPr kumimoji="0" lang="it-IT" sz="4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ＭＳ Ｐゴシック" pitchFamily="-108" charset="-128"/>
              </a:rPr>
              <a:t>2</a:t>
            </a:r>
            <a:endParaRPr kumimoji="0" lang="it-IT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3F4F22AA-B5B1-524B-BD3C-60A408007EC1}" type="slidenum">
              <a:rPr lang="it-IT" smtClean="0">
                <a:latin typeface="Arial" pitchFamily="-84" charset="0"/>
              </a:rPr>
              <a:pPr>
                <a:defRPr/>
              </a:pPr>
              <a:t>22</a:t>
            </a:fld>
            <a:endParaRPr lang="it-IT" dirty="0">
              <a:latin typeface="Arial" pitchFamily="-84" charset="0"/>
            </a:endParaRPr>
          </a:p>
        </p:txBody>
      </p:sp>
      <p:sp>
        <p:nvSpPr>
          <p:cNvPr id="24579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28194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131736" y="896921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8" name="Title 9"/>
          <p:cNvSpPr txBox="1">
            <a:spLocks/>
          </p:cNvSpPr>
          <p:nvPr/>
        </p:nvSpPr>
        <p:spPr bwMode="auto">
          <a:xfrm>
            <a:off x="914400" y="152400"/>
            <a:ext cx="6781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ＭＳ Ｐゴシック" pitchFamily="-108" charset="-128"/>
              </a:rPr>
              <a:t>Probabilità di E</a:t>
            </a:r>
            <a:r>
              <a:rPr kumimoji="0" lang="it-IT" sz="4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ＭＳ Ｐゴシック" pitchFamily="-108" charset="-128"/>
              </a:rPr>
              <a:t>2</a:t>
            </a:r>
            <a:endParaRPr kumimoji="0" lang="it-IT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762000" y="914400"/>
            <a:ext cx="8001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Il test negativo è corretto quando verifico che</a:t>
            </a:r>
            <a:endParaRPr lang="it-IT" sz="2800" b="1" dirty="0">
              <a:solidFill>
                <a:srgbClr val="0000FF"/>
              </a:solidFill>
            </a:endParaRPr>
          </a:p>
          <a:p>
            <a:r>
              <a:rPr lang="it-IT" sz="2800" b="1" dirty="0">
                <a:solidFill>
                  <a:srgbClr val="0000FF"/>
                </a:solidFill>
              </a:rPr>
              <a:t> </a:t>
            </a:r>
            <a:r>
              <a:rPr lang="it-IT" sz="2800" b="1" dirty="0">
                <a:solidFill>
                  <a:srgbClr val="008000"/>
                </a:solidFill>
              </a:rPr>
              <a:t>il test è negativo </a:t>
            </a:r>
            <a:r>
              <a:rPr lang="it-IT" sz="3200" b="1" dirty="0">
                <a:solidFill>
                  <a:srgbClr val="0000FF"/>
                </a:solidFill>
              </a:rPr>
              <a:t>e</a:t>
            </a:r>
            <a:r>
              <a:rPr lang="it-IT" sz="2800" b="1" dirty="0">
                <a:solidFill>
                  <a:srgbClr val="0000FF"/>
                </a:solidFill>
              </a:rPr>
              <a:t> </a:t>
            </a:r>
            <a:r>
              <a:rPr lang="it-IT" sz="2800" b="1" dirty="0">
                <a:solidFill>
                  <a:srgbClr val="FF0000"/>
                </a:solidFill>
              </a:rPr>
              <a:t>la donna non è incinta</a:t>
            </a:r>
          </a:p>
        </p:txBody>
      </p:sp>
      <p:sp>
        <p:nvSpPr>
          <p:cNvPr id="37" name="Rectangle 36"/>
          <p:cNvSpPr/>
          <p:nvPr/>
        </p:nvSpPr>
        <p:spPr>
          <a:xfrm>
            <a:off x="1524000" y="1828800"/>
            <a:ext cx="6022602" cy="58477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3200" b="1" dirty="0">
                <a:solidFill>
                  <a:srgbClr val="0000FF"/>
                </a:solidFill>
              </a:rPr>
              <a:t>Ragiono a partire dalla tabella</a:t>
            </a:r>
            <a:endParaRPr lang="it-IT" sz="3200" dirty="0">
              <a:solidFill>
                <a:srgbClr val="0000FF"/>
              </a:solidFill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52400" y="4800600"/>
            <a:ext cx="2743200" cy="954107"/>
          </a:xfrm>
          <a:prstGeom prst="rect">
            <a:avLst/>
          </a:prstGeom>
          <a:solidFill>
            <a:schemeClr val="bg1"/>
          </a:solidFill>
          <a:ln w="25400">
            <a:solidFill>
              <a:srgbClr val="008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 Narrow"/>
                <a:cs typeface="Arial Narrow"/>
              </a:rPr>
              <a:t>Test negativi di donne non incinte 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6019800" y="4724400"/>
            <a:ext cx="2286000" cy="523220"/>
          </a:xfrm>
          <a:prstGeom prst="rect">
            <a:avLst/>
          </a:prstGeom>
          <a:solidFill>
            <a:schemeClr val="bg1"/>
          </a:solidFill>
          <a:ln w="25400"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it-IT" sz="2800" b="1" dirty="0">
                <a:latin typeface="Arial Narrow"/>
                <a:cs typeface="Arial Narrow"/>
              </a:rPr>
              <a:t>Totale dei test</a:t>
            </a:r>
          </a:p>
        </p:txBody>
      </p:sp>
      <p:pic>
        <p:nvPicPr>
          <p:cNvPr id="19" name="Picture 18" descr="Schermata 2018-11-01 alle 09.49.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6600" y="5791200"/>
            <a:ext cx="2882900" cy="762000"/>
          </a:xfrm>
          <a:prstGeom prst="rect">
            <a:avLst/>
          </a:prstGeom>
          <a:ln w="31750">
            <a:solidFill>
              <a:srgbClr val="FF6600"/>
            </a:solidFill>
          </a:ln>
        </p:spPr>
      </p:pic>
      <p:pic>
        <p:nvPicPr>
          <p:cNvPr id="20" name="Picture 19" descr="Schermata 2018-11-01 alle 10.00.43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00200" y="2514600"/>
            <a:ext cx="5695950" cy="1953683"/>
          </a:xfrm>
          <a:prstGeom prst="rect">
            <a:avLst/>
          </a:prstGeom>
        </p:spPr>
      </p:pic>
      <p:cxnSp>
        <p:nvCxnSpPr>
          <p:cNvPr id="21" name="Straight Arrow Connector 20"/>
          <p:cNvCxnSpPr/>
          <p:nvPr/>
        </p:nvCxnSpPr>
        <p:spPr>
          <a:xfrm flipV="1">
            <a:off x="2971800" y="3810000"/>
            <a:ext cx="2209800" cy="9906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/>
          <p:cNvCxnSpPr/>
          <p:nvPr/>
        </p:nvCxnSpPr>
        <p:spPr>
          <a:xfrm rot="10800000">
            <a:off x="6934200" y="4267200"/>
            <a:ext cx="1371600" cy="4572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3F4F22AA-B5B1-524B-BD3C-60A408007EC1}" type="slidenum">
              <a:rPr lang="it-IT" smtClean="0">
                <a:latin typeface="Arial" pitchFamily="-84" charset="0"/>
              </a:rPr>
              <a:pPr>
                <a:defRPr/>
              </a:pPr>
              <a:t>23</a:t>
            </a:fld>
            <a:endParaRPr lang="it-IT" dirty="0">
              <a:latin typeface="Arial" pitchFamily="-84" charset="0"/>
            </a:endParaRPr>
          </a:p>
        </p:txBody>
      </p:sp>
      <p:sp>
        <p:nvSpPr>
          <p:cNvPr id="24579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28194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8" name="Title 9"/>
          <p:cNvSpPr txBox="1">
            <a:spLocks/>
          </p:cNvSpPr>
          <p:nvPr/>
        </p:nvSpPr>
        <p:spPr bwMode="auto">
          <a:xfrm>
            <a:off x="990600" y="1905000"/>
            <a:ext cx="67818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ＭＳ Ｐゴシック" pitchFamily="-108" charset="-128"/>
              </a:rPr>
              <a:t>Come ragiono per valutare la probabilità di E</a:t>
            </a:r>
            <a:r>
              <a:rPr kumimoji="0" lang="it-IT" sz="4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ＭＳ Ｐゴシック" pitchFamily="-108" charset="-128"/>
              </a:rPr>
              <a:t>3</a:t>
            </a:r>
            <a:r>
              <a:rPr kumimoji="0" lang="it-IT" sz="4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ＭＳ Ｐゴシック" pitchFamily="-108" charset="-128"/>
              </a:rPr>
              <a:t>?</a:t>
            </a:r>
            <a:endParaRPr kumimoji="0" lang="it-IT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ＭＳ Ｐゴシック" pitchFamily="-108" charset="-128"/>
              <a:cs typeface="ＭＳ Ｐゴシック" pitchFamily="-108" charset="-128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3F4F22AA-B5B1-524B-BD3C-60A408007EC1}" type="slidenum">
              <a:rPr lang="it-IT" smtClean="0">
                <a:latin typeface="Arial" pitchFamily="-84" charset="0"/>
              </a:rPr>
              <a:pPr>
                <a:defRPr/>
              </a:pPr>
              <a:t>24</a:t>
            </a:fld>
            <a:endParaRPr lang="it-IT" dirty="0">
              <a:latin typeface="Arial" pitchFamily="-84" charset="0"/>
            </a:endParaRPr>
          </a:p>
        </p:txBody>
      </p:sp>
      <p:sp>
        <p:nvSpPr>
          <p:cNvPr id="24579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28194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8" name="Title 9"/>
          <p:cNvSpPr txBox="1">
            <a:spLocks/>
          </p:cNvSpPr>
          <p:nvPr/>
        </p:nvSpPr>
        <p:spPr bwMode="auto">
          <a:xfrm>
            <a:off x="1371600" y="228600"/>
            <a:ext cx="6781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ＭＳ Ｐゴシック" pitchFamily="-108" charset="-128"/>
              </a:rPr>
              <a:t>Probabilità di E</a:t>
            </a:r>
            <a:r>
              <a:rPr kumimoji="0" lang="it-IT" sz="4400" b="1" i="0" u="none" strike="noStrike" kern="1200" cap="none" spc="0" normalizeH="0" baseline="-2500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ＭＳ Ｐゴシック" pitchFamily="-108" charset="-128"/>
              </a:rPr>
              <a:t>3</a:t>
            </a:r>
            <a:endParaRPr kumimoji="0" lang="it-IT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09600" y="990600"/>
            <a:ext cx="8153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Scelgo un test che ha dato indicazioni esatte quando verifico che il test è </a:t>
            </a:r>
            <a:r>
              <a:rPr lang="it-IT" sz="2800" b="1" dirty="0">
                <a:solidFill>
                  <a:srgbClr val="0000FF"/>
                </a:solidFill>
              </a:rPr>
              <a:t>positivo esatto </a:t>
            </a:r>
            <a:r>
              <a:rPr lang="it-IT" sz="2800" b="1" dirty="0">
                <a:solidFill>
                  <a:srgbClr val="FF0000"/>
                </a:solidFill>
              </a:rPr>
              <a:t>oppure</a:t>
            </a:r>
            <a:r>
              <a:rPr lang="it-IT" sz="2800" b="1" dirty="0"/>
              <a:t> </a:t>
            </a:r>
            <a:r>
              <a:rPr lang="it-IT" sz="2800" b="1" dirty="0">
                <a:solidFill>
                  <a:srgbClr val="008000"/>
                </a:solidFill>
              </a:rPr>
              <a:t>negativo esatto</a:t>
            </a:r>
            <a:r>
              <a:rPr lang="it-IT" sz="2800" b="1" dirty="0">
                <a:solidFill>
                  <a:srgbClr val="000000"/>
                </a:solidFill>
              </a:rPr>
              <a:t>. </a:t>
            </a:r>
          </a:p>
          <a:p>
            <a:r>
              <a:rPr lang="it-IT" sz="2800" b="1" dirty="0">
                <a:solidFill>
                  <a:srgbClr val="000000"/>
                </a:solidFill>
              </a:rPr>
              <a:t>E non posso scegliere un test che è contemporaneamente positivo e negativo. </a:t>
            </a:r>
          </a:p>
        </p:txBody>
      </p:sp>
      <p:sp>
        <p:nvSpPr>
          <p:cNvPr id="7" name="Rectangle 6"/>
          <p:cNvSpPr/>
          <p:nvPr/>
        </p:nvSpPr>
        <p:spPr>
          <a:xfrm>
            <a:off x="228600" y="3200400"/>
            <a:ext cx="8686800" cy="1077218"/>
          </a:xfrm>
          <a:prstGeom prst="rect">
            <a:avLst/>
          </a:prstGeom>
          <a:solidFill>
            <a:srgbClr val="F9FFE6"/>
          </a:solidFill>
          <a:ln>
            <a:solidFill>
              <a:srgbClr val="FFFFE4"/>
            </a:solidFill>
          </a:ln>
        </p:spPr>
        <p:txBody>
          <a:bodyPr wrap="square">
            <a:spAutoFit/>
          </a:bodyPr>
          <a:lstStyle/>
          <a:p>
            <a:r>
              <a:rPr lang="it-IT" sz="3200" b="1" dirty="0">
                <a:solidFill>
                  <a:srgbClr val="000000"/>
                </a:solidFill>
                <a:latin typeface="Arial Narrow"/>
                <a:cs typeface="Arial Narrow"/>
              </a:rPr>
              <a:t>Conclusione: valuto la probabilità di E</a:t>
            </a:r>
            <a:r>
              <a:rPr lang="it-IT" sz="3200" b="1" baseline="-25000" dirty="0">
                <a:solidFill>
                  <a:srgbClr val="000000"/>
                </a:solidFill>
                <a:latin typeface="Arial Narrow"/>
                <a:cs typeface="Arial Narrow"/>
              </a:rPr>
              <a:t>3</a:t>
            </a:r>
            <a:r>
              <a:rPr lang="it-IT" sz="3200" b="1" dirty="0">
                <a:solidFill>
                  <a:srgbClr val="000000"/>
                </a:solidFill>
                <a:latin typeface="Arial Narrow"/>
                <a:cs typeface="Arial Narrow"/>
              </a:rPr>
              <a:t> con </a:t>
            </a:r>
            <a:r>
              <a:rPr lang="it-IT" sz="3200" b="1" dirty="0">
                <a:solidFill>
                  <a:srgbClr val="FF0000"/>
                </a:solidFill>
                <a:latin typeface="Arial Narrow"/>
                <a:cs typeface="Arial Narrow"/>
              </a:rPr>
              <a:t>la probabilità totale dei due eventi incompatibili</a:t>
            </a:r>
            <a:r>
              <a:rPr lang="it-IT" sz="3200" b="1" dirty="0">
                <a:solidFill>
                  <a:srgbClr val="000000"/>
                </a:solidFill>
                <a:latin typeface="Arial Narrow"/>
                <a:cs typeface="Arial Narrow"/>
              </a:rPr>
              <a:t> </a:t>
            </a:r>
            <a:r>
              <a:rPr lang="it-IT" sz="3200" b="1" dirty="0">
                <a:solidFill>
                  <a:srgbClr val="FF0000"/>
                </a:solidFill>
                <a:latin typeface="Arial Narrow"/>
                <a:cs typeface="Arial Narrow"/>
              </a:rPr>
              <a:t>E</a:t>
            </a:r>
            <a:r>
              <a:rPr lang="it-IT" sz="3200" b="1" baseline="-25000" dirty="0">
                <a:solidFill>
                  <a:srgbClr val="FF0000"/>
                </a:solidFill>
                <a:latin typeface="Arial Narrow"/>
                <a:cs typeface="Arial Narrow"/>
              </a:rPr>
              <a:t>1</a:t>
            </a:r>
            <a:r>
              <a:rPr lang="it-IT" sz="3200" b="1" dirty="0">
                <a:solidFill>
                  <a:srgbClr val="FF0000"/>
                </a:solidFill>
                <a:latin typeface="Arial Narrow"/>
                <a:cs typeface="Arial Narrow"/>
              </a:rPr>
              <a:t> , E</a:t>
            </a:r>
            <a:r>
              <a:rPr lang="it-IT" sz="3200" b="1" baseline="-25000" dirty="0">
                <a:solidFill>
                  <a:srgbClr val="FF0000"/>
                </a:solidFill>
                <a:latin typeface="Arial Narrow"/>
                <a:cs typeface="Arial Narrow"/>
              </a:rPr>
              <a:t>2</a:t>
            </a:r>
            <a:r>
              <a:rPr lang="it-IT" sz="3200" b="1" dirty="0">
                <a:solidFill>
                  <a:srgbClr val="FF0000"/>
                </a:solidFill>
                <a:latin typeface="Arial Narrow"/>
                <a:cs typeface="Arial Narrow"/>
              </a:rPr>
              <a:t>.</a:t>
            </a:r>
          </a:p>
        </p:txBody>
      </p:sp>
      <p:pic>
        <p:nvPicPr>
          <p:cNvPr id="8" name="Picture 7" descr="Schermata 2018-11-01 alle 11.44.5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4572000"/>
            <a:ext cx="8340865" cy="16002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3F4F22AA-B5B1-524B-BD3C-60A408007EC1}" type="slidenum">
              <a:rPr lang="it-IT" smtClean="0">
                <a:latin typeface="Arial" pitchFamily="-84" charset="0"/>
              </a:rPr>
              <a:pPr>
                <a:defRPr/>
              </a:pPr>
              <a:t>25</a:t>
            </a:fld>
            <a:endParaRPr lang="it-IT" dirty="0">
              <a:latin typeface="Arial" pitchFamily="-84" charset="0"/>
            </a:endParaRPr>
          </a:p>
        </p:txBody>
      </p:sp>
      <p:sp>
        <p:nvSpPr>
          <p:cNvPr id="24579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28194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8" name="Title 9"/>
          <p:cNvSpPr txBox="1">
            <a:spLocks/>
          </p:cNvSpPr>
          <p:nvPr/>
        </p:nvSpPr>
        <p:spPr bwMode="auto">
          <a:xfrm>
            <a:off x="1371600" y="304800"/>
            <a:ext cx="67818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ＭＳ Ｐゴシック" pitchFamily="-108" charset="-128"/>
              </a:rPr>
              <a:t>Problemi sui test clinici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2000" y="4572000"/>
            <a:ext cx="75438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L’esempio fa capire l’importanza della probabilità nell’organizzazione e studio dei test clinici in campo medico.</a:t>
            </a:r>
            <a:r>
              <a:rPr lang="it-IT" sz="2800" dirty="0"/>
              <a:t> </a:t>
            </a:r>
          </a:p>
        </p:txBody>
      </p:sp>
      <p:pic>
        <p:nvPicPr>
          <p:cNvPr id="12" name="Picture 11" descr="analisi-centro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7400" y="1295400"/>
            <a:ext cx="4953000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3F4F22AA-B5B1-524B-BD3C-60A408007EC1}" type="slidenum">
              <a:rPr lang="it-IT" smtClean="0">
                <a:latin typeface="Arial" pitchFamily="-84" charset="0"/>
              </a:rPr>
              <a:pPr>
                <a:defRPr/>
              </a:pPr>
              <a:t>26</a:t>
            </a:fld>
            <a:endParaRPr lang="it-IT" dirty="0">
              <a:latin typeface="Arial" pitchFamily="-84" charset="0"/>
            </a:endParaRPr>
          </a:p>
        </p:txBody>
      </p:sp>
      <p:sp>
        <p:nvSpPr>
          <p:cNvPr id="24579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28194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8" name="Title 9"/>
          <p:cNvSpPr txBox="1">
            <a:spLocks/>
          </p:cNvSpPr>
          <p:nvPr/>
        </p:nvSpPr>
        <p:spPr bwMode="auto">
          <a:xfrm>
            <a:off x="457200" y="609600"/>
            <a:ext cx="83820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ＭＳ Ｐゴシック" pitchFamily="-108" charset="-128"/>
              </a:rPr>
              <a:t>Risolvere problemi di probabilità con diagrammi ad albero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85800" y="2438400"/>
            <a:ext cx="7848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Proprio per organizzare al meglio tutte le informazioni che un test clinico può dare si usano spesso </a:t>
            </a:r>
            <a:r>
              <a:rPr lang="it-IT" sz="2800" b="1" dirty="0">
                <a:solidFill>
                  <a:srgbClr val="0000FF"/>
                </a:solidFill>
              </a:rPr>
              <a:t>i</a:t>
            </a:r>
            <a:r>
              <a:rPr lang="it-IT" sz="2800" b="1" dirty="0"/>
              <a:t> </a:t>
            </a:r>
            <a:r>
              <a:rPr lang="it-IT" sz="2800" b="1" dirty="0">
                <a:solidFill>
                  <a:srgbClr val="0000FF"/>
                </a:solidFill>
              </a:rPr>
              <a:t>diagrammi ad albero</a:t>
            </a:r>
            <a:r>
              <a:rPr lang="it-IT" sz="2800" b="1" dirty="0"/>
              <a:t>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85800" y="4038600"/>
            <a:ext cx="80010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Rivediamo il problema 2 per introdurre i diagrammi ad albero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3F4F22AA-B5B1-524B-BD3C-60A408007EC1}" type="slidenum">
              <a:rPr lang="it-IT" smtClean="0">
                <a:latin typeface="Arial" pitchFamily="-84" charset="0"/>
              </a:rPr>
              <a:pPr>
                <a:defRPr/>
              </a:pPr>
              <a:t>27</a:t>
            </a:fld>
            <a:endParaRPr lang="it-IT" dirty="0">
              <a:latin typeface="Arial" pitchFamily="-84" charset="0"/>
            </a:endParaRPr>
          </a:p>
        </p:txBody>
      </p:sp>
      <p:sp>
        <p:nvSpPr>
          <p:cNvPr id="24579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28194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28" name="Title 9"/>
          <p:cNvSpPr txBox="1">
            <a:spLocks/>
          </p:cNvSpPr>
          <p:nvPr/>
        </p:nvSpPr>
        <p:spPr bwMode="auto">
          <a:xfrm>
            <a:off x="533400" y="228600"/>
            <a:ext cx="7696200" cy="83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4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ＭＳ Ｐゴシック" pitchFamily="-108" charset="-128"/>
              </a:rPr>
              <a:t>Problema</a:t>
            </a:r>
            <a:r>
              <a:rPr kumimoji="0" lang="it-IT" sz="4400" b="1" i="0" u="none" strike="noStrike" kern="1200" cap="none" spc="0" normalizeH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j-lt"/>
                <a:ea typeface="ＭＳ Ｐゴシック" pitchFamily="-108" charset="-128"/>
                <a:cs typeface="ＭＳ Ｐゴシック" pitchFamily="-108" charset="-128"/>
              </a:rPr>
              <a:t> 2 modificato</a:t>
            </a:r>
            <a:endParaRPr kumimoji="0" lang="it-IT" sz="44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+mj-lt"/>
              <a:ea typeface="ＭＳ Ｐゴシック" pitchFamily="-108" charset="-128"/>
              <a:cs typeface="ＭＳ Ｐゴシック" pitchFamily="-108" charset="-128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2000" y="1066800"/>
            <a:ext cx="77724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Cambio punto di vista e mi baso sul test controllato per dare una valutazione statistica della probabilità di vari eventi.</a:t>
            </a:r>
          </a:p>
          <a:p>
            <a:r>
              <a:rPr lang="it-IT" sz="2800" b="1" dirty="0"/>
              <a:t>Ecco allora come diventa il problema.</a:t>
            </a:r>
          </a:p>
          <a:p>
            <a:endParaRPr lang="it-IT" sz="2800" b="1" dirty="0"/>
          </a:p>
        </p:txBody>
      </p:sp>
      <p:pic>
        <p:nvPicPr>
          <p:cNvPr id="8" name="Picture 7" descr="Schermata 2018-11-04 alle 16.44.5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2971800"/>
            <a:ext cx="8479971" cy="3200400"/>
          </a:xfrm>
          <a:prstGeom prst="rect">
            <a:avLst/>
          </a:prstGeom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3F4F22AA-B5B1-524B-BD3C-60A408007EC1}" type="slidenum">
              <a:rPr lang="it-IT" smtClean="0">
                <a:latin typeface="Arial" pitchFamily="-84" charset="0"/>
              </a:rPr>
              <a:pPr>
                <a:defRPr/>
              </a:pPr>
              <a:t>28</a:t>
            </a:fld>
            <a:endParaRPr lang="it-IT" dirty="0">
              <a:latin typeface="Arial" pitchFamily="-84" charset="0"/>
            </a:endParaRPr>
          </a:p>
        </p:txBody>
      </p:sp>
      <p:sp>
        <p:nvSpPr>
          <p:cNvPr id="24579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28194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28600" y="304800"/>
            <a:ext cx="8610600" cy="1143000"/>
          </a:xfrm>
        </p:spPr>
        <p:txBody>
          <a:bodyPr/>
          <a:lstStyle/>
          <a:p>
            <a:r>
              <a:rPr lang="it-IT" b="1" dirty="0">
                <a:solidFill>
                  <a:srgbClr val="FF0000"/>
                </a:solidFill>
              </a:rPr>
              <a:t>Probabilità che valuto statisticamente a partire dai dati 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81000" y="1828800"/>
            <a:ext cx="822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latin typeface="Arial Narrow"/>
                <a:cs typeface="Arial Narrow"/>
              </a:rPr>
              <a:t>1. Il test può essere </a:t>
            </a:r>
            <a:r>
              <a:rPr lang="it-IT" sz="3200" b="1" dirty="0">
                <a:solidFill>
                  <a:srgbClr val="008000"/>
                </a:solidFill>
                <a:latin typeface="Arial Narrow"/>
                <a:cs typeface="Arial Narrow"/>
              </a:rPr>
              <a:t>positivo</a:t>
            </a:r>
            <a:r>
              <a:rPr lang="it-IT" sz="3200" b="1" dirty="0">
                <a:latin typeface="Arial Narrow"/>
                <a:cs typeface="Arial Narrow"/>
              </a:rPr>
              <a:t> o </a:t>
            </a:r>
            <a:r>
              <a:rPr lang="it-IT" sz="3200" b="1" dirty="0">
                <a:solidFill>
                  <a:srgbClr val="0000FF"/>
                </a:solidFill>
                <a:latin typeface="Arial Narrow"/>
                <a:cs typeface="Arial Narrow"/>
              </a:rPr>
              <a:t>negativo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 rot="10800000" flipV="1">
            <a:off x="4343400" y="2362200"/>
            <a:ext cx="533400" cy="3810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1676400" y="2743200"/>
            <a:ext cx="2895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b="1" dirty="0">
                <a:latin typeface="Arial Narrow"/>
                <a:cs typeface="Arial Narrow"/>
              </a:rPr>
              <a:t>Evento </a:t>
            </a:r>
            <a:r>
              <a:rPr lang="it-IT" b="1" dirty="0">
                <a:solidFill>
                  <a:srgbClr val="008000"/>
                </a:solidFill>
                <a:latin typeface="Arial Narrow"/>
                <a:cs typeface="Arial Narrow"/>
              </a:rPr>
              <a:t>T: Test positivo</a:t>
            </a:r>
            <a:endParaRPr lang="it-IT" b="1" dirty="0">
              <a:latin typeface="Arial Narrow"/>
              <a:cs typeface="Arial Narrow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562600" y="2819400"/>
            <a:ext cx="31242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b="1" dirty="0">
                <a:latin typeface="Arial Narrow"/>
                <a:cs typeface="Arial Narrow"/>
              </a:rPr>
              <a:t>Evento </a:t>
            </a:r>
            <a:r>
              <a:rPr lang="it-IT" b="1" dirty="0">
                <a:solidFill>
                  <a:srgbClr val="0000FF"/>
                </a:solidFill>
                <a:latin typeface="Arial Narrow"/>
                <a:cs typeface="Arial Narrow"/>
              </a:rPr>
              <a:t>S: Test negativo</a:t>
            </a: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6553200" y="2286000"/>
            <a:ext cx="838200" cy="6096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685800" y="5486400"/>
            <a:ext cx="80772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2800" b="1" dirty="0"/>
              <a:t>I due eventi sono incompatibili, perciò illustro la situazione con un diagramma ad albero</a:t>
            </a:r>
          </a:p>
        </p:txBody>
      </p:sp>
      <p:pic>
        <p:nvPicPr>
          <p:cNvPr id="13" name="Picture 12" descr="Schermata 2018-11-04 alle 10.40.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3429000"/>
            <a:ext cx="7302500" cy="1968500"/>
          </a:xfrm>
          <a:prstGeom prst="rect">
            <a:avLst/>
          </a:prstGeom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3F4F22AA-B5B1-524B-BD3C-60A408007EC1}" type="slidenum">
              <a:rPr lang="it-IT" smtClean="0">
                <a:latin typeface="Arial" pitchFamily="-84" charset="0"/>
              </a:rPr>
              <a:pPr>
                <a:defRPr/>
              </a:pPr>
              <a:t>29</a:t>
            </a:fld>
            <a:endParaRPr lang="it-IT" dirty="0">
              <a:latin typeface="Arial" pitchFamily="-84" charset="0"/>
            </a:endParaRPr>
          </a:p>
        </p:txBody>
      </p:sp>
      <p:sp>
        <p:nvSpPr>
          <p:cNvPr id="24579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7526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304800" y="228600"/>
            <a:ext cx="8229600" cy="762000"/>
          </a:xfrm>
        </p:spPr>
        <p:txBody>
          <a:bodyPr anchor="t"/>
          <a:lstStyle/>
          <a:p>
            <a:r>
              <a:rPr lang="it-IT" sz="4000" b="1" dirty="0">
                <a:solidFill>
                  <a:srgbClr val="FF0000"/>
                </a:solidFill>
              </a:rPr>
              <a:t>Diagramma ad albero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7200" y="1143000"/>
            <a:ext cx="822960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3200" b="1" dirty="0">
                <a:latin typeface="Arial Narrow"/>
                <a:cs typeface="Arial Narrow"/>
              </a:rPr>
              <a:t>1. Il test può essere </a:t>
            </a:r>
            <a:r>
              <a:rPr lang="it-IT" sz="3200" b="1" dirty="0">
                <a:solidFill>
                  <a:srgbClr val="008000"/>
                </a:solidFill>
                <a:latin typeface="Arial Narrow"/>
                <a:cs typeface="Arial Narrow"/>
              </a:rPr>
              <a:t>positivo</a:t>
            </a:r>
            <a:r>
              <a:rPr lang="it-IT" sz="3200" b="1" dirty="0">
                <a:latin typeface="Arial Narrow"/>
                <a:cs typeface="Arial Narrow"/>
              </a:rPr>
              <a:t> o </a:t>
            </a:r>
            <a:r>
              <a:rPr lang="it-IT" sz="3200" b="1" dirty="0">
                <a:solidFill>
                  <a:srgbClr val="0000FF"/>
                </a:solidFill>
                <a:latin typeface="Arial Narrow"/>
                <a:cs typeface="Arial Narrow"/>
              </a:rPr>
              <a:t>negativo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752600" y="2057400"/>
            <a:ext cx="28956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b="1" dirty="0">
                <a:latin typeface="Arial Narrow"/>
                <a:cs typeface="Arial Narrow"/>
              </a:rPr>
              <a:t>Evento </a:t>
            </a:r>
            <a:r>
              <a:rPr lang="it-IT" b="1" dirty="0">
                <a:solidFill>
                  <a:srgbClr val="008000"/>
                </a:solidFill>
                <a:latin typeface="Arial Narrow"/>
                <a:cs typeface="Arial Narrow"/>
              </a:rPr>
              <a:t>T: Test positivo</a:t>
            </a:r>
            <a:endParaRPr lang="it-IT" b="1" dirty="0">
              <a:latin typeface="Arial Narrow"/>
              <a:cs typeface="Arial Narrow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638800" y="2133600"/>
            <a:ext cx="3124200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b="1" dirty="0">
                <a:latin typeface="Arial Narrow"/>
                <a:cs typeface="Arial Narrow"/>
              </a:rPr>
              <a:t>Evento </a:t>
            </a:r>
            <a:r>
              <a:rPr lang="it-IT" b="1" dirty="0">
                <a:solidFill>
                  <a:srgbClr val="0000FF"/>
                </a:solidFill>
                <a:latin typeface="Arial Narrow"/>
                <a:cs typeface="Arial Narrow"/>
              </a:rPr>
              <a:t>S: Test negativo</a:t>
            </a:r>
          </a:p>
        </p:txBody>
      </p:sp>
      <p:cxnSp>
        <p:nvCxnSpPr>
          <p:cNvPr id="17" name="Straight Arrow Connector 16"/>
          <p:cNvCxnSpPr/>
          <p:nvPr/>
        </p:nvCxnSpPr>
        <p:spPr>
          <a:xfrm>
            <a:off x="6400800" y="1676400"/>
            <a:ext cx="1066800" cy="5334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/>
          <p:cNvCxnSpPr/>
          <p:nvPr/>
        </p:nvCxnSpPr>
        <p:spPr>
          <a:xfrm rot="10800000" flipV="1">
            <a:off x="4343400" y="1600200"/>
            <a:ext cx="533400" cy="4572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Schermata 2018-11-04 alle 10.43.45.png"/>
          <p:cNvPicPr>
            <a:picLocks noChangeAspect="1"/>
          </p:cNvPicPr>
          <p:nvPr/>
        </p:nvPicPr>
        <p:blipFill>
          <a:blip r:embed="rId2"/>
          <a:srcRect l="24658"/>
          <a:stretch>
            <a:fillRect/>
          </a:stretch>
        </p:blipFill>
        <p:spPr>
          <a:xfrm>
            <a:off x="3886200" y="5410200"/>
            <a:ext cx="2095500" cy="1117600"/>
          </a:xfrm>
          <a:prstGeom prst="rect">
            <a:avLst/>
          </a:prstGeom>
        </p:spPr>
      </p:pic>
      <p:pic>
        <p:nvPicPr>
          <p:cNvPr id="18" name="Picture 17" descr="Schermata 2018-11-04 alle 15.19.07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95600" y="2895600"/>
            <a:ext cx="3879761" cy="2286000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763000" y="6381750"/>
            <a:ext cx="381000" cy="476250"/>
          </a:xfrm>
        </p:spPr>
        <p:txBody>
          <a:bodyPr/>
          <a:lstStyle/>
          <a:p>
            <a:pPr>
              <a:defRPr/>
            </a:pPr>
            <a:fld id="{3F4F22AA-B5B1-524B-BD3C-60A408007EC1}" type="slidenum">
              <a:rPr lang="it-IT" smtClean="0">
                <a:latin typeface="Arial" pitchFamily="-84" charset="0"/>
              </a:rPr>
              <a:pPr>
                <a:defRPr/>
              </a:pPr>
              <a:t>30</a:t>
            </a:fld>
            <a:endParaRPr lang="it-IT" dirty="0">
              <a:latin typeface="Arial" pitchFamily="-84" charset="0"/>
            </a:endParaRPr>
          </a:p>
        </p:txBody>
      </p:sp>
      <p:sp>
        <p:nvSpPr>
          <p:cNvPr id="24579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69168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28600" y="0"/>
            <a:ext cx="8686800" cy="762000"/>
          </a:xfrm>
        </p:spPr>
        <p:txBody>
          <a:bodyPr anchor="t"/>
          <a:lstStyle/>
          <a:p>
            <a:r>
              <a:rPr lang="it-IT" sz="4000" b="1" dirty="0">
                <a:solidFill>
                  <a:srgbClr val="FF0000"/>
                </a:solidFill>
              </a:rPr>
              <a:t>Diagramma ad albero per quesito </a:t>
            </a:r>
            <a:r>
              <a:rPr lang="it-IT" sz="4000" b="1" i="1" dirty="0">
                <a:solidFill>
                  <a:srgbClr val="FF0000"/>
                </a:solidFill>
              </a:rPr>
              <a:t>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8600" y="762000"/>
            <a:ext cx="8915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/>
            <a:r>
              <a:rPr lang="it-IT" sz="3000" b="1" dirty="0">
                <a:latin typeface="Arial Narrow"/>
                <a:cs typeface="Arial Narrow"/>
              </a:rPr>
              <a:t>2. Una donna sa che </a:t>
            </a:r>
            <a:r>
              <a:rPr lang="it-IT" sz="3000" b="1" dirty="0">
                <a:solidFill>
                  <a:srgbClr val="008000"/>
                </a:solidFill>
                <a:latin typeface="Arial Narrow"/>
                <a:cs typeface="Arial Narrow"/>
              </a:rPr>
              <a:t>il suo test è positivo </a:t>
            </a:r>
            <a:r>
              <a:rPr lang="it-IT" sz="3000" b="1" dirty="0">
                <a:solidFill>
                  <a:srgbClr val="000000"/>
                </a:solidFill>
                <a:latin typeface="Arial Narrow"/>
                <a:cs typeface="Arial Narrow"/>
              </a:rPr>
              <a:t>e può essere </a:t>
            </a:r>
            <a:r>
              <a:rPr lang="it-IT" sz="3000" b="1" dirty="0">
                <a:solidFill>
                  <a:srgbClr val="FF0000"/>
                </a:solidFill>
                <a:latin typeface="Arial Narrow"/>
                <a:cs typeface="Arial Narrow"/>
              </a:rPr>
              <a:t>incinta</a:t>
            </a:r>
            <a:r>
              <a:rPr lang="it-IT" sz="3000" b="1" dirty="0">
                <a:latin typeface="Arial Narrow"/>
                <a:cs typeface="Arial Narrow"/>
              </a:rPr>
              <a:t> (</a:t>
            </a:r>
            <a:r>
              <a:rPr lang="it-IT" sz="3000" b="1" dirty="0">
                <a:solidFill>
                  <a:srgbClr val="FF0000"/>
                </a:solidFill>
                <a:latin typeface="Arial Narrow"/>
                <a:cs typeface="Arial Narrow"/>
              </a:rPr>
              <a:t>G</a:t>
            </a:r>
            <a:r>
              <a:rPr lang="it-IT" sz="3000" b="1" dirty="0">
                <a:latin typeface="Arial Narrow"/>
                <a:cs typeface="Arial Narrow"/>
              </a:rPr>
              <a:t>) o non incinta (</a:t>
            </a:r>
            <a:r>
              <a:rPr lang="it-IT" sz="3000" b="1" dirty="0">
                <a:solidFill>
                  <a:schemeClr val="accent2">
                    <a:lumMod val="75000"/>
                  </a:schemeClr>
                </a:solidFill>
                <a:latin typeface="Arial Narrow"/>
                <a:cs typeface="Arial Narrow"/>
              </a:rPr>
              <a:t>F</a:t>
            </a:r>
            <a:r>
              <a:rPr lang="it-IT" sz="3000" b="1" dirty="0">
                <a:latin typeface="Arial Narrow"/>
                <a:cs typeface="Arial Narrow"/>
              </a:rPr>
              <a:t>). I due eventi </a:t>
            </a:r>
            <a:r>
              <a:rPr lang="it-IT" sz="3000" b="1" dirty="0">
                <a:solidFill>
                  <a:srgbClr val="FF0000"/>
                </a:solidFill>
                <a:latin typeface="Arial Narrow"/>
                <a:cs typeface="Arial Narrow"/>
              </a:rPr>
              <a:t>G</a:t>
            </a:r>
            <a:r>
              <a:rPr lang="it-IT" sz="3000" b="1" dirty="0">
                <a:solidFill>
                  <a:srgbClr val="000000"/>
                </a:solidFill>
                <a:latin typeface="Arial Narrow"/>
                <a:cs typeface="Arial Narrow"/>
              </a:rPr>
              <a:t>, </a:t>
            </a:r>
            <a:r>
              <a:rPr lang="it-IT" sz="3000" b="1" dirty="0">
                <a:solidFill>
                  <a:schemeClr val="accent2">
                    <a:lumMod val="75000"/>
                  </a:schemeClr>
                </a:solidFill>
                <a:latin typeface="Arial Narrow"/>
                <a:cs typeface="Arial Narrow"/>
              </a:rPr>
              <a:t>F </a:t>
            </a:r>
            <a:r>
              <a:rPr lang="it-IT" sz="3000" b="1" dirty="0">
                <a:solidFill>
                  <a:srgbClr val="000000"/>
                </a:solidFill>
                <a:latin typeface="Arial Narrow"/>
                <a:cs typeface="Arial Narrow"/>
              </a:rPr>
              <a:t>sono</a:t>
            </a:r>
            <a:r>
              <a:rPr lang="it-IT" sz="3000" b="1" dirty="0">
                <a:latin typeface="Arial Narrow"/>
                <a:cs typeface="Arial Narrow"/>
              </a:rPr>
              <a:t> complementari. Continuo il diagramma ad albero. </a:t>
            </a:r>
            <a:endParaRPr lang="it-IT" sz="3000" b="1" dirty="0">
              <a:solidFill>
                <a:srgbClr val="0000FF"/>
              </a:solidFill>
              <a:latin typeface="Arial Narrow"/>
              <a:cs typeface="Arial Narrow"/>
            </a:endParaRPr>
          </a:p>
        </p:txBody>
      </p:sp>
      <p:pic>
        <p:nvPicPr>
          <p:cNvPr id="19" name="Picture 18" descr="Schermata 2018-10-11 alle 16.38.4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3000" y="2362200"/>
            <a:ext cx="2844800" cy="825500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228600" y="4724400"/>
            <a:ext cx="5257800" cy="1815882"/>
          </a:xfrm>
          <a:prstGeom prst="rect">
            <a:avLst/>
          </a:prstGeom>
          <a:solidFill>
            <a:srgbClr val="D7F7D1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FF0000"/>
                </a:solidFill>
                <a:latin typeface="Arial Narrow"/>
                <a:cs typeface="Arial Narrow"/>
              </a:rPr>
              <a:t>0,998</a:t>
            </a:r>
            <a:r>
              <a:rPr lang="it-IT" sz="2800" b="1" dirty="0">
                <a:latin typeface="Arial Narrow"/>
                <a:cs typeface="Arial Narrow"/>
              </a:rPr>
              <a:t> è la probabilità di essere incinta (</a:t>
            </a:r>
            <a:r>
              <a:rPr lang="it-IT" sz="2800" b="1" dirty="0">
                <a:solidFill>
                  <a:srgbClr val="FF0000"/>
                </a:solidFill>
                <a:latin typeface="Arial Narrow"/>
                <a:cs typeface="Arial Narrow"/>
              </a:rPr>
              <a:t>G</a:t>
            </a:r>
            <a:r>
              <a:rPr lang="it-IT" sz="2800" b="1" dirty="0">
                <a:latin typeface="Arial Narrow"/>
                <a:cs typeface="Arial Narrow"/>
              </a:rPr>
              <a:t>), subordinata al sapere che il test è positivo (</a:t>
            </a:r>
            <a:r>
              <a:rPr lang="it-IT" sz="2800" b="1" dirty="0">
                <a:solidFill>
                  <a:srgbClr val="008000"/>
                </a:solidFill>
                <a:latin typeface="Arial Narrow"/>
                <a:cs typeface="Arial Narrow"/>
              </a:rPr>
              <a:t>T</a:t>
            </a:r>
            <a:r>
              <a:rPr lang="it-IT" sz="2800" b="1" dirty="0">
                <a:latin typeface="Arial Narrow"/>
                <a:cs typeface="Arial Narrow"/>
              </a:rPr>
              <a:t>).</a:t>
            </a:r>
          </a:p>
          <a:p>
            <a:r>
              <a:rPr lang="it-IT" sz="2800" b="1" dirty="0">
                <a:solidFill>
                  <a:srgbClr val="0000FF"/>
                </a:solidFill>
                <a:latin typeface="Arial Narrow"/>
                <a:cs typeface="Arial Narrow"/>
              </a:rPr>
              <a:t>(Valore predittivo del test positivo)</a:t>
            </a:r>
          </a:p>
        </p:txBody>
      </p:sp>
      <p:pic>
        <p:nvPicPr>
          <p:cNvPr id="11" name="Picture 10" descr="Schermata 2018-11-04 alle 15.15.11.png"/>
          <p:cNvPicPr>
            <a:picLocks noChangeAspect="1"/>
          </p:cNvPicPr>
          <p:nvPr/>
        </p:nvPicPr>
        <p:blipFill>
          <a:blip r:embed="rId3"/>
          <a:srcRect l="5240" t="2439"/>
          <a:stretch>
            <a:fillRect/>
          </a:stretch>
        </p:blipFill>
        <p:spPr>
          <a:xfrm>
            <a:off x="5943600" y="2286000"/>
            <a:ext cx="2755900" cy="4572000"/>
          </a:xfrm>
          <a:prstGeom prst="rect">
            <a:avLst/>
          </a:prstGeom>
        </p:spPr>
      </p:pic>
      <p:pic>
        <p:nvPicPr>
          <p:cNvPr id="12" name="Picture 11" descr="Schermata 2018-11-04 alle 15.24.2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276600"/>
            <a:ext cx="4631754" cy="12954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3F4F22AA-B5B1-524B-BD3C-60A408007EC1}" type="slidenum">
              <a:rPr lang="it-IT" smtClean="0">
                <a:latin typeface="Arial" pitchFamily="-84" charset="0"/>
              </a:rPr>
              <a:pPr>
                <a:defRPr/>
              </a:pPr>
              <a:t>31</a:t>
            </a:fld>
            <a:endParaRPr lang="it-IT" dirty="0">
              <a:latin typeface="Arial" pitchFamily="-84" charset="0"/>
            </a:endParaRPr>
          </a:p>
        </p:txBody>
      </p:sp>
      <p:sp>
        <p:nvSpPr>
          <p:cNvPr id="24579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69168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228600" y="0"/>
            <a:ext cx="8915400" cy="762000"/>
          </a:xfrm>
        </p:spPr>
        <p:txBody>
          <a:bodyPr anchor="t"/>
          <a:lstStyle/>
          <a:p>
            <a:r>
              <a:rPr lang="it-IT" sz="4000" b="1" dirty="0">
                <a:solidFill>
                  <a:srgbClr val="FF0000"/>
                </a:solidFill>
              </a:rPr>
              <a:t>Diagramma ad albero per quesito b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0" y="762000"/>
            <a:ext cx="9144000" cy="1508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66700" indent="-266700"/>
            <a:r>
              <a:rPr lang="it-IT" sz="3200" b="1" dirty="0">
                <a:latin typeface="Arial Narrow"/>
                <a:cs typeface="Arial Narrow"/>
              </a:rPr>
              <a:t>3</a:t>
            </a:r>
            <a:r>
              <a:rPr lang="it-IT" sz="3000" b="1" dirty="0">
                <a:latin typeface="Arial Narrow"/>
                <a:cs typeface="Arial Narrow"/>
              </a:rPr>
              <a:t>. Una donna sa che </a:t>
            </a:r>
            <a:r>
              <a:rPr lang="it-IT" sz="3000" b="1" dirty="0">
                <a:solidFill>
                  <a:srgbClr val="008000"/>
                </a:solidFill>
                <a:latin typeface="Arial Narrow"/>
                <a:cs typeface="Arial Narrow"/>
              </a:rPr>
              <a:t>il suo test è negativo </a:t>
            </a:r>
            <a:r>
              <a:rPr lang="it-IT" sz="3000" b="1" dirty="0">
                <a:solidFill>
                  <a:srgbClr val="000000"/>
                </a:solidFill>
                <a:latin typeface="Arial Narrow"/>
                <a:cs typeface="Arial Narrow"/>
              </a:rPr>
              <a:t>e può essere </a:t>
            </a:r>
            <a:r>
              <a:rPr lang="it-IT" sz="3000" b="1" dirty="0">
                <a:solidFill>
                  <a:srgbClr val="FF0000"/>
                </a:solidFill>
                <a:latin typeface="Arial Narrow"/>
                <a:cs typeface="Arial Narrow"/>
              </a:rPr>
              <a:t>incinta</a:t>
            </a:r>
            <a:r>
              <a:rPr lang="it-IT" sz="3000" b="1" dirty="0">
                <a:latin typeface="Arial Narrow"/>
                <a:cs typeface="Arial Narrow"/>
              </a:rPr>
              <a:t> (</a:t>
            </a:r>
            <a:r>
              <a:rPr lang="it-IT" sz="3000" b="1" dirty="0">
                <a:solidFill>
                  <a:srgbClr val="FF0000"/>
                </a:solidFill>
                <a:latin typeface="Arial Narrow"/>
                <a:cs typeface="Arial Narrow"/>
              </a:rPr>
              <a:t>G</a:t>
            </a:r>
            <a:r>
              <a:rPr lang="it-IT" sz="3000" b="1" dirty="0">
                <a:latin typeface="Arial Narrow"/>
                <a:cs typeface="Arial Narrow"/>
              </a:rPr>
              <a:t>) o non incinta (</a:t>
            </a:r>
            <a:r>
              <a:rPr lang="it-IT" sz="3000" b="1" dirty="0">
                <a:solidFill>
                  <a:schemeClr val="accent2">
                    <a:lumMod val="75000"/>
                  </a:schemeClr>
                </a:solidFill>
                <a:latin typeface="Arial Narrow"/>
                <a:cs typeface="Arial Narrow"/>
              </a:rPr>
              <a:t>F</a:t>
            </a:r>
            <a:r>
              <a:rPr lang="it-IT" sz="3000" b="1" dirty="0">
                <a:latin typeface="Arial Narrow"/>
                <a:cs typeface="Arial Narrow"/>
              </a:rPr>
              <a:t>). I due eventi </a:t>
            </a:r>
            <a:r>
              <a:rPr lang="it-IT" sz="3000" b="1" dirty="0">
                <a:solidFill>
                  <a:srgbClr val="FF0000"/>
                </a:solidFill>
                <a:latin typeface="Arial Narrow"/>
                <a:cs typeface="Arial Narrow"/>
              </a:rPr>
              <a:t>G</a:t>
            </a:r>
            <a:r>
              <a:rPr lang="it-IT" sz="3000" b="1" dirty="0">
                <a:solidFill>
                  <a:srgbClr val="000000"/>
                </a:solidFill>
                <a:latin typeface="Arial Narrow"/>
                <a:cs typeface="Arial Narrow"/>
              </a:rPr>
              <a:t>, </a:t>
            </a:r>
            <a:r>
              <a:rPr lang="it-IT" sz="3000" b="1" dirty="0">
                <a:solidFill>
                  <a:schemeClr val="accent2">
                    <a:lumMod val="75000"/>
                  </a:schemeClr>
                </a:solidFill>
                <a:latin typeface="Arial Narrow"/>
                <a:cs typeface="Arial Narrow"/>
              </a:rPr>
              <a:t>F </a:t>
            </a:r>
            <a:r>
              <a:rPr lang="it-IT" sz="3000" b="1" dirty="0">
                <a:solidFill>
                  <a:srgbClr val="000000"/>
                </a:solidFill>
                <a:latin typeface="Arial Narrow"/>
                <a:cs typeface="Arial Narrow"/>
              </a:rPr>
              <a:t>sono</a:t>
            </a:r>
            <a:r>
              <a:rPr lang="it-IT" sz="3000" b="1" dirty="0">
                <a:latin typeface="Arial Narrow"/>
                <a:cs typeface="Arial Narrow"/>
              </a:rPr>
              <a:t> complementari. Continuo il diagramma ad albero. </a:t>
            </a:r>
            <a:endParaRPr lang="it-IT" sz="3000" b="1" dirty="0">
              <a:solidFill>
                <a:srgbClr val="0000FF"/>
              </a:solidFill>
              <a:latin typeface="Arial Narrow"/>
              <a:cs typeface="Arial Narrow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152400" y="4572000"/>
            <a:ext cx="5181600" cy="1815882"/>
          </a:xfrm>
          <a:prstGeom prst="rect">
            <a:avLst/>
          </a:prstGeom>
          <a:solidFill>
            <a:srgbClr val="D7F7D1"/>
          </a:solidFill>
        </p:spPr>
        <p:txBody>
          <a:bodyPr wrap="square" rtlCol="0">
            <a:spAutoFit/>
          </a:bodyPr>
          <a:lstStyle/>
          <a:p>
            <a:r>
              <a:rPr lang="it-IT" sz="2800" b="1" dirty="0">
                <a:solidFill>
                  <a:srgbClr val="800000"/>
                </a:solidFill>
                <a:latin typeface="Arial Narrow"/>
                <a:cs typeface="Arial Narrow"/>
              </a:rPr>
              <a:t>0,92</a:t>
            </a:r>
            <a:r>
              <a:rPr lang="it-IT" sz="2800" b="1" dirty="0">
                <a:latin typeface="Arial Narrow"/>
                <a:cs typeface="Arial Narrow"/>
              </a:rPr>
              <a:t> è la probabilità di </a:t>
            </a:r>
            <a:r>
              <a:rPr lang="it-IT" sz="2800" b="1" i="1" dirty="0">
                <a:latin typeface="Arial Narrow"/>
                <a:cs typeface="Arial Narrow"/>
              </a:rPr>
              <a:t>non</a:t>
            </a:r>
            <a:r>
              <a:rPr lang="it-IT" sz="2800" b="1" dirty="0">
                <a:latin typeface="Arial Narrow"/>
                <a:cs typeface="Arial Narrow"/>
              </a:rPr>
              <a:t> essere incinta (</a:t>
            </a:r>
            <a:r>
              <a:rPr lang="it-IT" sz="2800" b="1" dirty="0">
                <a:solidFill>
                  <a:srgbClr val="800000"/>
                </a:solidFill>
                <a:latin typeface="Arial Narrow"/>
                <a:cs typeface="Arial Narrow"/>
              </a:rPr>
              <a:t>F</a:t>
            </a:r>
            <a:r>
              <a:rPr lang="it-IT" sz="2800" b="1" dirty="0">
                <a:latin typeface="Arial Narrow"/>
                <a:cs typeface="Arial Narrow"/>
              </a:rPr>
              <a:t>), subordinata al sapere che il test è negativo (</a:t>
            </a:r>
            <a:r>
              <a:rPr lang="it-IT" sz="2800" b="1" dirty="0">
                <a:solidFill>
                  <a:srgbClr val="0000FF"/>
                </a:solidFill>
                <a:latin typeface="Arial Narrow"/>
                <a:cs typeface="Arial Narrow"/>
              </a:rPr>
              <a:t>S</a:t>
            </a:r>
            <a:r>
              <a:rPr lang="it-IT" sz="2800" b="1" dirty="0">
                <a:latin typeface="Arial Narrow"/>
                <a:cs typeface="Arial Narrow"/>
              </a:rPr>
              <a:t>).</a:t>
            </a:r>
          </a:p>
          <a:p>
            <a:r>
              <a:rPr lang="it-IT" sz="2800" b="1" dirty="0">
                <a:solidFill>
                  <a:srgbClr val="0000FF"/>
                </a:solidFill>
                <a:latin typeface="Arial Narrow"/>
                <a:cs typeface="Arial Narrow"/>
              </a:rPr>
              <a:t>(Valore predittivo del test negativo)</a:t>
            </a:r>
          </a:p>
        </p:txBody>
      </p:sp>
      <p:pic>
        <p:nvPicPr>
          <p:cNvPr id="11" name="Picture 10" descr="Schermata 2018-10-11 alle 16.52.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2286000"/>
            <a:ext cx="2933700" cy="901700"/>
          </a:xfrm>
          <a:prstGeom prst="rect">
            <a:avLst/>
          </a:prstGeom>
        </p:spPr>
      </p:pic>
      <p:pic>
        <p:nvPicPr>
          <p:cNvPr id="12" name="Picture 11" descr="Schermata 2018-11-03 alle 19.26.35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3352800"/>
            <a:ext cx="4114800" cy="1104201"/>
          </a:xfrm>
          <a:prstGeom prst="rect">
            <a:avLst/>
          </a:prstGeom>
        </p:spPr>
      </p:pic>
      <p:pic>
        <p:nvPicPr>
          <p:cNvPr id="15" name="Picture 14" descr="Schermata 2018-11-04 alle 15.28.14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0" y="2438400"/>
            <a:ext cx="3492769" cy="2971800"/>
          </a:xfrm>
          <a:prstGeom prst="rect">
            <a:avLst/>
          </a:prstGeom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3F4F22AA-B5B1-524B-BD3C-60A408007EC1}" type="slidenum">
              <a:rPr lang="it-IT" smtClean="0">
                <a:latin typeface="Arial" pitchFamily="-84" charset="0"/>
              </a:rPr>
              <a:pPr>
                <a:defRPr/>
              </a:pPr>
              <a:t>32</a:t>
            </a:fld>
            <a:endParaRPr lang="it-IT" dirty="0">
              <a:latin typeface="Arial" pitchFamily="-84" charset="0"/>
            </a:endParaRPr>
          </a:p>
        </p:txBody>
      </p:sp>
      <p:sp>
        <p:nvSpPr>
          <p:cNvPr id="24579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3657600" y="6342520"/>
            <a:ext cx="16002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228600"/>
            <a:ext cx="8991600" cy="762000"/>
          </a:xfrm>
        </p:spPr>
        <p:txBody>
          <a:bodyPr anchor="t"/>
          <a:lstStyle/>
          <a:p>
            <a:r>
              <a:rPr lang="it-IT" b="1" dirty="0">
                <a:solidFill>
                  <a:srgbClr val="FF0000"/>
                </a:solidFill>
              </a:rPr>
              <a:t>Diagramma ad albero per il quesito c</a:t>
            </a:r>
          </a:p>
        </p:txBody>
      </p:sp>
      <p:pic>
        <p:nvPicPr>
          <p:cNvPr id="7" name="Picture 6" descr="Schermata 2018-11-04 alle 16.10.29.png"/>
          <p:cNvPicPr>
            <a:picLocks noChangeAspect="1"/>
          </p:cNvPicPr>
          <p:nvPr/>
        </p:nvPicPr>
        <p:blipFill>
          <a:blip r:embed="rId2"/>
          <a:srcRect t="5499" b="3964"/>
          <a:stretch>
            <a:fillRect/>
          </a:stretch>
        </p:blipFill>
        <p:spPr>
          <a:xfrm>
            <a:off x="533400" y="990600"/>
            <a:ext cx="8153400" cy="3962400"/>
          </a:xfrm>
          <a:prstGeom prst="rect">
            <a:avLst/>
          </a:prstGeom>
        </p:spPr>
      </p:pic>
      <p:pic>
        <p:nvPicPr>
          <p:cNvPr id="11" name="Picture 10" descr="Schermata 2018-11-05 alle 12.55.00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0" y="5867400"/>
            <a:ext cx="3352800" cy="584200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5562600" y="5029200"/>
            <a:ext cx="2743200" cy="830997"/>
          </a:xfrm>
          <a:prstGeom prst="rect">
            <a:avLst/>
          </a:prstGeom>
          <a:solidFill>
            <a:srgbClr val="CAFFEF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00FF"/>
                </a:solidFill>
                <a:latin typeface="Arial Narrow"/>
                <a:cs typeface="Arial Narrow"/>
              </a:rPr>
              <a:t>Probabilità che il test positivo sia esatto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V="1">
            <a:off x="7239000" y="4038600"/>
            <a:ext cx="1143000" cy="990600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57200" y="5029200"/>
            <a:ext cx="2743200" cy="830997"/>
          </a:xfrm>
          <a:prstGeom prst="rect">
            <a:avLst/>
          </a:prstGeom>
          <a:solidFill>
            <a:srgbClr val="E1FFD9"/>
          </a:solidFill>
        </p:spPr>
        <p:txBody>
          <a:bodyPr wrap="square" rtlCol="0">
            <a:spAutoFit/>
          </a:bodyPr>
          <a:lstStyle/>
          <a:p>
            <a:pPr algn="ctr"/>
            <a:r>
              <a:rPr lang="it-IT" b="1" dirty="0">
                <a:solidFill>
                  <a:srgbClr val="008000"/>
                </a:solidFill>
                <a:latin typeface="Arial Narrow"/>
                <a:cs typeface="Arial Narrow"/>
              </a:rPr>
              <a:t>Probabilità che il test negativo sia esatto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rot="16200000" flipV="1">
            <a:off x="876300" y="4229100"/>
            <a:ext cx="1066800" cy="533400"/>
          </a:xfrm>
          <a:prstGeom prst="straightConnector1">
            <a:avLst/>
          </a:prstGeom>
          <a:ln>
            <a:solidFill>
              <a:srgbClr val="008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20" name="Picture 19" descr="Schermata 2018-11-05 alle 13.02.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5943600"/>
            <a:ext cx="3048000" cy="622300"/>
          </a:xfrm>
          <a:prstGeom prst="rect">
            <a:avLst/>
          </a:prstGeom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3F4F22AA-B5B1-524B-BD3C-60A408007EC1}" type="slidenum">
              <a:rPr lang="it-IT" smtClean="0">
                <a:latin typeface="Arial" pitchFamily="-84" charset="0"/>
              </a:rPr>
              <a:pPr>
                <a:defRPr/>
              </a:pPr>
              <a:t>33</a:t>
            </a:fld>
            <a:endParaRPr lang="it-IT" dirty="0">
              <a:latin typeface="Arial" pitchFamily="-84" charset="0"/>
            </a:endParaRPr>
          </a:p>
        </p:txBody>
      </p:sp>
      <p:sp>
        <p:nvSpPr>
          <p:cNvPr id="24579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1907704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 dirty="0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0" y="0"/>
            <a:ext cx="8991600" cy="762000"/>
          </a:xfrm>
        </p:spPr>
        <p:txBody>
          <a:bodyPr anchor="t"/>
          <a:lstStyle/>
          <a:p>
            <a:r>
              <a:rPr lang="it-IT" sz="4000" b="1" dirty="0">
                <a:solidFill>
                  <a:srgbClr val="FF0000"/>
                </a:solidFill>
              </a:rPr>
              <a:t>Diagramma ad albero per il quesito c</a:t>
            </a:r>
          </a:p>
        </p:txBody>
      </p:sp>
      <p:pic>
        <p:nvPicPr>
          <p:cNvPr id="7" name="Picture 6" descr="Schermata 2018-11-05 alle 13.05.4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685801"/>
            <a:ext cx="6781800" cy="4572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371600" y="6096000"/>
            <a:ext cx="6705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0000FF"/>
                </a:solidFill>
              </a:rPr>
              <a:t>Ritrovo il risultato già ottenuto con la tabella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2209800" y="5486400"/>
            <a:ext cx="4876800" cy="45720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it-IT" b="1" dirty="0">
                <a:solidFill>
                  <a:srgbClr val="FF0000"/>
                </a:solidFill>
              </a:rPr>
              <a:t>Probabilità che il test sia esatto</a:t>
            </a:r>
          </a:p>
        </p:txBody>
      </p:sp>
      <p:cxnSp>
        <p:nvCxnSpPr>
          <p:cNvPr id="16" name="Straight Arrow Connector 15"/>
          <p:cNvCxnSpPr/>
          <p:nvPr/>
        </p:nvCxnSpPr>
        <p:spPr>
          <a:xfrm rot="10800000">
            <a:off x="6400800" y="5181600"/>
            <a:ext cx="609600" cy="304800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629400" y="6381750"/>
            <a:ext cx="2133600" cy="476250"/>
          </a:xfrm>
        </p:spPr>
        <p:txBody>
          <a:bodyPr/>
          <a:lstStyle/>
          <a:p>
            <a:pPr>
              <a:defRPr/>
            </a:pPr>
            <a:fld id="{24CAB047-6851-BD43-8137-96EC0BB581EA}" type="slidenum">
              <a:rPr lang="it-IT" smtClean="0">
                <a:latin typeface="Arial" pitchFamily="-84" charset="0"/>
              </a:rPr>
              <a:pPr>
                <a:defRPr/>
              </a:pPr>
              <a:t>34</a:t>
            </a:fld>
            <a:endParaRPr lang="it-IT">
              <a:latin typeface="Arial" pitchFamily="-84" charset="0"/>
            </a:endParaRPr>
          </a:p>
        </p:txBody>
      </p:sp>
      <p:sp>
        <p:nvSpPr>
          <p:cNvPr id="35843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0" y="6381750"/>
            <a:ext cx="2819400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r>
              <a:rPr lang="it-IT" i="1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8686800" cy="990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5845" name="Title 12"/>
          <p:cNvSpPr>
            <a:spLocks noGrp="1"/>
          </p:cNvSpPr>
          <p:nvPr>
            <p:ph type="title"/>
          </p:nvPr>
        </p:nvSpPr>
        <p:spPr>
          <a:xfrm>
            <a:off x="2057400" y="228600"/>
            <a:ext cx="4876800" cy="762000"/>
          </a:xfrm>
        </p:spPr>
        <p:txBody>
          <a:bodyPr anchor="t"/>
          <a:lstStyle/>
          <a:p>
            <a:pPr marL="1435100" indent="-1435100" algn="l" eaLnBrk="1" hangingPunct="1"/>
            <a:r>
              <a:rPr lang="it-IT" sz="4000" b="1">
                <a:solidFill>
                  <a:srgbClr val="FF3300"/>
                </a:solidFill>
                <a:latin typeface="Arial Narrow" charset="0"/>
                <a:ea typeface="Arial Narrow" charset="0"/>
                <a:cs typeface="Arial Narrow" charset="0"/>
              </a:rPr>
              <a:t>I diagrammi ad albero</a:t>
            </a:r>
            <a:endParaRPr lang="it-IT" sz="4000" b="1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5846" name="TextBox 6"/>
          <p:cNvSpPr txBox="1">
            <a:spLocks noChangeArrowheads="1"/>
          </p:cNvSpPr>
          <p:nvPr/>
        </p:nvSpPr>
        <p:spPr bwMode="auto">
          <a:xfrm>
            <a:off x="533400" y="1066800"/>
            <a:ext cx="81534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b="1" dirty="0">
                <a:latin typeface="Arial Narrow" charset="0"/>
                <a:ea typeface="Arial Narrow" charset="0"/>
                <a:cs typeface="Arial Narrow" charset="0"/>
              </a:rPr>
              <a:t>Sono un utile strumento per schematizzare i dati e il procedimento risolutivo di un problema di calcolo delle probabilità.</a:t>
            </a:r>
          </a:p>
        </p:txBody>
      </p:sp>
      <p:pic>
        <p:nvPicPr>
          <p:cNvPr id="35847" name="Picture 9" descr="Diagramma_albero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33600" y="1981200"/>
            <a:ext cx="5596040" cy="4419600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705600" y="6381750"/>
            <a:ext cx="2133600" cy="476250"/>
          </a:xfrm>
        </p:spPr>
        <p:txBody>
          <a:bodyPr/>
          <a:lstStyle/>
          <a:p>
            <a:pPr>
              <a:defRPr/>
            </a:pPr>
            <a:fld id="{F005DE2A-3801-A843-8F46-3E488227CEDD}" type="slidenum">
              <a:rPr lang="it-IT" smtClean="0">
                <a:latin typeface="Arial" pitchFamily="-84" charset="0"/>
              </a:rPr>
              <a:pPr>
                <a:defRPr/>
              </a:pPr>
              <a:t>35</a:t>
            </a:fld>
            <a:endParaRPr lang="it-IT" dirty="0">
              <a:latin typeface="Arial" pitchFamily="-84" charset="0"/>
            </a:endParaRPr>
          </a:p>
        </p:txBody>
      </p:sp>
      <p:sp>
        <p:nvSpPr>
          <p:cNvPr id="37891" name="Footer Placeholder 9"/>
          <p:cNvSpPr>
            <a:spLocks noGrp="1"/>
          </p:cNvSpPr>
          <p:nvPr>
            <p:ph type="ftr" sz="quarter" idx="11"/>
          </p:nvPr>
        </p:nvSpPr>
        <p:spPr bwMode="auto">
          <a:xfrm>
            <a:off x="3893948" y="6409134"/>
            <a:ext cx="1905001" cy="476250"/>
          </a:xfrm>
          <a:noFill/>
          <a:ln>
            <a:miter lim="800000"/>
            <a:headEnd/>
            <a:tailEnd/>
          </a:ln>
        </p:spPr>
        <p:txBody>
          <a:bodyPr/>
          <a:lstStyle/>
          <a:p>
            <a:pPr>
              <a:tabLst>
                <a:tab pos="622300" algn="l"/>
              </a:tabLst>
            </a:pPr>
            <a:r>
              <a:rPr lang="it-IT" i="1" dirty="0">
                <a:latin typeface="Arial" charset="0"/>
              </a:rPr>
              <a:t>Daniela Valenti 2020</a:t>
            </a:r>
          </a:p>
        </p:txBody>
      </p:sp>
      <p:sp>
        <p:nvSpPr>
          <p:cNvPr id="9" name="Rectangle 33"/>
          <p:cNvSpPr txBox="1">
            <a:spLocks noChangeArrowheads="1"/>
          </p:cNvSpPr>
          <p:nvPr/>
        </p:nvSpPr>
        <p:spPr bwMode="auto">
          <a:xfrm>
            <a:off x="228600" y="1143000"/>
            <a:ext cx="2971800" cy="22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marL="1625600" indent="-1625600">
              <a:defRPr/>
            </a:pPr>
            <a:endParaRPr lang="it-IT" sz="3200" b="1" kern="0" dirty="0">
              <a:solidFill>
                <a:srgbClr val="FF0000"/>
              </a:solidFill>
              <a:latin typeface="Arial Narrow" charset="0"/>
              <a:ea typeface="Arial Narrow" charset="0"/>
              <a:cs typeface="Arial Narrow" charset="0"/>
            </a:endParaRPr>
          </a:p>
        </p:txBody>
      </p:sp>
      <p:sp>
        <p:nvSpPr>
          <p:cNvPr id="37894" name="TextBox 15"/>
          <p:cNvSpPr txBox="1">
            <a:spLocks noChangeArrowheads="1"/>
          </p:cNvSpPr>
          <p:nvPr/>
        </p:nvSpPr>
        <p:spPr bwMode="auto">
          <a:xfrm>
            <a:off x="1295400" y="1524000"/>
            <a:ext cx="22860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000" b="1" dirty="0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Diagrammi ad albero</a:t>
            </a:r>
          </a:p>
        </p:txBody>
      </p:sp>
      <p:sp>
        <p:nvSpPr>
          <p:cNvPr id="37896" name="TextBox 17"/>
          <p:cNvSpPr txBox="1">
            <a:spLocks noChangeArrowheads="1"/>
          </p:cNvSpPr>
          <p:nvPr/>
        </p:nvSpPr>
        <p:spPr bwMode="auto">
          <a:xfrm>
            <a:off x="5867400" y="1600200"/>
            <a:ext cx="2209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000" b="1" dirty="0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Diagrammi</a:t>
            </a:r>
            <a:r>
              <a:rPr lang="it-IT" sz="2000" b="1" dirty="0">
                <a:solidFill>
                  <a:srgbClr val="0000FF"/>
                </a:solidFill>
              </a:rPr>
              <a:t> </a:t>
            </a:r>
            <a:r>
              <a:rPr lang="it-IT" sz="2000" b="1" dirty="0">
                <a:solidFill>
                  <a:srgbClr val="0000FF"/>
                </a:solidFill>
                <a:latin typeface="Arial Narrow Bold" pitchFamily="-105" charset="0"/>
                <a:ea typeface="Arial Narrow Bold" pitchFamily="-105" charset="0"/>
                <a:cs typeface="Arial Narrow Bold" pitchFamily="-105" charset="0"/>
              </a:rPr>
              <a:t>di Venn</a:t>
            </a:r>
          </a:p>
        </p:txBody>
      </p:sp>
      <p:pic>
        <p:nvPicPr>
          <p:cNvPr id="37897" name="Picture 24" descr="Probability3_Presenta1_fig1d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29200" y="2057400"/>
            <a:ext cx="3943526" cy="2209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898" name="TextBox 19"/>
          <p:cNvSpPr txBox="1">
            <a:spLocks noChangeArrowheads="1"/>
          </p:cNvSpPr>
          <p:nvPr/>
        </p:nvSpPr>
        <p:spPr bwMode="auto">
          <a:xfrm>
            <a:off x="5562600" y="4419600"/>
            <a:ext cx="28956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000" b="1" dirty="0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Tabelle a doppia entrata</a:t>
            </a:r>
          </a:p>
        </p:txBody>
      </p:sp>
      <p:pic>
        <p:nvPicPr>
          <p:cNvPr id="37899" name="Picture 20" descr="Schermata 2015-03-13 alle 16.11.04.pn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953000" y="4953000"/>
            <a:ext cx="3953435" cy="13441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00" name="TextBox 21"/>
          <p:cNvSpPr txBox="1">
            <a:spLocks noChangeArrowheads="1"/>
          </p:cNvSpPr>
          <p:nvPr/>
        </p:nvSpPr>
        <p:spPr bwMode="auto">
          <a:xfrm>
            <a:off x="1905000" y="4724400"/>
            <a:ext cx="106680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r>
              <a:rPr lang="it-IT" sz="2000" b="1" dirty="0">
                <a:solidFill>
                  <a:srgbClr val="0000FF"/>
                </a:solidFill>
                <a:latin typeface="Arial Narrow" charset="0"/>
                <a:ea typeface="Arial Narrow" charset="0"/>
                <a:cs typeface="Arial Narrow" charset="0"/>
              </a:rPr>
              <a:t>Formule</a:t>
            </a:r>
          </a:p>
        </p:txBody>
      </p:sp>
      <p:pic>
        <p:nvPicPr>
          <p:cNvPr id="37902" name="Picture 26" descr="toolbox1.jpg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800601" y="0"/>
            <a:ext cx="1524000" cy="14451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903" name="TextBox 28"/>
          <p:cNvSpPr txBox="1">
            <a:spLocks noChangeArrowheads="1"/>
          </p:cNvSpPr>
          <p:nvPr/>
        </p:nvSpPr>
        <p:spPr bwMode="auto">
          <a:xfrm>
            <a:off x="228600" y="152400"/>
            <a:ext cx="43434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it-IT" sz="3600" b="1" dirty="0">
                <a:solidFill>
                  <a:srgbClr val="FF0000"/>
                </a:solidFill>
                <a:latin typeface="Arial Narrow" charset="0"/>
                <a:ea typeface="Arial Narrow" charset="0"/>
                <a:cs typeface="Arial Narrow" charset="0"/>
              </a:rPr>
              <a:t>Strumenti essenziali per risolvere problemi </a:t>
            </a:r>
          </a:p>
        </p:txBody>
      </p:sp>
      <p:pic>
        <p:nvPicPr>
          <p:cNvPr id="15" name="Picture 14" descr="Schermata 2018-11-04 alle 16.11.14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3400" y="1924229"/>
            <a:ext cx="3897630" cy="2723972"/>
          </a:xfrm>
          <a:prstGeom prst="rect">
            <a:avLst/>
          </a:prstGeom>
          <a:ln w="25400">
            <a:solidFill>
              <a:srgbClr val="FF0000"/>
            </a:solidFill>
          </a:ln>
        </p:spPr>
      </p:pic>
      <p:pic>
        <p:nvPicPr>
          <p:cNvPr id="18" name="Picture 17" descr="Schermata 2018-11-04 alle 16.38.3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04800" y="5181600"/>
            <a:ext cx="4190999" cy="10668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77987</TotalTime>
  <Words>1334</Words>
  <Application>Microsoft Macintosh PowerPoint</Application>
  <PresentationFormat>Presentazione su schermo (4:3)</PresentationFormat>
  <Paragraphs>210</Paragraphs>
  <Slides>35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5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35</vt:i4>
      </vt:variant>
    </vt:vector>
  </HeadingPairs>
  <TitlesOfParts>
    <vt:vector size="41" baseType="lpstr">
      <vt:lpstr>Arial</vt:lpstr>
      <vt:lpstr>Arial Narrow</vt:lpstr>
      <vt:lpstr>Arial Narrow Bold</vt:lpstr>
      <vt:lpstr>Calibri</vt:lpstr>
      <vt:lpstr>Lucida Grande</vt:lpstr>
      <vt:lpstr>Tema di Office</vt:lpstr>
      <vt:lpstr>Problemi con probabilità totale e composta</vt:lpstr>
      <vt:lpstr>Esempio di problema svolto</vt:lpstr>
      <vt:lpstr>Problema1: il nome di un sito</vt:lpstr>
      <vt:lpstr>Probabilità di errori di scrittura</vt:lpstr>
      <vt:lpstr>Soluzione del problema 1</vt:lpstr>
      <vt:lpstr>Soluzione del problema 1</vt:lpstr>
      <vt:lpstr>Probabilità di errori di scrittura</vt:lpstr>
      <vt:lpstr>Probabilità di errori di scrittura</vt:lpstr>
      <vt:lpstr>Ruolo del calcolo delle probabilità</vt:lpstr>
      <vt:lpstr>Eventi elementari e composti</vt:lpstr>
      <vt:lpstr>Eventi elementari e composti</vt:lpstr>
      <vt:lpstr>Probabilità di eventi composti</vt:lpstr>
      <vt:lpstr>Problemi di probabilità</vt:lpstr>
      <vt:lpstr>Come ho risolto finora i problemi</vt:lpstr>
      <vt:lpstr>Come ho risolto finora i problemi</vt:lpstr>
      <vt:lpstr>Come ho risolto finora i problemi</vt:lpstr>
      <vt:lpstr>Attività</vt:lpstr>
      <vt:lpstr>Riflessioni sulla soluzione del problema. </vt:lpstr>
      <vt:lpstr>Problema 2: un test di gravidanza 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Probabilità che valuto statisticamente a partire dai dati </vt:lpstr>
      <vt:lpstr>Diagramma ad albero</vt:lpstr>
      <vt:lpstr>Diagramma ad albero per quesito a</vt:lpstr>
      <vt:lpstr>Diagramma ad albero per quesito b</vt:lpstr>
      <vt:lpstr>Diagramma ad albero per il quesito c</vt:lpstr>
      <vt:lpstr>Diagramma ad albero per il quesito c</vt:lpstr>
      <vt:lpstr>I diagrammi ad albero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Probability1_Presenta1</dc:title>
  <dc:subject/>
  <dc:creator>Daniela Valenti</dc:creator>
  <cp:keywords/>
  <dc:description/>
  <cp:lastModifiedBy>Microsoft Office User</cp:lastModifiedBy>
  <cp:revision>2485</cp:revision>
  <dcterms:created xsi:type="dcterms:W3CDTF">2018-12-08T11:37:02Z</dcterms:created>
  <dcterms:modified xsi:type="dcterms:W3CDTF">2020-09-26T09:53:32Z</dcterms:modified>
  <cp:category/>
</cp:coreProperties>
</file>