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56" r:id="rId2"/>
    <p:sldId id="309" r:id="rId3"/>
    <p:sldId id="316" r:id="rId4"/>
    <p:sldId id="328" r:id="rId5"/>
    <p:sldId id="297" r:id="rId6"/>
    <p:sldId id="315" r:id="rId7"/>
    <p:sldId id="310" r:id="rId8"/>
    <p:sldId id="311" r:id="rId9"/>
    <p:sldId id="317" r:id="rId10"/>
    <p:sldId id="324" r:id="rId11"/>
    <p:sldId id="313" r:id="rId12"/>
    <p:sldId id="329" r:id="rId13"/>
    <p:sldId id="325" r:id="rId14"/>
    <p:sldId id="326" r:id="rId15"/>
    <p:sldId id="327" r:id="rId16"/>
    <p:sldId id="323" r:id="rId17"/>
    <p:sldId id="330" r:id="rId18"/>
    <p:sldId id="319" r:id="rId19"/>
    <p:sldId id="331" r:id="rId20"/>
    <p:sldId id="321" r:id="rId21"/>
  </p:sldIdLst>
  <p:sldSz cx="9144000" cy="6858000" type="screen4x3"/>
  <p:notesSz cx="6650038" cy="9783763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FF"/>
    <a:srgbClr val="FFFFCC"/>
    <a:srgbClr val="660066"/>
    <a:srgbClr val="FF0000"/>
    <a:srgbClr val="006600"/>
    <a:srgbClr val="FF3300"/>
    <a:srgbClr val="003300"/>
    <a:srgbClr val="CAFC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43"/>
  </p:normalViewPr>
  <p:slideViewPr>
    <p:cSldViewPr>
      <p:cViewPr varScale="1">
        <p:scale>
          <a:sx n="120" d="100"/>
          <a:sy n="120" d="100"/>
        </p:scale>
        <p:origin x="200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1313" cy="4889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-65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67138" y="0"/>
            <a:ext cx="2881312" cy="4889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itchFamily="-65" charset="0"/>
              </a:defRPr>
            </a:lvl1pPr>
          </a:lstStyle>
          <a:p>
            <a:pPr>
              <a:defRPr/>
            </a:pPr>
            <a:fld id="{F23C7C7D-E2BF-1D47-8AC5-70A5E5195C06}" type="datetimeFigureOut">
              <a:rPr lang="it-IT"/>
              <a:pPr>
                <a:defRPr/>
              </a:pPr>
              <a:t>24/09/20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293225"/>
            <a:ext cx="2881313" cy="4889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-65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67138" y="9293225"/>
            <a:ext cx="2881312" cy="4889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itchFamily="-65" charset="0"/>
              </a:defRPr>
            </a:lvl1pPr>
          </a:lstStyle>
          <a:p>
            <a:pPr>
              <a:defRPr/>
            </a:pPr>
            <a:fld id="{3A9DBF59-96E6-AB48-B7ED-3BD6520416B2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1313" cy="4889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67138" y="0"/>
            <a:ext cx="2881312" cy="4889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4BB48931-EE04-904E-8505-A6E8622AB80E}" type="datetime1">
              <a:rPr lang="it-IT"/>
              <a:pPr>
                <a:defRPr/>
              </a:pPr>
              <a:t>24/09/20</a:t>
            </a:fld>
            <a:endParaRPr lang="it-I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79475" y="733425"/>
            <a:ext cx="4891088" cy="36687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t-IT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5163" y="4646613"/>
            <a:ext cx="5319712" cy="44037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noProof="0"/>
              <a:t>Click to edit Master text styles</a:t>
            </a:r>
          </a:p>
          <a:p>
            <a:pPr lvl="1"/>
            <a:r>
              <a:rPr lang="it-IT" noProof="0"/>
              <a:t>Second level</a:t>
            </a:r>
          </a:p>
          <a:p>
            <a:pPr lvl="2"/>
            <a:r>
              <a:rPr lang="it-IT" noProof="0"/>
              <a:t>Third level</a:t>
            </a:r>
          </a:p>
          <a:p>
            <a:pPr lvl="3"/>
            <a:r>
              <a:rPr lang="it-IT" noProof="0"/>
              <a:t>Fourth level</a:t>
            </a:r>
          </a:p>
          <a:p>
            <a:pPr lvl="4"/>
            <a:r>
              <a:rPr lang="it-IT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293225"/>
            <a:ext cx="2881313" cy="4889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67138" y="9293225"/>
            <a:ext cx="2881312" cy="4889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E6694405-0FE4-C543-B81C-ECD3508CE1CD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4BAE1C3-BFF8-8F45-8150-45C28E5D4450}" type="slidenum">
              <a:rPr lang="it-IT" smtClean="0">
                <a:ea typeface="ＭＳ Ｐゴシック" charset="-128"/>
                <a:cs typeface="ＭＳ Ｐゴシック" charset="-128"/>
              </a:rPr>
              <a:pPr/>
              <a:t>2</a:t>
            </a:fld>
            <a:endParaRPr lang="it-IT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6C119BA-B62C-1148-A7A6-E5F16914D5E4}" type="slidenum">
              <a:rPr lang="it-IT" smtClean="0"/>
              <a:pPr/>
              <a:t>3</a:t>
            </a:fld>
            <a:endParaRPr 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5511A8B-7898-384C-A1F9-E290D5E07FAA}" type="slidenum">
              <a:rPr lang="it-IT" smtClean="0"/>
              <a:pPr/>
              <a:t>4</a:t>
            </a:fld>
            <a:endParaRPr lang="it-I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4D27E35-D5A0-9542-A182-798F8963383B}" type="slidenum">
              <a:rPr lang="it-IT" smtClean="0">
                <a:ea typeface="ＭＳ Ｐゴシック" charset="-128"/>
                <a:cs typeface="ＭＳ Ｐゴシック" charset="-128"/>
              </a:rPr>
              <a:pPr/>
              <a:t>10</a:t>
            </a:fld>
            <a:endParaRPr lang="it-IT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9E0F1E9-18D6-3945-B128-05F1DE9306E0}" type="slidenum">
              <a:rPr lang="it-IT" smtClean="0">
                <a:ea typeface="ＭＳ Ｐゴシック" charset="-128"/>
                <a:cs typeface="ＭＳ Ｐゴシック" charset="-128"/>
              </a:rPr>
              <a:pPr/>
              <a:t>11</a:t>
            </a:fld>
            <a:endParaRPr lang="it-IT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FF61E8A-22F1-7F48-8309-2659A93FB81B}" type="slidenum">
              <a:rPr lang="it-IT" smtClean="0">
                <a:ea typeface="ＭＳ Ｐゴシック" charset="-128"/>
                <a:cs typeface="ＭＳ Ｐゴシック" charset="-128"/>
              </a:rPr>
              <a:pPr/>
              <a:t>12</a:t>
            </a:fld>
            <a:endParaRPr lang="it-IT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2CC6A33-D82A-1B47-A730-8A3F25D47163}" type="slidenum">
              <a:rPr lang="it-IT" smtClean="0">
                <a:ea typeface="ＭＳ Ｐゴシック" charset="-128"/>
                <a:cs typeface="ＭＳ Ｐゴシック" charset="-128"/>
              </a:rPr>
              <a:pPr/>
              <a:t>13</a:t>
            </a:fld>
            <a:endParaRPr lang="it-IT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83937C7-D103-5E40-A314-B2D9FA3430BA}" type="slidenum">
              <a:rPr lang="it-IT" smtClean="0">
                <a:ea typeface="ＭＳ Ｐゴシック" charset="-128"/>
                <a:cs typeface="ＭＳ Ｐゴシック" charset="-128"/>
              </a:rPr>
              <a:pPr/>
              <a:t>14</a:t>
            </a:fld>
            <a:endParaRPr lang="it-IT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5FE1B32-6AD1-AD44-A25A-F2DA64559EC2}" type="slidenum">
              <a:rPr lang="it-IT" smtClean="0">
                <a:ea typeface="ＭＳ Ｐゴシック" charset="-128"/>
                <a:cs typeface="ＭＳ Ｐゴシック" charset="-128"/>
              </a:rPr>
              <a:pPr/>
              <a:t>15</a:t>
            </a:fld>
            <a:endParaRPr lang="it-IT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4BEF7FD-E2C9-9940-8A16-4A38F8479D50}" type="slidenum">
              <a:rPr lang="it-IT" smtClean="0">
                <a:ea typeface="ＭＳ Ｐゴシック" charset="-128"/>
                <a:cs typeface="ＭＳ Ｐゴシック" charset="-128"/>
              </a:rPr>
              <a:pPr/>
              <a:t>16</a:t>
            </a:fld>
            <a:endParaRPr lang="it-IT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3EC0721-515F-4647-BFE6-41D6BD288CE7}" type="slidenum">
              <a:rPr lang="it-IT" smtClean="0">
                <a:ea typeface="ＭＳ Ｐゴシック" charset="-128"/>
                <a:cs typeface="ＭＳ Ｐゴシック" charset="-128"/>
              </a:rPr>
              <a:pPr/>
              <a:t>17</a:t>
            </a:fld>
            <a:endParaRPr lang="it-IT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FA4589D-4648-0144-8253-AEA19BF229C5}" type="slidenum">
              <a:rPr lang="it-IT" smtClean="0">
                <a:ea typeface="ＭＳ Ｐゴシック" charset="-128"/>
                <a:cs typeface="ＭＳ Ｐゴシック" charset="-128"/>
              </a:rPr>
              <a:pPr/>
              <a:t>18</a:t>
            </a:fld>
            <a:endParaRPr lang="it-IT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85BCBB7-EDB5-E74C-BBF5-4151D15A0EBF}" type="slidenum">
              <a:rPr lang="it-IT" smtClean="0">
                <a:ea typeface="ＭＳ Ｐゴシック" charset="-128"/>
                <a:cs typeface="ＭＳ Ｐゴシック" charset="-128"/>
              </a:rPr>
              <a:pPr/>
              <a:t>19</a:t>
            </a:fld>
            <a:endParaRPr lang="it-IT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233172A-1A01-884B-80A9-33C9E7A26010}" type="slidenum">
              <a:rPr lang="it-IT" smtClean="0">
                <a:ea typeface="ＭＳ Ｐゴシック" charset="-128"/>
                <a:cs typeface="ＭＳ Ｐゴシック" charset="-128"/>
              </a:rPr>
              <a:pPr/>
              <a:t>20</a:t>
            </a:fld>
            <a:endParaRPr lang="it-IT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Daniela Valenti 2020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3B9AFF-3EA2-5444-912B-6F6907C68CD2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Daniela Valenti 2020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FBD52F-AF84-4845-A361-77A520DD8804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Daniela Valenti 2020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61FA22-67D0-CB44-A3FB-22FDA09D27B4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Daniela Valenti 2020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C59D59-DF70-304C-86B1-34FFC45C9786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Daniela Valenti 2020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F25095-C42B-9740-B8F7-613C0EB69898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Daniela Valenti 2020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332F99-2AAF-5A40-9973-9352747F2EC3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Daniela Valenti 2020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AECF11-1AF1-9643-8E1E-190B46BA341B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Daniela Valenti 2020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A35B2D-8FF1-3B47-B6BF-2D7F1495A867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Daniela Valenti 2020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9A0324-7A60-6443-B976-7A8193D8FFB9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Daniela Valenti 2020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8DA311-B0D2-8741-AF0C-A754AB52DF08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Daniela Valenti 2020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B1251C-6A36-1244-A520-E34625B8A5C8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it-IT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Daniela Valenti 2020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BD06A5-09C4-9445-8760-5D083E260CED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Daniela Valenti 2020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B85BD8-1685-4945-ABCE-8B4F5D27DC40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Daniela Valenti 2020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886804-BA92-8C42-832A-BC57DD42A4D5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lo stile del titolo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r>
              <a:rPr lang="it-IT"/>
              <a:t>Daniela Valenti 2020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pPr>
              <a:defRPr/>
            </a:pPr>
            <a:fld id="{4D77E37D-3843-B345-9D03-C8A0A9FCECCF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43000" y="1524000"/>
            <a:ext cx="7162800" cy="2160588"/>
          </a:xfrm>
        </p:spPr>
        <p:txBody>
          <a:bodyPr/>
          <a:lstStyle/>
          <a:p>
            <a:pPr eaLnBrk="1" hangingPunct="1"/>
            <a:r>
              <a:rPr lang="it-IT" b="1">
                <a:solidFill>
                  <a:srgbClr val="FF0000"/>
                </a:solidFill>
              </a:rPr>
              <a:t>Tabelle e </a:t>
            </a:r>
            <a:br>
              <a:rPr lang="it-IT" b="1">
                <a:solidFill>
                  <a:srgbClr val="FF0000"/>
                </a:solidFill>
              </a:rPr>
            </a:br>
            <a:r>
              <a:rPr lang="it-IT" b="1">
                <a:solidFill>
                  <a:srgbClr val="FF0000"/>
                </a:solidFill>
              </a:rPr>
              <a:t>diagrammi a colonna</a:t>
            </a:r>
          </a:p>
        </p:txBody>
      </p:sp>
      <p:sp>
        <p:nvSpPr>
          <p:cNvPr id="1843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52400" y="6248400"/>
            <a:ext cx="2895600" cy="476250"/>
          </a:xfrm>
          <a:noFill/>
        </p:spPr>
        <p:txBody>
          <a:bodyPr/>
          <a:lstStyle/>
          <a:p>
            <a:r>
              <a:rPr lang="it-IT" sz="1200" i="1" dirty="0"/>
              <a:t>Daniela Valenti 2020</a:t>
            </a:r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B73B770-ADCF-9546-A310-99D18446CC5A}" type="slidenum">
              <a:rPr lang="it-IT" smtClean="0"/>
              <a:pPr/>
              <a:t>1</a:t>
            </a:fld>
            <a:endParaRPr lang="it-IT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10200" y="6553200"/>
            <a:ext cx="2590800" cy="304800"/>
          </a:xfrm>
          <a:noFill/>
        </p:spPr>
        <p:txBody>
          <a:bodyPr/>
          <a:lstStyle/>
          <a:p>
            <a:r>
              <a:rPr lang="it-IT" sz="1200" i="1"/>
              <a:t>Daniela Valenti 2020</a:t>
            </a:r>
          </a:p>
        </p:txBody>
      </p:sp>
      <p:sp>
        <p:nvSpPr>
          <p:cNvPr id="19459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86800" y="6537325"/>
            <a:ext cx="228600" cy="320675"/>
          </a:xfrm>
          <a:noFill/>
        </p:spPr>
        <p:txBody>
          <a:bodyPr/>
          <a:lstStyle/>
          <a:p>
            <a:fld id="{9E1066E6-9419-2644-B266-CB32EA113F3B}" type="slidenum">
              <a:rPr lang="it-IT" smtClean="0">
                <a:ea typeface="ＭＳ Ｐゴシック" charset="-128"/>
                <a:cs typeface="ＭＳ Ｐゴシック" charset="-128"/>
              </a:rPr>
              <a:pPr/>
              <a:t>2</a:t>
            </a:fld>
            <a:endParaRPr lang="it-IT">
              <a:ea typeface="ＭＳ Ｐゴシック" charset="-128"/>
              <a:cs typeface="ＭＳ Ｐゴシック" charset="-128"/>
            </a:endParaRPr>
          </a:p>
        </p:txBody>
      </p:sp>
      <p:sp>
        <p:nvSpPr>
          <p:cNvPr id="19460" name="Title 6"/>
          <p:cNvSpPr>
            <a:spLocks noGrp="1"/>
          </p:cNvSpPr>
          <p:nvPr>
            <p:ph type="ctrTitle"/>
          </p:nvPr>
        </p:nvSpPr>
        <p:spPr>
          <a:xfrm>
            <a:off x="457200" y="0"/>
            <a:ext cx="7772400" cy="762000"/>
          </a:xfrm>
        </p:spPr>
        <p:txBody>
          <a:bodyPr anchor="t"/>
          <a:lstStyle/>
          <a:p>
            <a:r>
              <a:rPr lang="it-IT" b="1">
                <a:solidFill>
                  <a:srgbClr val="0000FF"/>
                </a:solidFill>
                <a:latin typeface="Arial Narrow" charset="0"/>
                <a:ea typeface="Arial Narrow" charset="0"/>
                <a:cs typeface="Arial Narrow" charset="0"/>
              </a:rPr>
              <a:t>La statistica ieri e oggi</a:t>
            </a:r>
            <a:endParaRPr lang="it-IT" b="1">
              <a:solidFill>
                <a:srgbClr val="0000FF"/>
              </a:solidFill>
            </a:endParaRPr>
          </a:p>
        </p:txBody>
      </p:sp>
      <p:sp>
        <p:nvSpPr>
          <p:cNvPr id="19461" name="Rectangle 14"/>
          <p:cNvSpPr>
            <a:spLocks noChangeArrowheads="1"/>
          </p:cNvSpPr>
          <p:nvPr/>
        </p:nvSpPr>
        <p:spPr bwMode="auto">
          <a:xfrm>
            <a:off x="1371600" y="685800"/>
            <a:ext cx="66294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sz="3200" b="1">
                <a:latin typeface="Arial Narrow" charset="0"/>
                <a:ea typeface="Arial Narrow" charset="0"/>
                <a:cs typeface="Arial Narrow" charset="0"/>
              </a:rPr>
              <a:t>Fin dall’antichità la statistica è</a:t>
            </a:r>
            <a:r>
              <a:rPr lang="it-IT" sz="3200" b="1">
                <a:solidFill>
                  <a:srgbClr val="FF0000"/>
                </a:solidFill>
                <a:latin typeface="Arial Narrow" charset="0"/>
                <a:ea typeface="Arial Narrow" charset="0"/>
                <a:cs typeface="Arial Narrow" charset="0"/>
              </a:rPr>
              <a:t> </a:t>
            </a:r>
            <a:r>
              <a:rPr lang="it-IT" sz="3200" b="1">
                <a:latin typeface="Arial Narrow" charset="0"/>
                <a:ea typeface="Arial Narrow" charset="0"/>
                <a:cs typeface="Arial Narrow" charset="0"/>
              </a:rPr>
              <a:t>presente nella società e nelle scienze.  </a:t>
            </a:r>
          </a:p>
        </p:txBody>
      </p:sp>
      <p:pic>
        <p:nvPicPr>
          <p:cNvPr id="19462" name="Picture 7" descr="Schermata 2017-05-07 alle 19.54.52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67400" y="1905000"/>
            <a:ext cx="2743200" cy="3951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3" name="Picture 8" descr="Censimento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400" y="1828800"/>
            <a:ext cx="3235325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4" name="TextBox 7"/>
          <p:cNvSpPr txBox="1">
            <a:spLocks noChangeArrowheads="1"/>
          </p:cNvSpPr>
          <p:nvPr/>
        </p:nvSpPr>
        <p:spPr bwMode="auto">
          <a:xfrm>
            <a:off x="609600" y="3733800"/>
            <a:ext cx="31242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b="1">
                <a:latin typeface="Arial Narrow" charset="0"/>
                <a:ea typeface="Arial Narrow" charset="0"/>
                <a:cs typeface="Arial Narrow" charset="0"/>
              </a:rPr>
              <a:t>Dagli antichi censimenti</a:t>
            </a:r>
          </a:p>
        </p:txBody>
      </p:sp>
      <p:sp>
        <p:nvSpPr>
          <p:cNvPr id="19465" name="TextBox 10"/>
          <p:cNvSpPr txBox="1">
            <a:spLocks noChangeArrowheads="1"/>
          </p:cNvSpPr>
          <p:nvPr/>
        </p:nvSpPr>
        <p:spPr bwMode="auto">
          <a:xfrm>
            <a:off x="5867400" y="5867400"/>
            <a:ext cx="2743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b="1">
                <a:latin typeface="Arial Narrow" charset="0"/>
                <a:ea typeface="Arial Narrow" charset="0"/>
                <a:cs typeface="Arial Narrow" charset="0"/>
              </a:rPr>
              <a:t>Alla statistica metodologica</a:t>
            </a:r>
          </a:p>
        </p:txBody>
      </p:sp>
      <p:pic>
        <p:nvPicPr>
          <p:cNvPr id="19466" name="Picture 11" descr="Statistica_computer.jpg"/>
          <p:cNvPicPr>
            <a:picLocks noChangeAspect="1"/>
          </p:cNvPicPr>
          <p:nvPr/>
        </p:nvPicPr>
        <p:blipFill>
          <a:blip r:embed="rId5"/>
          <a:srcRect r="19823"/>
          <a:stretch>
            <a:fillRect/>
          </a:stretch>
        </p:blipFill>
        <p:spPr bwMode="auto">
          <a:xfrm>
            <a:off x="914400" y="4267200"/>
            <a:ext cx="2438400" cy="2024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7" name="TextBox 13"/>
          <p:cNvSpPr txBox="1">
            <a:spLocks noChangeArrowheads="1"/>
          </p:cNvSpPr>
          <p:nvPr/>
        </p:nvSpPr>
        <p:spPr bwMode="auto">
          <a:xfrm>
            <a:off x="228600" y="6396038"/>
            <a:ext cx="39624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b="1">
                <a:latin typeface="Arial Narrow" charset="0"/>
                <a:ea typeface="Arial Narrow" charset="0"/>
                <a:cs typeface="Arial Narrow" charset="0"/>
              </a:rPr>
              <a:t>All’analisi di dati con computer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534150"/>
            <a:ext cx="2895600" cy="323850"/>
          </a:xfrm>
          <a:noFill/>
        </p:spPr>
        <p:txBody>
          <a:bodyPr/>
          <a:lstStyle/>
          <a:p>
            <a:r>
              <a:rPr lang="it-IT" sz="1200" i="1"/>
              <a:t>Daniela Valenti 2020</a:t>
            </a:r>
          </a:p>
        </p:txBody>
      </p:sp>
      <p:sp>
        <p:nvSpPr>
          <p:cNvPr id="21507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63000" y="6381750"/>
            <a:ext cx="381000" cy="476250"/>
          </a:xfrm>
          <a:noFill/>
        </p:spPr>
        <p:txBody>
          <a:bodyPr/>
          <a:lstStyle/>
          <a:p>
            <a:fld id="{63BD17A5-6AFF-1042-818A-820EC6DE0584}" type="slidenum">
              <a:rPr lang="it-IT" smtClean="0"/>
              <a:pPr/>
              <a:t>3</a:t>
            </a:fld>
            <a:endParaRPr lang="it-IT"/>
          </a:p>
        </p:txBody>
      </p:sp>
      <p:sp>
        <p:nvSpPr>
          <p:cNvPr id="21508" name="Title 6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1295400"/>
          </a:xfrm>
        </p:spPr>
        <p:txBody>
          <a:bodyPr anchor="t"/>
          <a:lstStyle/>
          <a:p>
            <a:r>
              <a:rPr lang="it-IT" sz="4000" b="1">
                <a:latin typeface="Arial Narrow" charset="0"/>
                <a:ea typeface="Arial Black" charset="0"/>
                <a:cs typeface="Arial Black" charset="0"/>
              </a:rPr>
              <a:t>È importante saper leggere e interpretare grafici statistici.</a:t>
            </a:r>
          </a:p>
        </p:txBody>
      </p:sp>
      <p:pic>
        <p:nvPicPr>
          <p:cNvPr id="21509" name="Picture 6" descr="Statistica1_fig1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1676400"/>
            <a:ext cx="2743200" cy="1865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0" name="Picture 7" descr="Statistica1_fig2.jpg"/>
          <p:cNvPicPr>
            <a:picLocks noChangeAspect="1"/>
          </p:cNvPicPr>
          <p:nvPr/>
        </p:nvPicPr>
        <p:blipFill>
          <a:blip r:embed="rId4"/>
          <a:srcRect l="2440" r="4820"/>
          <a:stretch>
            <a:fillRect/>
          </a:stretch>
        </p:blipFill>
        <p:spPr bwMode="auto">
          <a:xfrm>
            <a:off x="5562600" y="1828800"/>
            <a:ext cx="1981200" cy="172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1" name="Picture 8" descr="c8.53x25.pyramid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905000" y="3657600"/>
            <a:ext cx="5119688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534150"/>
            <a:ext cx="1905000" cy="323850"/>
          </a:xfrm>
          <a:noFill/>
        </p:spPr>
        <p:txBody>
          <a:bodyPr/>
          <a:lstStyle/>
          <a:p>
            <a:r>
              <a:rPr lang="it-IT" sz="1200" i="1"/>
              <a:t>Daniela Valenti 2020</a:t>
            </a:r>
          </a:p>
        </p:txBody>
      </p:sp>
      <p:sp>
        <p:nvSpPr>
          <p:cNvPr id="2355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63000" y="6381750"/>
            <a:ext cx="381000" cy="476250"/>
          </a:xfrm>
          <a:noFill/>
        </p:spPr>
        <p:txBody>
          <a:bodyPr/>
          <a:lstStyle/>
          <a:p>
            <a:fld id="{58C87054-2770-E845-BF6E-3ECC85DB1957}" type="slidenum">
              <a:rPr lang="it-IT" smtClean="0"/>
              <a:pPr/>
              <a:t>4</a:t>
            </a:fld>
            <a:endParaRPr lang="it-IT"/>
          </a:p>
        </p:txBody>
      </p:sp>
      <p:sp>
        <p:nvSpPr>
          <p:cNvPr id="23556" name="Title 6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838200"/>
          </a:xfrm>
        </p:spPr>
        <p:txBody>
          <a:bodyPr anchor="t"/>
          <a:lstStyle/>
          <a:p>
            <a:r>
              <a:rPr lang="it-IT" sz="4000" b="1">
                <a:solidFill>
                  <a:srgbClr val="FF0000"/>
                </a:solidFill>
                <a:latin typeface="Arial Narrow" charset="0"/>
                <a:ea typeface="Arial Black" charset="0"/>
                <a:cs typeface="Arial Black" charset="0"/>
              </a:rPr>
              <a:t>Un’indagine in classe</a:t>
            </a:r>
          </a:p>
        </p:txBody>
      </p:sp>
      <p:sp>
        <p:nvSpPr>
          <p:cNvPr id="23557" name="TextBox 8"/>
          <p:cNvSpPr txBox="1">
            <a:spLocks noChangeArrowheads="1"/>
          </p:cNvSpPr>
          <p:nvPr/>
        </p:nvSpPr>
        <p:spPr bwMode="auto">
          <a:xfrm>
            <a:off x="1905000" y="796925"/>
            <a:ext cx="5110336" cy="310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it-IT" sz="2800" b="1" dirty="0">
                <a:latin typeface="Arial Narrow" charset="0"/>
                <a:ea typeface="Arial Narrow" charset="0"/>
                <a:cs typeface="Arial Narrow" charset="0"/>
              </a:rPr>
              <a:t>Quale mezzo di trasporto preferisci per arrivare a scuola?</a:t>
            </a:r>
          </a:p>
          <a:p>
            <a:r>
              <a:rPr lang="it-IT" sz="2800" b="1" dirty="0">
                <a:latin typeface="Arial Narrow" charset="0"/>
                <a:ea typeface="Arial Narrow" charset="0"/>
                <a:cs typeface="Arial Narrow" charset="0"/>
              </a:rPr>
              <a:t>Scegli fra:</a:t>
            </a:r>
          </a:p>
          <a:p>
            <a:pPr>
              <a:buFontTx/>
              <a:buChar char="-"/>
            </a:pPr>
            <a:r>
              <a:rPr lang="it-IT" sz="2800" b="1" dirty="0">
                <a:latin typeface="Arial Narrow" charset="0"/>
                <a:ea typeface="Arial Narrow" charset="0"/>
                <a:cs typeface="Arial Narrow" charset="0"/>
              </a:rPr>
              <a:t> a piedi</a:t>
            </a:r>
          </a:p>
          <a:p>
            <a:pPr>
              <a:buFontTx/>
              <a:buChar char="-"/>
            </a:pPr>
            <a:r>
              <a:rPr lang="it-IT" sz="2800" b="1" dirty="0">
                <a:latin typeface="Arial Narrow" charset="0"/>
                <a:ea typeface="Arial Narrow" charset="0"/>
                <a:cs typeface="Arial Narrow" charset="0"/>
              </a:rPr>
              <a:t> bicicletta o motorino;</a:t>
            </a:r>
          </a:p>
          <a:p>
            <a:pPr>
              <a:buFontTx/>
              <a:buChar char="-"/>
            </a:pPr>
            <a:r>
              <a:rPr lang="it-IT" sz="2800" b="1" dirty="0">
                <a:latin typeface="Arial Narrow" charset="0"/>
                <a:ea typeface="Arial Narrow" charset="0"/>
                <a:cs typeface="Arial Narrow" charset="0"/>
              </a:rPr>
              <a:t> automobile;</a:t>
            </a:r>
          </a:p>
          <a:p>
            <a:pPr>
              <a:buFontTx/>
              <a:buChar char="-"/>
            </a:pPr>
            <a:r>
              <a:rPr lang="it-IT" sz="2800" b="1" dirty="0">
                <a:latin typeface="Arial Narrow" charset="0"/>
                <a:ea typeface="Arial Narrow" charset="0"/>
                <a:cs typeface="Arial Narrow" charset="0"/>
              </a:rPr>
              <a:t> altro (autobus, moto, treno, ...)   </a:t>
            </a:r>
          </a:p>
        </p:txBody>
      </p:sp>
      <p:pic>
        <p:nvPicPr>
          <p:cNvPr id="23558" name="Picture 10" descr="ragazzi_esconoda scuola.jpg"/>
          <p:cNvPicPr>
            <a:picLocks noChangeAspect="1"/>
          </p:cNvPicPr>
          <p:nvPr/>
        </p:nvPicPr>
        <p:blipFill>
          <a:blip r:embed="rId3"/>
          <a:srcRect l="22414"/>
          <a:stretch>
            <a:fillRect/>
          </a:stretch>
        </p:blipFill>
        <p:spPr bwMode="auto">
          <a:xfrm>
            <a:off x="5410200" y="3962400"/>
            <a:ext cx="3200400" cy="2578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9" name="Picture 11" descr="alunni-pendolari.jpg"/>
          <p:cNvPicPr>
            <a:picLocks noChangeAspect="1"/>
          </p:cNvPicPr>
          <p:nvPr/>
        </p:nvPicPr>
        <p:blipFill>
          <a:blip r:embed="rId4"/>
          <a:srcRect r="12903"/>
          <a:stretch>
            <a:fillRect/>
          </a:stretch>
        </p:blipFill>
        <p:spPr bwMode="auto">
          <a:xfrm>
            <a:off x="990600" y="3962400"/>
            <a:ext cx="3897313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87695" y="719550"/>
            <a:ext cx="8153400" cy="914400"/>
          </a:xfrm>
        </p:spPr>
        <p:txBody>
          <a:bodyPr/>
          <a:lstStyle/>
          <a:p>
            <a:pPr marL="6350" indent="-6350" eaLnBrk="1" hangingPunct="1"/>
            <a:r>
              <a:rPr lang="it-IT" sz="3600" b="1" dirty="0">
                <a:solidFill>
                  <a:srgbClr val="FF0000"/>
                </a:solidFill>
                <a:latin typeface="Arial" panose="020B0604020202020204" pitchFamily="34" charset="0"/>
                <a:ea typeface="Arial Black" charset="0"/>
                <a:cs typeface="Arial" panose="020B0604020202020204" pitchFamily="34" charset="0"/>
              </a:rPr>
              <a:t>Attività </a:t>
            </a:r>
            <a:br>
              <a:rPr lang="it-IT" sz="3600" b="1" dirty="0">
                <a:solidFill>
                  <a:srgbClr val="FF0000"/>
                </a:solidFill>
                <a:latin typeface="Arial" panose="020B0604020202020204" pitchFamily="34" charset="0"/>
                <a:ea typeface="Arial Black" charset="0"/>
                <a:cs typeface="Arial" panose="020B0604020202020204" pitchFamily="34" charset="0"/>
              </a:rPr>
            </a:br>
            <a:r>
              <a:rPr lang="it-IT" sz="3600" b="1" dirty="0">
                <a:solidFill>
                  <a:srgbClr val="FF0000"/>
                </a:solidFill>
                <a:latin typeface="Arial" panose="020B0604020202020204" pitchFamily="34" charset="0"/>
                <a:ea typeface="Arial Black" charset="0"/>
                <a:cs typeface="Arial" panose="020B0604020202020204" pitchFamily="34" charset="0"/>
              </a:rPr>
              <a:t>Tabelle e diagrammi a colonna</a:t>
            </a:r>
          </a:p>
        </p:txBody>
      </p:sp>
      <p:sp>
        <p:nvSpPr>
          <p:cNvPr id="2560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52400" y="6248400"/>
            <a:ext cx="2895600" cy="476250"/>
          </a:xfrm>
          <a:noFill/>
        </p:spPr>
        <p:txBody>
          <a:bodyPr/>
          <a:lstStyle/>
          <a:p>
            <a:r>
              <a:rPr lang="it-IT" sz="1200" i="1"/>
              <a:t>Daniela Valenti 2020</a:t>
            </a:r>
          </a:p>
        </p:txBody>
      </p:sp>
      <p:sp>
        <p:nvSpPr>
          <p:cNvPr id="25604" name="TextBox 3"/>
          <p:cNvSpPr txBox="1">
            <a:spLocks noChangeArrowheads="1"/>
          </p:cNvSpPr>
          <p:nvPr/>
        </p:nvSpPr>
        <p:spPr bwMode="auto">
          <a:xfrm>
            <a:off x="592495" y="2780928"/>
            <a:ext cx="78486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sz="2800" b="1" dirty="0">
                <a:solidFill>
                  <a:srgbClr val="0000FF"/>
                </a:solidFill>
                <a:latin typeface="Arial" panose="020B0604020202020204" pitchFamily="34" charset="0"/>
                <a:ea typeface="Arial Black" charset="0"/>
                <a:cs typeface="Arial" panose="020B0604020202020204" pitchFamily="34" charset="0"/>
              </a:rPr>
              <a:t>Completa la scheda di lavoro per descrivere con tabelle e grafici gli esiti dell’indagine statistica proposta in una classe.</a:t>
            </a:r>
          </a:p>
        </p:txBody>
      </p:sp>
      <p:sp>
        <p:nvSpPr>
          <p:cNvPr id="2560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190CF40-6023-0148-B27B-D3F67F53E0D6}" type="slidenum">
              <a:rPr lang="it-IT" smtClean="0"/>
              <a:pPr/>
              <a:t>5</a:t>
            </a:fld>
            <a:endParaRPr lang="it-IT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" y="1981200"/>
            <a:ext cx="8153400" cy="914400"/>
          </a:xfrm>
        </p:spPr>
        <p:txBody>
          <a:bodyPr/>
          <a:lstStyle/>
          <a:p>
            <a:pPr marL="6350" indent="-6350" eaLnBrk="1" hangingPunct="1"/>
            <a:r>
              <a:rPr lang="it-IT" sz="3200" b="1" dirty="0">
                <a:solidFill>
                  <a:srgbClr val="FF0000"/>
                </a:solidFill>
                <a:latin typeface="Arial" panose="020B0604020202020204" pitchFamily="34" charset="0"/>
                <a:ea typeface="Arial Black" charset="0"/>
                <a:cs typeface="Arial" panose="020B0604020202020204" pitchFamily="34" charset="0"/>
              </a:rPr>
              <a:t>Che cosa hai ottenuto</a:t>
            </a:r>
          </a:p>
        </p:txBody>
      </p:sp>
      <p:sp>
        <p:nvSpPr>
          <p:cNvPr id="2662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52400" y="6248400"/>
            <a:ext cx="2895600" cy="476250"/>
          </a:xfrm>
          <a:noFill/>
        </p:spPr>
        <p:txBody>
          <a:bodyPr/>
          <a:lstStyle/>
          <a:p>
            <a:r>
              <a:rPr lang="it-IT" sz="1200" i="1"/>
              <a:t>Daniela Valenti 2020</a:t>
            </a:r>
          </a:p>
        </p:txBody>
      </p:sp>
      <p:sp>
        <p:nvSpPr>
          <p:cNvPr id="2662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8578FC8-AD82-5C4A-8285-7443E94EC7E0}" type="slidenum">
              <a:rPr lang="it-IT" smtClean="0"/>
              <a:pPr/>
              <a:t>6</a:t>
            </a:fld>
            <a:endParaRPr lang="it-IT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38200" y="0"/>
            <a:ext cx="7848600" cy="914400"/>
          </a:xfrm>
        </p:spPr>
        <p:txBody>
          <a:bodyPr/>
          <a:lstStyle/>
          <a:p>
            <a:pPr marL="1978025" indent="-1978025" eaLnBrk="1" hangingPunct="1"/>
            <a:r>
              <a:rPr lang="it-IT" sz="3200" b="1" dirty="0">
                <a:solidFill>
                  <a:srgbClr val="FF0000"/>
                </a:solidFill>
                <a:latin typeface="Arial" panose="020B0604020202020204" pitchFamily="34" charset="0"/>
                <a:ea typeface="Arial Black" charset="0"/>
                <a:cs typeface="Arial" panose="020B0604020202020204" pitchFamily="34" charset="0"/>
              </a:rPr>
              <a:t>Dai dati alla tabella di frequenza</a:t>
            </a:r>
          </a:p>
        </p:txBody>
      </p:sp>
      <p:sp>
        <p:nvSpPr>
          <p:cNvPr id="2765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477000"/>
            <a:ext cx="3352800" cy="381000"/>
          </a:xfrm>
          <a:noFill/>
        </p:spPr>
        <p:txBody>
          <a:bodyPr/>
          <a:lstStyle/>
          <a:p>
            <a:r>
              <a:rPr lang="it-IT" sz="1200" i="1"/>
              <a:t>Daniela Valenti 2020</a:t>
            </a:r>
          </a:p>
        </p:txBody>
      </p:sp>
      <p:sp>
        <p:nvSpPr>
          <p:cNvPr id="2765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374BACD-A669-8D4F-8357-A178923B9483}" type="slidenum">
              <a:rPr lang="it-IT" smtClean="0">
                <a:ea typeface="ＭＳ Ｐゴシック" charset="-128"/>
                <a:cs typeface="ＭＳ Ｐゴシック" charset="-128"/>
              </a:rPr>
              <a:pPr/>
              <a:t>7</a:t>
            </a:fld>
            <a:endParaRPr lang="it-IT">
              <a:ea typeface="ＭＳ Ｐゴシック" charset="-128"/>
              <a:cs typeface="ＭＳ Ｐゴシック" charset="-128"/>
            </a:endParaRPr>
          </a:p>
        </p:txBody>
      </p:sp>
      <p:sp>
        <p:nvSpPr>
          <p:cNvPr id="27653" name="TextBox 6"/>
          <p:cNvSpPr txBox="1">
            <a:spLocks noChangeArrowheads="1"/>
          </p:cNvSpPr>
          <p:nvPr/>
        </p:nvSpPr>
        <p:spPr bwMode="auto">
          <a:xfrm>
            <a:off x="457200" y="914400"/>
            <a:ext cx="8458200" cy="7699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sz="2200" b="1"/>
              <a:t>Le risposte alla domanda</a:t>
            </a:r>
            <a:r>
              <a:rPr lang="it-IT" sz="2200" b="1" i="1"/>
              <a:t>: </a:t>
            </a:r>
          </a:p>
          <a:p>
            <a:pPr algn="ctr"/>
            <a:r>
              <a:rPr lang="it-IT" sz="2200" b="1" i="1"/>
              <a:t>‘quale mezzo di trasporto preferisci per arrivare a scuola?’</a:t>
            </a:r>
          </a:p>
        </p:txBody>
      </p:sp>
      <p:sp>
        <p:nvSpPr>
          <p:cNvPr id="27654" name="TextBox 7"/>
          <p:cNvSpPr txBox="1">
            <a:spLocks noChangeArrowheads="1"/>
          </p:cNvSpPr>
          <p:nvPr/>
        </p:nvSpPr>
        <p:spPr bwMode="auto">
          <a:xfrm>
            <a:off x="381000" y="1828800"/>
            <a:ext cx="8229600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it-IT" sz="2200" b="1">
                <a:solidFill>
                  <a:srgbClr val="0000FF"/>
                </a:solidFill>
              </a:rPr>
              <a:t>Parte importante di un’indagine statistica: </a:t>
            </a:r>
          </a:p>
          <a:p>
            <a:pPr algn="ctr"/>
            <a:r>
              <a:rPr lang="it-IT" sz="2200" b="1">
                <a:solidFill>
                  <a:srgbClr val="0000FF"/>
                </a:solidFill>
              </a:rPr>
              <a:t>organizzare le risposte in una tabella di frequenza </a:t>
            </a:r>
          </a:p>
        </p:txBody>
      </p:sp>
      <p:sp>
        <p:nvSpPr>
          <p:cNvPr id="27655" name="TextBox 10"/>
          <p:cNvSpPr txBox="1">
            <a:spLocks noChangeArrowheads="1"/>
          </p:cNvSpPr>
          <p:nvPr/>
        </p:nvSpPr>
        <p:spPr bwMode="auto">
          <a:xfrm>
            <a:off x="838200" y="5562600"/>
            <a:ext cx="6858000" cy="830263"/>
          </a:xfrm>
          <a:prstGeom prst="rect">
            <a:avLst/>
          </a:prstGeom>
          <a:solidFill>
            <a:srgbClr val="FFFFDC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sz="2400" b="1">
                <a:latin typeface="Arial Narrow" charset="0"/>
                <a:ea typeface="Arial Narrow" charset="0"/>
                <a:cs typeface="Arial Narrow" charset="0"/>
              </a:rPr>
              <a:t>La </a:t>
            </a:r>
            <a:r>
              <a:rPr lang="it-IT" sz="2400" b="1" i="1">
                <a:latin typeface="Arial Narrow" charset="0"/>
                <a:ea typeface="Arial Narrow" charset="0"/>
                <a:cs typeface="Arial Narrow" charset="0"/>
              </a:rPr>
              <a:t>Frequenza F</a:t>
            </a:r>
            <a:r>
              <a:rPr lang="it-IT" sz="2400">
                <a:latin typeface="Arial Narrow" charset="0"/>
                <a:ea typeface="Arial Narrow" charset="0"/>
                <a:cs typeface="Arial Narrow" charset="0"/>
              </a:rPr>
              <a:t> </a:t>
            </a:r>
            <a:r>
              <a:rPr lang="it-IT" sz="2400" b="1">
                <a:latin typeface="Arial Narrow" charset="0"/>
                <a:ea typeface="Arial Narrow" charset="0"/>
                <a:cs typeface="Arial Narrow" charset="0"/>
              </a:rPr>
              <a:t>della risposta ‘Altro’ è:</a:t>
            </a:r>
          </a:p>
          <a:p>
            <a:r>
              <a:rPr lang="it-IT" sz="2400" b="1">
                <a:latin typeface="Arial Narrow" charset="0"/>
                <a:ea typeface="Arial Narrow" charset="0"/>
                <a:cs typeface="Arial Narrow" charset="0"/>
              </a:rPr>
              <a:t>il numero di volte che trovo ripetuta la risposta ‘Altro’. </a:t>
            </a:r>
          </a:p>
        </p:txBody>
      </p:sp>
      <p:pic>
        <p:nvPicPr>
          <p:cNvPr id="27656" name="Picture 10" descr="Schermata 2018-05-21 alle 17.21.02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05400" y="2733675"/>
            <a:ext cx="3124200" cy="2706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7" name="Picture 11" descr="Schermata 2018-05-21 alle 17.09.01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3048000"/>
            <a:ext cx="4738688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08720" y="484770"/>
            <a:ext cx="7126560" cy="914400"/>
          </a:xfrm>
        </p:spPr>
        <p:txBody>
          <a:bodyPr/>
          <a:lstStyle/>
          <a:p>
            <a:pPr marL="9525" indent="-9525" eaLnBrk="1" hangingPunct="1"/>
            <a:r>
              <a:rPr lang="it-IT" sz="3200" b="1" dirty="0">
                <a:solidFill>
                  <a:srgbClr val="FF0000"/>
                </a:solidFill>
                <a:latin typeface="Arial" panose="020B0604020202020204" pitchFamily="34" charset="0"/>
                <a:ea typeface="Arial Black" charset="0"/>
                <a:cs typeface="Arial" panose="020B0604020202020204" pitchFamily="34" charset="0"/>
              </a:rPr>
              <a:t>Dalla tabella di frequenza al diagramma a colonne</a:t>
            </a:r>
          </a:p>
        </p:txBody>
      </p:sp>
      <p:sp>
        <p:nvSpPr>
          <p:cNvPr id="2867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477000"/>
            <a:ext cx="2895600" cy="381000"/>
          </a:xfrm>
          <a:noFill/>
        </p:spPr>
        <p:txBody>
          <a:bodyPr/>
          <a:lstStyle/>
          <a:p>
            <a:r>
              <a:rPr lang="it-IT" sz="1200" i="1"/>
              <a:t>Daniela Valenti 2020</a:t>
            </a:r>
          </a:p>
        </p:txBody>
      </p:sp>
      <p:sp>
        <p:nvSpPr>
          <p:cNvPr id="2867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27374F2-F937-B049-BC61-03C4E3F36CAA}" type="slidenum">
              <a:rPr lang="it-IT" smtClean="0">
                <a:ea typeface="ＭＳ Ｐゴシック" charset="-128"/>
                <a:cs typeface="ＭＳ Ｐゴシック" charset="-128"/>
              </a:rPr>
              <a:pPr/>
              <a:t>8</a:t>
            </a:fld>
            <a:endParaRPr lang="it-IT"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28677" name="Picture 11" descr="Schermata 2018-05-21 alle 17.14.29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1828800"/>
            <a:ext cx="42672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8" name="Picture 17" descr="Schermata 2018-05-21 alle 17.21.02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1752600"/>
            <a:ext cx="3516313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1" name="Straight Arrow Connector 20"/>
          <p:cNvCxnSpPr/>
          <p:nvPr/>
        </p:nvCxnSpPr>
        <p:spPr>
          <a:xfrm flipV="1">
            <a:off x="3352800" y="2057400"/>
            <a:ext cx="1219200" cy="762000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304800"/>
            <a:ext cx="8153400" cy="914400"/>
          </a:xfrm>
        </p:spPr>
        <p:txBody>
          <a:bodyPr/>
          <a:lstStyle/>
          <a:p>
            <a:pPr marL="9525" indent="-9525" eaLnBrk="1" hangingPunct="1"/>
            <a:r>
              <a:rPr lang="it-IT" sz="3200" b="1" dirty="0">
                <a:solidFill>
                  <a:srgbClr val="FF0000"/>
                </a:solidFill>
                <a:latin typeface="Arial" panose="020B0604020202020204" pitchFamily="34" charset="0"/>
                <a:ea typeface="Arial Black" charset="0"/>
                <a:cs typeface="Arial" panose="020B0604020202020204" pitchFamily="34" charset="0"/>
              </a:rPr>
              <a:t>Un altro diagramma a </a:t>
            </a:r>
            <a:r>
              <a:rPr lang="it-IT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colonne</a:t>
            </a:r>
          </a:p>
        </p:txBody>
      </p:sp>
      <p:sp>
        <p:nvSpPr>
          <p:cNvPr id="2969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477000"/>
            <a:ext cx="2895600" cy="381000"/>
          </a:xfrm>
          <a:noFill/>
        </p:spPr>
        <p:txBody>
          <a:bodyPr/>
          <a:lstStyle/>
          <a:p>
            <a:r>
              <a:rPr lang="it-IT" sz="1200" i="1"/>
              <a:t>Daniela Valenti 2020</a:t>
            </a:r>
          </a:p>
        </p:txBody>
      </p:sp>
      <p:sp>
        <p:nvSpPr>
          <p:cNvPr id="2970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59A1DDC-96DB-6040-8051-EABBE08DF006}" type="slidenum">
              <a:rPr lang="it-IT" smtClean="0">
                <a:ea typeface="ＭＳ Ｐゴシック" charset="-128"/>
                <a:cs typeface="ＭＳ Ｐゴシック" charset="-128"/>
              </a:rPr>
              <a:pPr/>
              <a:t>9</a:t>
            </a:fld>
            <a:endParaRPr lang="it-IT">
              <a:ea typeface="ＭＳ Ｐゴシック" charset="-128"/>
              <a:cs typeface="ＭＳ Ｐゴシック" charset="-128"/>
            </a:endParaRPr>
          </a:p>
        </p:txBody>
      </p:sp>
      <p:sp>
        <p:nvSpPr>
          <p:cNvPr id="29701" name="TextBox 14"/>
          <p:cNvSpPr txBox="1">
            <a:spLocks noChangeArrowheads="1"/>
          </p:cNvSpPr>
          <p:nvPr/>
        </p:nvSpPr>
        <p:spPr bwMode="auto">
          <a:xfrm>
            <a:off x="381000" y="5410200"/>
            <a:ext cx="8382000" cy="830263"/>
          </a:xfrm>
          <a:prstGeom prst="rect">
            <a:avLst/>
          </a:prstGeom>
          <a:solidFill>
            <a:srgbClr val="FFFFDC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sz="2400" b="1"/>
              <a:t>Questo diagramma prende in vari testi altri nomi: ‘</a:t>
            </a:r>
            <a:r>
              <a:rPr lang="it-IT" sz="2400" b="1" i="1"/>
              <a:t>diagramma a barre</a:t>
            </a:r>
            <a:r>
              <a:rPr lang="it-IT" sz="2400" b="1"/>
              <a:t>’ o ‘</a:t>
            </a:r>
            <a:r>
              <a:rPr lang="it-IT" sz="2400" b="1" i="1"/>
              <a:t>a strisce</a:t>
            </a:r>
            <a:r>
              <a:rPr lang="it-IT" sz="2400" b="1"/>
              <a:t>’, …</a:t>
            </a:r>
          </a:p>
        </p:txBody>
      </p:sp>
      <p:pic>
        <p:nvPicPr>
          <p:cNvPr id="29702" name="Picture 17" descr="Schermata 2018-05-21 alle 17.21.02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371600"/>
            <a:ext cx="3516313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3" name="Picture 10" descr="Schermata 2018-05-27 alle 11.02.18.png"/>
          <p:cNvPicPr>
            <a:picLocks noChangeAspect="1"/>
          </p:cNvPicPr>
          <p:nvPr/>
        </p:nvPicPr>
        <p:blipFill>
          <a:blip r:embed="rId3"/>
          <a:srcRect t="13333"/>
          <a:stretch>
            <a:fillRect/>
          </a:stretch>
        </p:blipFill>
        <p:spPr bwMode="auto">
          <a:xfrm>
            <a:off x="4648200" y="1447800"/>
            <a:ext cx="4000500" cy="2930525"/>
          </a:xfrm>
          <a:prstGeom prst="rect">
            <a:avLst/>
          </a:prstGeom>
          <a:noFill/>
          <a:ln w="31750">
            <a:solidFill>
              <a:srgbClr val="0000FF"/>
            </a:solidFill>
            <a:miter lim="800000"/>
            <a:headEnd/>
            <a:tailEnd/>
          </a:ln>
        </p:spPr>
      </p:pic>
      <p:cxnSp>
        <p:nvCxnSpPr>
          <p:cNvPr id="13" name="Straight Connector 12"/>
          <p:cNvCxnSpPr/>
          <p:nvPr/>
        </p:nvCxnSpPr>
        <p:spPr>
          <a:xfrm>
            <a:off x="3352800" y="3733800"/>
            <a:ext cx="762000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5400000">
            <a:off x="3505994" y="4342606"/>
            <a:ext cx="1219200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114800" y="4953000"/>
            <a:ext cx="3276600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rot="5400000" flipH="1" flipV="1">
            <a:off x="7088188" y="4648200"/>
            <a:ext cx="608012" cy="1588"/>
          </a:xfrm>
          <a:prstGeom prst="line">
            <a:avLst/>
          </a:prstGeom>
          <a:ln>
            <a:solidFill>
              <a:srgbClr val="FF0000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Number Placeholder 10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7C01115-7B6A-544E-971D-9FC8D49341D4}" type="slidenum">
              <a:rPr lang="it-IT" smtClean="0">
                <a:ea typeface="ＭＳ Ｐゴシック" charset="-128"/>
                <a:cs typeface="ＭＳ Ｐゴシック" charset="-128"/>
              </a:rPr>
              <a:pPr/>
              <a:t>10</a:t>
            </a:fld>
            <a:endParaRPr lang="it-IT">
              <a:ea typeface="ＭＳ Ｐゴシック" charset="-128"/>
              <a:cs typeface="ＭＳ Ｐゴシック" charset="-128"/>
            </a:endParaRPr>
          </a:p>
        </p:txBody>
      </p:sp>
      <p:sp>
        <p:nvSpPr>
          <p:cNvPr id="30723" name="Footer Placeholder 11"/>
          <p:cNvSpPr>
            <a:spLocks noGrp="1"/>
          </p:cNvSpPr>
          <p:nvPr>
            <p:ph type="ftr" sz="quarter" idx="11"/>
          </p:nvPr>
        </p:nvSpPr>
        <p:spPr>
          <a:xfrm>
            <a:off x="0" y="6461125"/>
            <a:ext cx="1905000" cy="396875"/>
          </a:xfrm>
          <a:noFill/>
        </p:spPr>
        <p:txBody>
          <a:bodyPr/>
          <a:lstStyle/>
          <a:p>
            <a:r>
              <a:rPr lang="it-IT">
                <a:ea typeface="Times New Roman" charset="0"/>
                <a:cs typeface="Times New Roman" charset="0"/>
              </a:rPr>
              <a:t>Daniela Valenti 2020</a:t>
            </a:r>
          </a:p>
        </p:txBody>
      </p:sp>
      <p:sp>
        <p:nvSpPr>
          <p:cNvPr id="30724" name="Title 12"/>
          <p:cNvSpPr>
            <a:spLocks noGrp="1"/>
          </p:cNvSpPr>
          <p:nvPr>
            <p:ph type="title"/>
          </p:nvPr>
        </p:nvSpPr>
        <p:spPr>
          <a:xfrm>
            <a:off x="327884" y="91190"/>
            <a:ext cx="8382000" cy="990600"/>
          </a:xfrm>
        </p:spPr>
        <p:txBody>
          <a:bodyPr/>
          <a:lstStyle/>
          <a:p>
            <a:r>
              <a:rPr lang="it-IT" sz="4000" b="1" dirty="0">
                <a:solidFill>
                  <a:srgbClr val="FF0000"/>
                </a:solidFill>
              </a:rPr>
              <a:t>Attenzione quando leggi i grafici!</a:t>
            </a:r>
          </a:p>
        </p:txBody>
      </p:sp>
      <p:sp>
        <p:nvSpPr>
          <p:cNvPr id="30725" name="TextBox 14"/>
          <p:cNvSpPr txBox="1">
            <a:spLocks noChangeArrowheads="1"/>
          </p:cNvSpPr>
          <p:nvPr/>
        </p:nvSpPr>
        <p:spPr bwMode="auto">
          <a:xfrm>
            <a:off x="457200" y="1828800"/>
            <a:ext cx="84582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it-IT" sz="2000" b="1"/>
          </a:p>
          <a:p>
            <a:pPr>
              <a:buFontTx/>
              <a:buChar char="-"/>
            </a:pPr>
            <a:endParaRPr lang="it-IT" sz="2000" b="1"/>
          </a:p>
        </p:txBody>
      </p:sp>
      <p:sp>
        <p:nvSpPr>
          <p:cNvPr id="30726" name="TextBox 14"/>
          <p:cNvSpPr txBox="1">
            <a:spLocks noChangeArrowheads="1"/>
          </p:cNvSpPr>
          <p:nvPr/>
        </p:nvSpPr>
        <p:spPr bwMode="auto">
          <a:xfrm>
            <a:off x="533400" y="1219200"/>
            <a:ext cx="83058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sz="3600" b="1"/>
              <a:t> </a:t>
            </a:r>
          </a:p>
        </p:txBody>
      </p:sp>
      <p:pic>
        <p:nvPicPr>
          <p:cNvPr id="30727" name="Picture 10" descr="Graficobugi - 1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0" y="3428999"/>
            <a:ext cx="3979664" cy="303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8" name="TextBox 9"/>
          <p:cNvSpPr txBox="1">
            <a:spLocks noChangeArrowheads="1"/>
          </p:cNvSpPr>
          <p:nvPr/>
        </p:nvSpPr>
        <p:spPr bwMode="auto">
          <a:xfrm>
            <a:off x="533400" y="1066800"/>
            <a:ext cx="8077200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sz="2400" b="1"/>
              <a:t>Un’agenzia ha lanciato una campagna pubblicitaria di una nuova moto a gennaio.</a:t>
            </a:r>
          </a:p>
          <a:p>
            <a:r>
              <a:rPr lang="it-IT" sz="2400" b="1"/>
              <a:t>A marzo, il responsabile della pubblicità mostra il grafico qui sotto e commenta: ‘</a:t>
            </a:r>
            <a:r>
              <a:rPr lang="it-IT" sz="2400" b="1" i="1"/>
              <a:t>La nostra campagna pubblicitaria ha avuto un ottimo successo! La vendite sono notevolmente aumentate!</a:t>
            </a:r>
            <a:r>
              <a:rPr lang="it-IT" sz="2400" b="1"/>
              <a:t>’ 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Number Placeholder 10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13E7DFE-94E7-7646-B206-076479B896BD}" type="slidenum">
              <a:rPr lang="it-IT" smtClean="0">
                <a:ea typeface="ＭＳ Ｐゴシック" charset="-128"/>
                <a:cs typeface="ＭＳ Ｐゴシック" charset="-128"/>
              </a:rPr>
              <a:pPr/>
              <a:t>11</a:t>
            </a:fld>
            <a:endParaRPr lang="it-IT">
              <a:ea typeface="ＭＳ Ｐゴシック" charset="-128"/>
              <a:cs typeface="ＭＳ Ｐゴシック" charset="-128"/>
            </a:endParaRPr>
          </a:p>
        </p:txBody>
      </p:sp>
      <p:sp>
        <p:nvSpPr>
          <p:cNvPr id="32771" name="Footer Placeholder 11"/>
          <p:cNvSpPr>
            <a:spLocks noGrp="1"/>
          </p:cNvSpPr>
          <p:nvPr>
            <p:ph type="ftr" sz="quarter" idx="11"/>
          </p:nvPr>
        </p:nvSpPr>
        <p:spPr>
          <a:xfrm>
            <a:off x="0" y="6461125"/>
            <a:ext cx="1905000" cy="396875"/>
          </a:xfrm>
          <a:noFill/>
        </p:spPr>
        <p:txBody>
          <a:bodyPr/>
          <a:lstStyle/>
          <a:p>
            <a:r>
              <a:rPr lang="it-IT">
                <a:ea typeface="Times New Roman" charset="0"/>
                <a:cs typeface="Times New Roman" charset="0"/>
              </a:rPr>
              <a:t>Daniela Valenti 2020</a:t>
            </a:r>
          </a:p>
        </p:txBody>
      </p:sp>
      <p:sp>
        <p:nvSpPr>
          <p:cNvPr id="32772" name="Title 12"/>
          <p:cNvSpPr>
            <a:spLocks noGrp="1"/>
          </p:cNvSpPr>
          <p:nvPr>
            <p:ph type="title"/>
          </p:nvPr>
        </p:nvSpPr>
        <p:spPr>
          <a:xfrm>
            <a:off x="304800" y="0"/>
            <a:ext cx="8382000" cy="990600"/>
          </a:xfrm>
        </p:spPr>
        <p:txBody>
          <a:bodyPr/>
          <a:lstStyle/>
          <a:p>
            <a:r>
              <a:rPr lang="it-IT" sz="4000" b="1">
                <a:solidFill>
                  <a:srgbClr val="FF0000"/>
                </a:solidFill>
              </a:rPr>
              <a:t>Attenzione quando leggi i grafici!</a:t>
            </a:r>
          </a:p>
        </p:txBody>
      </p:sp>
      <p:sp>
        <p:nvSpPr>
          <p:cNvPr id="32773" name="TextBox 14"/>
          <p:cNvSpPr txBox="1">
            <a:spLocks noChangeArrowheads="1"/>
          </p:cNvSpPr>
          <p:nvPr/>
        </p:nvSpPr>
        <p:spPr bwMode="auto">
          <a:xfrm>
            <a:off x="457200" y="1828800"/>
            <a:ext cx="84582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it-IT" sz="2000" b="1"/>
          </a:p>
          <a:p>
            <a:pPr>
              <a:buFontTx/>
              <a:buChar char="-"/>
            </a:pPr>
            <a:endParaRPr lang="it-IT" sz="2000" b="1"/>
          </a:p>
        </p:txBody>
      </p:sp>
      <p:sp>
        <p:nvSpPr>
          <p:cNvPr id="32774" name="TextBox 14"/>
          <p:cNvSpPr txBox="1">
            <a:spLocks noChangeArrowheads="1"/>
          </p:cNvSpPr>
          <p:nvPr/>
        </p:nvSpPr>
        <p:spPr bwMode="auto">
          <a:xfrm>
            <a:off x="304800" y="990600"/>
            <a:ext cx="83058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sz="3600" b="1"/>
              <a:t> </a:t>
            </a:r>
          </a:p>
        </p:txBody>
      </p:sp>
      <p:pic>
        <p:nvPicPr>
          <p:cNvPr id="32775" name="Picture 11" descr="Graficobugi - 2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71800" y="2980531"/>
            <a:ext cx="3935122" cy="3264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6" name="TextBox 13"/>
          <p:cNvSpPr txBox="1">
            <a:spLocks noChangeArrowheads="1"/>
          </p:cNvSpPr>
          <p:nvPr/>
        </p:nvSpPr>
        <p:spPr bwMode="auto">
          <a:xfrm>
            <a:off x="850067" y="990600"/>
            <a:ext cx="7058744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it-IT" sz="2400" b="1" dirty="0"/>
              <a:t>Il venditore di moto deve pagare la pubblicità e mostra i dati qui sotto con il commento: </a:t>
            </a:r>
            <a:r>
              <a:rPr lang="it-IT" sz="2400" b="1" i="1" dirty="0"/>
              <a:t>‘La campagna pubblicitaria è stata inefficace. L’aumento delle vendite è molto modesto!’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Number Placeholder 10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8B4E644-250F-944E-81BA-3F6D1C41D248}" type="slidenum">
              <a:rPr lang="it-IT" smtClean="0">
                <a:ea typeface="ＭＳ Ｐゴシック" charset="-128"/>
                <a:cs typeface="ＭＳ Ｐゴシック" charset="-128"/>
              </a:rPr>
              <a:pPr/>
              <a:t>12</a:t>
            </a:fld>
            <a:endParaRPr lang="it-IT">
              <a:ea typeface="ＭＳ Ｐゴシック" charset="-128"/>
              <a:cs typeface="ＭＳ Ｐゴシック" charset="-128"/>
            </a:endParaRPr>
          </a:p>
        </p:txBody>
      </p:sp>
      <p:sp>
        <p:nvSpPr>
          <p:cNvPr id="34819" name="Footer Placeholder 11"/>
          <p:cNvSpPr>
            <a:spLocks noGrp="1"/>
          </p:cNvSpPr>
          <p:nvPr>
            <p:ph type="ftr" sz="quarter" idx="11"/>
          </p:nvPr>
        </p:nvSpPr>
        <p:spPr>
          <a:xfrm>
            <a:off x="0" y="6461125"/>
            <a:ext cx="1905000" cy="396875"/>
          </a:xfrm>
          <a:noFill/>
        </p:spPr>
        <p:txBody>
          <a:bodyPr/>
          <a:lstStyle/>
          <a:p>
            <a:r>
              <a:rPr lang="it-IT">
                <a:ea typeface="Times New Roman" charset="0"/>
                <a:cs typeface="Times New Roman" charset="0"/>
              </a:rPr>
              <a:t>Daniela Valenti 2020</a:t>
            </a:r>
          </a:p>
        </p:txBody>
      </p:sp>
      <p:sp>
        <p:nvSpPr>
          <p:cNvPr id="34820" name="Title 12"/>
          <p:cNvSpPr>
            <a:spLocks noGrp="1"/>
          </p:cNvSpPr>
          <p:nvPr>
            <p:ph type="title"/>
          </p:nvPr>
        </p:nvSpPr>
        <p:spPr>
          <a:xfrm>
            <a:off x="315561" y="333011"/>
            <a:ext cx="8382000" cy="990600"/>
          </a:xfrm>
        </p:spPr>
        <p:txBody>
          <a:bodyPr/>
          <a:lstStyle/>
          <a:p>
            <a:r>
              <a:rPr lang="it-IT" sz="4000" b="1" dirty="0">
                <a:solidFill>
                  <a:srgbClr val="FF0000"/>
                </a:solidFill>
              </a:rPr>
              <a:t>Attenzione quando leggi i grafici!</a:t>
            </a:r>
          </a:p>
        </p:txBody>
      </p:sp>
      <p:sp>
        <p:nvSpPr>
          <p:cNvPr id="34821" name="TextBox 14"/>
          <p:cNvSpPr txBox="1">
            <a:spLocks noChangeArrowheads="1"/>
          </p:cNvSpPr>
          <p:nvPr/>
        </p:nvSpPr>
        <p:spPr bwMode="auto">
          <a:xfrm>
            <a:off x="457200" y="1828800"/>
            <a:ext cx="84582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it-IT" sz="2000" b="1"/>
          </a:p>
          <a:p>
            <a:pPr>
              <a:buFontTx/>
              <a:buChar char="-"/>
            </a:pPr>
            <a:endParaRPr lang="it-IT" sz="2000" b="1"/>
          </a:p>
        </p:txBody>
      </p:sp>
      <p:sp>
        <p:nvSpPr>
          <p:cNvPr id="34822" name="TextBox 14"/>
          <p:cNvSpPr txBox="1">
            <a:spLocks noChangeArrowheads="1"/>
          </p:cNvSpPr>
          <p:nvPr/>
        </p:nvSpPr>
        <p:spPr bwMode="auto">
          <a:xfrm>
            <a:off x="304800" y="990600"/>
            <a:ext cx="83058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sz="3600" b="1"/>
              <a:t> </a:t>
            </a:r>
          </a:p>
        </p:txBody>
      </p:sp>
      <p:pic>
        <p:nvPicPr>
          <p:cNvPr id="34823" name="Picture 11" descr="Graficobugi - 2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79209" y="1848579"/>
            <a:ext cx="3429000" cy="284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4" name="Picture 10" descr="Graficobugi - 1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400" y="1816100"/>
            <a:ext cx="3733800" cy="284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5" name="TextBox 9"/>
          <p:cNvSpPr txBox="1">
            <a:spLocks noChangeArrowheads="1"/>
          </p:cNvSpPr>
          <p:nvPr/>
        </p:nvSpPr>
        <p:spPr bwMode="auto">
          <a:xfrm>
            <a:off x="457200" y="1439862"/>
            <a:ext cx="3733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b="1" dirty="0"/>
              <a:t>Chi ha organizzato la pubblicità</a:t>
            </a:r>
          </a:p>
        </p:txBody>
      </p:sp>
      <p:sp>
        <p:nvSpPr>
          <p:cNvPr id="34826" name="TextBox 10"/>
          <p:cNvSpPr txBox="1">
            <a:spLocks noChangeArrowheads="1"/>
          </p:cNvSpPr>
          <p:nvPr/>
        </p:nvSpPr>
        <p:spPr bwMode="auto">
          <a:xfrm>
            <a:off x="5026809" y="1458912"/>
            <a:ext cx="3733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b="1" dirty="0"/>
              <a:t>Chi deve pagare la pubblicità</a:t>
            </a:r>
          </a:p>
        </p:txBody>
      </p:sp>
      <p:sp>
        <p:nvSpPr>
          <p:cNvPr id="34827" name="TextBox 11"/>
          <p:cNvSpPr txBox="1">
            <a:spLocks noChangeArrowheads="1"/>
          </p:cNvSpPr>
          <p:nvPr/>
        </p:nvSpPr>
        <p:spPr bwMode="auto">
          <a:xfrm>
            <a:off x="2411061" y="5235288"/>
            <a:ext cx="4191000" cy="523875"/>
          </a:xfrm>
          <a:prstGeom prst="rect">
            <a:avLst/>
          </a:prstGeom>
          <a:solidFill>
            <a:srgbClr val="CAFCCA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sz="2800" b="1" dirty="0"/>
              <a:t>Chi ti convince di più?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Number Placeholder 10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6410721-E759-544A-AE71-A43BC1E6B0DC}" type="slidenum">
              <a:rPr lang="it-IT" smtClean="0">
                <a:ea typeface="ＭＳ Ｐゴシック" charset="-128"/>
                <a:cs typeface="ＭＳ Ｐゴシック" charset="-128"/>
              </a:rPr>
              <a:pPr/>
              <a:t>13</a:t>
            </a:fld>
            <a:endParaRPr lang="it-IT">
              <a:ea typeface="ＭＳ Ｐゴシック" charset="-128"/>
              <a:cs typeface="ＭＳ Ｐゴシック" charset="-128"/>
            </a:endParaRPr>
          </a:p>
        </p:txBody>
      </p:sp>
      <p:sp>
        <p:nvSpPr>
          <p:cNvPr id="36867" name="Footer Placeholder 11"/>
          <p:cNvSpPr>
            <a:spLocks noGrp="1"/>
          </p:cNvSpPr>
          <p:nvPr>
            <p:ph type="ftr" sz="quarter" idx="11"/>
          </p:nvPr>
        </p:nvSpPr>
        <p:spPr>
          <a:xfrm>
            <a:off x="0" y="6461125"/>
            <a:ext cx="1905000" cy="396875"/>
          </a:xfrm>
          <a:noFill/>
        </p:spPr>
        <p:txBody>
          <a:bodyPr/>
          <a:lstStyle/>
          <a:p>
            <a:r>
              <a:rPr lang="it-IT">
                <a:ea typeface="Times New Roman" charset="0"/>
                <a:cs typeface="Times New Roman" charset="0"/>
              </a:rPr>
              <a:t>Daniela Valenti 2020</a:t>
            </a:r>
          </a:p>
        </p:txBody>
      </p:sp>
      <p:sp>
        <p:nvSpPr>
          <p:cNvPr id="36868" name="Title 12"/>
          <p:cNvSpPr>
            <a:spLocks noGrp="1"/>
          </p:cNvSpPr>
          <p:nvPr>
            <p:ph type="title"/>
          </p:nvPr>
        </p:nvSpPr>
        <p:spPr>
          <a:xfrm>
            <a:off x="304800" y="0"/>
            <a:ext cx="8382000" cy="990600"/>
          </a:xfrm>
        </p:spPr>
        <p:txBody>
          <a:bodyPr/>
          <a:lstStyle/>
          <a:p>
            <a:r>
              <a:rPr lang="it-IT" sz="4000" b="1">
                <a:solidFill>
                  <a:srgbClr val="FF0000"/>
                </a:solidFill>
              </a:rPr>
              <a:t>Attenzione quando leggi i grafici!</a:t>
            </a:r>
          </a:p>
        </p:txBody>
      </p:sp>
      <p:sp>
        <p:nvSpPr>
          <p:cNvPr id="36869" name="TextBox 14"/>
          <p:cNvSpPr txBox="1">
            <a:spLocks noChangeArrowheads="1"/>
          </p:cNvSpPr>
          <p:nvPr/>
        </p:nvSpPr>
        <p:spPr bwMode="auto">
          <a:xfrm>
            <a:off x="457200" y="1828800"/>
            <a:ext cx="84582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it-IT" sz="2000" b="1"/>
          </a:p>
          <a:p>
            <a:pPr>
              <a:buFontTx/>
              <a:buChar char="-"/>
            </a:pPr>
            <a:endParaRPr lang="it-IT" sz="2000" b="1"/>
          </a:p>
        </p:txBody>
      </p:sp>
      <p:sp>
        <p:nvSpPr>
          <p:cNvPr id="36870" name="TextBox 14"/>
          <p:cNvSpPr txBox="1">
            <a:spLocks noChangeArrowheads="1"/>
          </p:cNvSpPr>
          <p:nvPr/>
        </p:nvSpPr>
        <p:spPr bwMode="auto">
          <a:xfrm>
            <a:off x="304800" y="990600"/>
            <a:ext cx="83058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sz="3600" b="1"/>
              <a:t> </a:t>
            </a:r>
          </a:p>
        </p:txBody>
      </p:sp>
      <p:pic>
        <p:nvPicPr>
          <p:cNvPr id="36871" name="Picture 11" descr="Graficobugi - 2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10200" y="990600"/>
            <a:ext cx="3214688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2" name="Picture 9" descr="Graficobugi - 1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5800" y="1066800"/>
            <a:ext cx="3400425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73" name="TextBox 10"/>
          <p:cNvSpPr txBox="1">
            <a:spLocks noChangeArrowheads="1"/>
          </p:cNvSpPr>
          <p:nvPr/>
        </p:nvSpPr>
        <p:spPr bwMode="auto">
          <a:xfrm>
            <a:off x="381000" y="5638800"/>
            <a:ext cx="7620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sz="2400" b="1"/>
              <a:t>I due grafici rappresentano la stessa tabella, ma ... </a:t>
            </a:r>
          </a:p>
        </p:txBody>
      </p:sp>
      <p:pic>
        <p:nvPicPr>
          <p:cNvPr id="36874" name="Picture 14" descr="Schermata 2018-07-15 alle 14.18.09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743200" y="3810000"/>
            <a:ext cx="381000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Number Placeholder 10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92788F8-6ADC-B34E-ADB5-16D47D337217}" type="slidenum">
              <a:rPr lang="it-IT" smtClean="0">
                <a:ea typeface="ＭＳ Ｐゴシック" charset="-128"/>
                <a:cs typeface="ＭＳ Ｐゴシック" charset="-128"/>
              </a:rPr>
              <a:pPr/>
              <a:t>14</a:t>
            </a:fld>
            <a:endParaRPr lang="it-IT">
              <a:ea typeface="ＭＳ Ｐゴシック" charset="-128"/>
              <a:cs typeface="ＭＳ Ｐゴシック" charset="-128"/>
            </a:endParaRPr>
          </a:p>
        </p:txBody>
      </p:sp>
      <p:sp>
        <p:nvSpPr>
          <p:cNvPr id="38915" name="Footer Placeholder 11"/>
          <p:cNvSpPr>
            <a:spLocks noGrp="1"/>
          </p:cNvSpPr>
          <p:nvPr>
            <p:ph type="ftr" sz="quarter" idx="11"/>
          </p:nvPr>
        </p:nvSpPr>
        <p:spPr>
          <a:xfrm>
            <a:off x="0" y="6461125"/>
            <a:ext cx="1905000" cy="396875"/>
          </a:xfrm>
          <a:noFill/>
        </p:spPr>
        <p:txBody>
          <a:bodyPr/>
          <a:lstStyle/>
          <a:p>
            <a:r>
              <a:rPr lang="it-IT">
                <a:ea typeface="Times New Roman" charset="0"/>
                <a:cs typeface="Times New Roman" charset="0"/>
              </a:rPr>
              <a:t>Daniela Valenti 2020</a:t>
            </a:r>
          </a:p>
        </p:txBody>
      </p:sp>
      <p:sp>
        <p:nvSpPr>
          <p:cNvPr id="38916" name="Title 12"/>
          <p:cNvSpPr>
            <a:spLocks noGrp="1"/>
          </p:cNvSpPr>
          <p:nvPr>
            <p:ph type="title"/>
          </p:nvPr>
        </p:nvSpPr>
        <p:spPr>
          <a:xfrm>
            <a:off x="304800" y="0"/>
            <a:ext cx="8382000" cy="990600"/>
          </a:xfrm>
        </p:spPr>
        <p:txBody>
          <a:bodyPr/>
          <a:lstStyle/>
          <a:p>
            <a:r>
              <a:rPr lang="it-IT" sz="4000" b="1">
                <a:solidFill>
                  <a:srgbClr val="FF0000"/>
                </a:solidFill>
              </a:rPr>
              <a:t>Attenzione quando leggi i grafici!</a:t>
            </a:r>
          </a:p>
        </p:txBody>
      </p:sp>
      <p:sp>
        <p:nvSpPr>
          <p:cNvPr id="38917" name="TextBox 14"/>
          <p:cNvSpPr txBox="1">
            <a:spLocks noChangeArrowheads="1"/>
          </p:cNvSpPr>
          <p:nvPr/>
        </p:nvSpPr>
        <p:spPr bwMode="auto">
          <a:xfrm>
            <a:off x="457200" y="1828800"/>
            <a:ext cx="84582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it-IT" sz="2000" b="1"/>
          </a:p>
          <a:p>
            <a:pPr>
              <a:buFontTx/>
              <a:buChar char="-"/>
            </a:pPr>
            <a:endParaRPr lang="it-IT" sz="2000" b="1"/>
          </a:p>
        </p:txBody>
      </p:sp>
      <p:sp>
        <p:nvSpPr>
          <p:cNvPr id="38918" name="TextBox 14"/>
          <p:cNvSpPr txBox="1">
            <a:spLocks noChangeArrowheads="1"/>
          </p:cNvSpPr>
          <p:nvPr/>
        </p:nvSpPr>
        <p:spPr bwMode="auto">
          <a:xfrm>
            <a:off x="304800" y="990600"/>
            <a:ext cx="83058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sz="3600" b="1"/>
              <a:t> </a:t>
            </a:r>
          </a:p>
        </p:txBody>
      </p:sp>
      <p:pic>
        <p:nvPicPr>
          <p:cNvPr id="38919" name="Picture 11" descr="Graficobugi - 2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10200" y="990600"/>
            <a:ext cx="3214688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0" name="Picture 9" descr="Graficobugi - 1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5800" y="1087975"/>
            <a:ext cx="3400425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21" name="TextBox 10"/>
          <p:cNvSpPr txBox="1">
            <a:spLocks noChangeArrowheads="1"/>
          </p:cNvSpPr>
          <p:nvPr/>
        </p:nvSpPr>
        <p:spPr bwMode="auto">
          <a:xfrm>
            <a:off x="533400" y="4212175"/>
            <a:ext cx="3505200" cy="1200150"/>
          </a:xfrm>
          <a:prstGeom prst="rect">
            <a:avLst/>
          </a:prstGeom>
          <a:solidFill>
            <a:srgbClr val="CAFCCA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sz="2400" b="1">
                <a:latin typeface="Arial Narrow" charset="0"/>
                <a:ea typeface="Arial Narrow" charset="0"/>
                <a:cs typeface="Arial Narrow" charset="0"/>
              </a:rPr>
              <a:t>Qui la scala numerica comincia da 150 e questo esalta l’aumento dei numeri  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 rot="16200000" flipV="1">
            <a:off x="685800" y="3657600"/>
            <a:ext cx="762000" cy="304800"/>
          </a:xfrm>
          <a:prstGeom prst="straightConnector1">
            <a:avLst/>
          </a:prstGeom>
          <a:ln w="34925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923" name="TextBox 15"/>
          <p:cNvSpPr txBox="1">
            <a:spLocks noChangeArrowheads="1"/>
          </p:cNvSpPr>
          <p:nvPr/>
        </p:nvSpPr>
        <p:spPr bwMode="auto">
          <a:xfrm>
            <a:off x="4572000" y="4191000"/>
            <a:ext cx="4343400" cy="1200150"/>
          </a:xfrm>
          <a:prstGeom prst="rect">
            <a:avLst/>
          </a:prstGeom>
          <a:solidFill>
            <a:srgbClr val="CAFCCA"/>
          </a:solidFill>
          <a:ln w="19050">
            <a:solidFill>
              <a:srgbClr val="0000FF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sz="2400" b="1">
                <a:latin typeface="Arial Narrow" charset="0"/>
                <a:ea typeface="Arial Narrow" charset="0"/>
                <a:cs typeface="Arial Narrow" charset="0"/>
              </a:rPr>
              <a:t>Qui la scala numerica comincia da 0 e questo mostra l’aumento meglio collegato al valore iniziale. </a:t>
            </a:r>
          </a:p>
        </p:txBody>
      </p:sp>
      <p:cxnSp>
        <p:nvCxnSpPr>
          <p:cNvPr id="18" name="Straight Arrow Connector 17"/>
          <p:cNvCxnSpPr/>
          <p:nvPr/>
        </p:nvCxnSpPr>
        <p:spPr>
          <a:xfrm rot="16200000" flipV="1">
            <a:off x="5638800" y="3505200"/>
            <a:ext cx="762000" cy="609600"/>
          </a:xfrm>
          <a:prstGeom prst="straightConnector1">
            <a:avLst/>
          </a:prstGeom>
          <a:ln w="34925"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Number Placeholder 10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99B7472-B8D4-2744-8F47-7513248D9F88}" type="slidenum">
              <a:rPr lang="it-IT" smtClean="0">
                <a:ea typeface="ＭＳ Ｐゴシック" charset="-128"/>
                <a:cs typeface="ＭＳ Ｐゴシック" charset="-128"/>
              </a:rPr>
              <a:pPr/>
              <a:t>15</a:t>
            </a:fld>
            <a:endParaRPr lang="it-IT">
              <a:ea typeface="ＭＳ Ｐゴシック" charset="-128"/>
              <a:cs typeface="ＭＳ Ｐゴシック" charset="-128"/>
            </a:endParaRPr>
          </a:p>
        </p:txBody>
      </p:sp>
      <p:sp>
        <p:nvSpPr>
          <p:cNvPr id="40963" name="Footer Placeholder 11"/>
          <p:cNvSpPr>
            <a:spLocks noGrp="1"/>
          </p:cNvSpPr>
          <p:nvPr>
            <p:ph type="ftr" sz="quarter" idx="11"/>
          </p:nvPr>
        </p:nvSpPr>
        <p:spPr>
          <a:xfrm>
            <a:off x="0" y="6461125"/>
            <a:ext cx="1905000" cy="396875"/>
          </a:xfrm>
          <a:noFill/>
        </p:spPr>
        <p:txBody>
          <a:bodyPr/>
          <a:lstStyle/>
          <a:p>
            <a:r>
              <a:rPr lang="it-IT">
                <a:ea typeface="Times New Roman" charset="0"/>
                <a:cs typeface="Times New Roman" charset="0"/>
              </a:rPr>
              <a:t>Daniela Valenti 2020</a:t>
            </a:r>
          </a:p>
        </p:txBody>
      </p:sp>
      <p:sp>
        <p:nvSpPr>
          <p:cNvPr id="40964" name="Title 12"/>
          <p:cNvSpPr>
            <a:spLocks noGrp="1"/>
          </p:cNvSpPr>
          <p:nvPr>
            <p:ph type="title"/>
          </p:nvPr>
        </p:nvSpPr>
        <p:spPr>
          <a:xfrm>
            <a:off x="381000" y="1752600"/>
            <a:ext cx="8382000" cy="990600"/>
          </a:xfrm>
        </p:spPr>
        <p:txBody>
          <a:bodyPr/>
          <a:lstStyle/>
          <a:p>
            <a:r>
              <a:rPr lang="it-IT" sz="4000" b="1">
                <a:solidFill>
                  <a:srgbClr val="FF0000"/>
                </a:solidFill>
              </a:rPr>
              <a:t>Tracciare grafici con Excel</a:t>
            </a:r>
          </a:p>
        </p:txBody>
      </p:sp>
      <p:sp>
        <p:nvSpPr>
          <p:cNvPr id="40965" name="TextBox 14"/>
          <p:cNvSpPr txBox="1">
            <a:spLocks noChangeArrowheads="1"/>
          </p:cNvSpPr>
          <p:nvPr/>
        </p:nvSpPr>
        <p:spPr bwMode="auto">
          <a:xfrm>
            <a:off x="4724400" y="1981200"/>
            <a:ext cx="84582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it-IT" sz="2000" b="1"/>
          </a:p>
          <a:p>
            <a:pPr>
              <a:buFontTx/>
              <a:buChar char="-"/>
            </a:pPr>
            <a:endParaRPr lang="it-IT" sz="2000" b="1"/>
          </a:p>
        </p:txBody>
      </p:sp>
      <p:sp>
        <p:nvSpPr>
          <p:cNvPr id="40966" name="TextBox 14"/>
          <p:cNvSpPr txBox="1">
            <a:spLocks noChangeArrowheads="1"/>
          </p:cNvSpPr>
          <p:nvPr/>
        </p:nvSpPr>
        <p:spPr bwMode="auto">
          <a:xfrm>
            <a:off x="304800" y="990600"/>
            <a:ext cx="83058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sz="3600" b="1"/>
              <a:t>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Number Placeholder 10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D198AF5-C4FD-2F47-811C-36DCD1F2DDD7}" type="slidenum">
              <a:rPr lang="it-IT" smtClean="0">
                <a:ea typeface="ＭＳ Ｐゴシック" charset="-128"/>
                <a:cs typeface="ＭＳ Ｐゴシック" charset="-128"/>
              </a:rPr>
              <a:pPr/>
              <a:t>16</a:t>
            </a:fld>
            <a:endParaRPr lang="it-IT">
              <a:ea typeface="ＭＳ Ｐゴシック" charset="-128"/>
              <a:cs typeface="ＭＳ Ｐゴシック" charset="-128"/>
            </a:endParaRPr>
          </a:p>
        </p:txBody>
      </p:sp>
      <p:sp>
        <p:nvSpPr>
          <p:cNvPr id="43011" name="Footer Placeholder 11"/>
          <p:cNvSpPr>
            <a:spLocks noGrp="1"/>
          </p:cNvSpPr>
          <p:nvPr>
            <p:ph type="ftr" sz="quarter" idx="11"/>
          </p:nvPr>
        </p:nvSpPr>
        <p:spPr>
          <a:xfrm>
            <a:off x="0" y="6461125"/>
            <a:ext cx="1905000" cy="396875"/>
          </a:xfrm>
          <a:noFill/>
        </p:spPr>
        <p:txBody>
          <a:bodyPr/>
          <a:lstStyle/>
          <a:p>
            <a:r>
              <a:rPr lang="it-IT">
                <a:ea typeface="Times New Roman" charset="0"/>
                <a:cs typeface="Times New Roman" charset="0"/>
              </a:rPr>
              <a:t>Daniela Valenti 2020</a:t>
            </a:r>
          </a:p>
        </p:txBody>
      </p:sp>
      <p:sp>
        <p:nvSpPr>
          <p:cNvPr id="43012" name="Title 12"/>
          <p:cNvSpPr>
            <a:spLocks noGrp="1"/>
          </p:cNvSpPr>
          <p:nvPr>
            <p:ph type="title"/>
          </p:nvPr>
        </p:nvSpPr>
        <p:spPr>
          <a:xfrm>
            <a:off x="457200" y="457200"/>
            <a:ext cx="7696200" cy="639763"/>
          </a:xfrm>
        </p:spPr>
        <p:txBody>
          <a:bodyPr/>
          <a:lstStyle/>
          <a:p>
            <a:r>
              <a:rPr lang="it-IT" sz="4000" b="1">
                <a:solidFill>
                  <a:srgbClr val="FF0000"/>
                </a:solidFill>
              </a:rPr>
              <a:t>Il software Excel</a:t>
            </a:r>
          </a:p>
        </p:txBody>
      </p:sp>
      <p:sp>
        <p:nvSpPr>
          <p:cNvPr id="43013" name="TextBox 14"/>
          <p:cNvSpPr txBox="1">
            <a:spLocks noChangeArrowheads="1"/>
          </p:cNvSpPr>
          <p:nvPr/>
        </p:nvSpPr>
        <p:spPr bwMode="auto">
          <a:xfrm>
            <a:off x="457200" y="1828800"/>
            <a:ext cx="84582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it-IT" sz="2000" b="1"/>
          </a:p>
          <a:p>
            <a:pPr>
              <a:buFontTx/>
              <a:buChar char="-"/>
            </a:pPr>
            <a:endParaRPr lang="it-IT" sz="2000" b="1"/>
          </a:p>
        </p:txBody>
      </p:sp>
      <p:sp>
        <p:nvSpPr>
          <p:cNvPr id="43014" name="TextBox 14"/>
          <p:cNvSpPr txBox="1">
            <a:spLocks noChangeArrowheads="1"/>
          </p:cNvSpPr>
          <p:nvPr/>
        </p:nvSpPr>
        <p:spPr bwMode="auto">
          <a:xfrm>
            <a:off x="533400" y="1219200"/>
            <a:ext cx="83058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sz="3600" b="1"/>
              <a:t>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8600" y="1295400"/>
            <a:ext cx="6400800" cy="2800350"/>
          </a:xfrm>
          <a:prstGeom prst="rect">
            <a:avLst/>
          </a:prstGeom>
          <a:noFill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buFontTx/>
              <a:buChar char="-"/>
              <a:defRPr/>
            </a:pPr>
            <a:r>
              <a:rPr lang="it-IT" b="1" dirty="0">
                <a:latin typeface="Arial Narrow"/>
                <a:ea typeface="ＭＳ Ｐゴシック" pitchFamily="-105" charset="-128"/>
                <a:cs typeface="ＭＳ Ｐゴシック" pitchFamily="-105" charset="-128"/>
              </a:rPr>
              <a:t> </a:t>
            </a:r>
            <a:r>
              <a:rPr lang="it-IT" sz="3200" b="1" dirty="0">
                <a:latin typeface="Arial Narrow"/>
                <a:ea typeface="ＭＳ Ｐゴシック" pitchFamily="-105" charset="-128"/>
                <a:cs typeface="Arial Narrow"/>
              </a:rPr>
              <a:t>È </a:t>
            </a:r>
            <a:r>
              <a:rPr lang="it-IT" sz="3200" b="1" dirty="0">
                <a:solidFill>
                  <a:srgbClr val="FF0000"/>
                </a:solidFill>
                <a:latin typeface="Arial Narrow"/>
                <a:ea typeface="ＭＳ Ｐゴシック" pitchFamily="-105" charset="-128"/>
                <a:cs typeface="Arial Narrow"/>
              </a:rPr>
              <a:t>commerciale</a:t>
            </a:r>
            <a:r>
              <a:rPr lang="it-IT" sz="3200" b="1" dirty="0">
                <a:solidFill>
                  <a:srgbClr val="000000"/>
                </a:solidFill>
                <a:latin typeface="Arial Narrow"/>
                <a:ea typeface="ＭＳ Ｐゴシック" pitchFamily="-105" charset="-128"/>
                <a:cs typeface="Arial Narrow"/>
              </a:rPr>
              <a:t> e proprietario.</a:t>
            </a:r>
            <a:endParaRPr lang="it-IT" sz="3200" b="1" dirty="0">
              <a:latin typeface="Arial Narrow"/>
              <a:ea typeface="ＭＳ Ｐゴシック" pitchFamily="-105" charset="-128"/>
              <a:cs typeface="Arial Narrow"/>
            </a:endParaRPr>
          </a:p>
          <a:p>
            <a:pPr>
              <a:defRPr/>
            </a:pPr>
            <a:endParaRPr lang="it-IT" sz="800" b="1" dirty="0">
              <a:latin typeface="Arial Narrow"/>
              <a:ea typeface="ＭＳ Ｐゴシック" pitchFamily="-105" charset="-128"/>
              <a:cs typeface="Arial Narrow"/>
            </a:endParaRPr>
          </a:p>
          <a:p>
            <a:pPr marL="174625" indent="-174625">
              <a:buFontTx/>
              <a:buChar char="-"/>
              <a:defRPr/>
            </a:pPr>
            <a:r>
              <a:rPr lang="it-IT" sz="3200" b="1" dirty="0">
                <a:latin typeface="Arial Narrow"/>
                <a:ea typeface="ＭＳ Ｐゴシック" pitchFamily="-105" charset="-128"/>
                <a:cs typeface="Arial Narrow"/>
              </a:rPr>
              <a:t>È sviluppato dalla Microsoft, a partire dal 1985 e continuamente aggiornato.</a:t>
            </a:r>
          </a:p>
          <a:p>
            <a:pPr marL="174625" indent="-174625">
              <a:defRPr/>
            </a:pPr>
            <a:endParaRPr lang="it-IT" sz="800" b="1" dirty="0">
              <a:latin typeface="Arial Narrow"/>
              <a:ea typeface="ＭＳ Ｐゴシック" pitchFamily="-105" charset="-128"/>
              <a:cs typeface="Arial Narrow"/>
            </a:endParaRPr>
          </a:p>
          <a:p>
            <a:pPr marL="174625" indent="-174625">
              <a:buFontTx/>
              <a:buChar char="-"/>
              <a:defRPr/>
            </a:pPr>
            <a:r>
              <a:rPr lang="it-IT" sz="3200" b="1" dirty="0">
                <a:latin typeface="Arial Narrow"/>
                <a:ea typeface="ＭＳ Ｐゴシック" pitchFamily="-105" charset="-128"/>
                <a:cs typeface="Arial Narrow"/>
              </a:rPr>
              <a:t>È pensato per la pianificazione finanziaria personale e/o aziendale.</a:t>
            </a:r>
          </a:p>
          <a:p>
            <a:pPr marL="174625" indent="-174625">
              <a:defRPr/>
            </a:pPr>
            <a:endParaRPr lang="it-IT" sz="800" b="1" dirty="0">
              <a:latin typeface="Arial Narrow"/>
              <a:ea typeface="ＭＳ Ｐゴシック" pitchFamily="-105" charset="-128"/>
              <a:cs typeface="Arial Narrow"/>
            </a:endParaRPr>
          </a:p>
        </p:txBody>
      </p:sp>
      <p:pic>
        <p:nvPicPr>
          <p:cNvPr id="43016" name="Picture 7" descr="Excel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53200" y="1981200"/>
            <a:ext cx="230505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304800" y="4038600"/>
            <a:ext cx="5791200" cy="190821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174625" indent="-174625" algn="just">
              <a:buFontTx/>
              <a:buChar char="-"/>
              <a:defRPr/>
            </a:pPr>
            <a:r>
              <a:rPr lang="it-IT" sz="3200" b="1" dirty="0">
                <a:latin typeface="Arial Narrow"/>
                <a:ea typeface="ＭＳ Ｐゴシック" pitchFamily="-105" charset="-128"/>
                <a:cs typeface="Arial Narrow"/>
              </a:rPr>
              <a:t>Si trovano anche altri software analoghi, ad esempio </a:t>
            </a:r>
            <a:r>
              <a:rPr lang="it-IT" sz="3200" b="1" i="1" dirty="0">
                <a:solidFill>
                  <a:srgbClr val="0000FF"/>
                </a:solidFill>
                <a:latin typeface="Arial Narrow"/>
                <a:ea typeface="ＭＳ Ｐゴシック" pitchFamily="-105" charset="-128"/>
                <a:cs typeface="Arial Narrow"/>
              </a:rPr>
              <a:t>Libre Office </a:t>
            </a:r>
            <a:r>
              <a:rPr lang="it-IT" sz="3200" b="1" i="1" dirty="0" err="1">
                <a:solidFill>
                  <a:srgbClr val="0000FF"/>
                </a:solidFill>
                <a:latin typeface="Arial Narrow"/>
                <a:ea typeface="ＭＳ Ｐゴシック" pitchFamily="-105" charset="-128"/>
                <a:cs typeface="Arial Narrow"/>
              </a:rPr>
              <a:t>Calc</a:t>
            </a:r>
            <a:r>
              <a:rPr lang="it-IT" sz="3200" b="1" i="1" dirty="0">
                <a:solidFill>
                  <a:srgbClr val="0000FF"/>
                </a:solidFill>
                <a:latin typeface="Arial Narrow"/>
                <a:ea typeface="ＭＳ Ｐゴシック" pitchFamily="-105" charset="-128"/>
                <a:cs typeface="Arial Narrow"/>
              </a:rPr>
              <a:t> </a:t>
            </a:r>
            <a:r>
              <a:rPr lang="it-IT" sz="3200" b="1" dirty="0">
                <a:solidFill>
                  <a:schemeClr val="accent4"/>
                </a:solidFill>
                <a:latin typeface="Arial Narrow"/>
                <a:ea typeface="ＭＳ Ｐゴシック" pitchFamily="-105" charset="-128"/>
                <a:cs typeface="Arial Narrow"/>
              </a:rPr>
              <a:t>che è </a:t>
            </a:r>
            <a:r>
              <a:rPr lang="it-IT" sz="3200" b="1" dirty="0">
                <a:solidFill>
                  <a:srgbClr val="FF0000"/>
                </a:solidFill>
                <a:latin typeface="Arial Narrow"/>
                <a:ea typeface="ＭＳ Ｐゴシック" pitchFamily="-105" charset="-128"/>
                <a:cs typeface="Arial Narrow"/>
              </a:rPr>
              <a:t>libero</a:t>
            </a:r>
            <a:r>
              <a:rPr lang="it-IT" sz="3200" b="1" dirty="0">
                <a:latin typeface="Arial Narrow"/>
                <a:ea typeface="ＭＳ Ｐゴシック" pitchFamily="-105" charset="-128"/>
                <a:cs typeface="Arial Narrow"/>
              </a:rPr>
              <a:t> e open source.</a:t>
            </a:r>
            <a:endParaRPr lang="it-IT" sz="3200" b="1" i="1" dirty="0">
              <a:solidFill>
                <a:srgbClr val="0000FF"/>
              </a:solidFill>
              <a:latin typeface="Arial Narrow"/>
              <a:ea typeface="ＭＳ Ｐゴシック" pitchFamily="-105" charset="-128"/>
              <a:cs typeface="Arial Narrow"/>
            </a:endParaRPr>
          </a:p>
          <a:p>
            <a:pPr marL="174625" indent="-174625">
              <a:defRPr/>
            </a:pPr>
            <a:endParaRPr lang="it-IT" sz="400" b="1" dirty="0">
              <a:latin typeface="Arial Narrow"/>
              <a:ea typeface="ＭＳ Ｐゴシック" pitchFamily="-105" charset="-128"/>
              <a:cs typeface="Arial Narrow"/>
            </a:endParaRPr>
          </a:p>
          <a:p>
            <a:pPr>
              <a:defRPr/>
            </a:pPr>
            <a:endParaRPr lang="it-IT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ED80469C-7FCE-F64F-84DB-61FCBD7850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200" y="4525184"/>
            <a:ext cx="2864296" cy="696104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Number Placeholder 10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3650643-328F-F541-95D4-7F9E253E8181}" type="slidenum">
              <a:rPr lang="it-IT" smtClean="0">
                <a:ea typeface="ＭＳ Ｐゴシック" charset="-128"/>
                <a:cs typeface="ＭＳ Ｐゴシック" charset="-128"/>
              </a:rPr>
              <a:pPr/>
              <a:t>17</a:t>
            </a:fld>
            <a:endParaRPr lang="it-IT">
              <a:ea typeface="ＭＳ Ｐゴシック" charset="-128"/>
              <a:cs typeface="ＭＳ Ｐゴシック" charset="-128"/>
            </a:endParaRPr>
          </a:p>
        </p:txBody>
      </p:sp>
      <p:sp>
        <p:nvSpPr>
          <p:cNvPr id="47107" name="Footer Placeholder 11"/>
          <p:cNvSpPr>
            <a:spLocks noGrp="1"/>
          </p:cNvSpPr>
          <p:nvPr>
            <p:ph type="ftr" sz="quarter" idx="11"/>
          </p:nvPr>
        </p:nvSpPr>
        <p:spPr>
          <a:xfrm>
            <a:off x="0" y="6461125"/>
            <a:ext cx="1905000" cy="396875"/>
          </a:xfrm>
          <a:noFill/>
        </p:spPr>
        <p:txBody>
          <a:bodyPr/>
          <a:lstStyle/>
          <a:p>
            <a:r>
              <a:rPr lang="it-IT">
                <a:ea typeface="Times New Roman" charset="0"/>
                <a:cs typeface="Times New Roman" charset="0"/>
              </a:rPr>
              <a:t>Daniela Valenti 2020</a:t>
            </a:r>
          </a:p>
        </p:txBody>
      </p:sp>
      <p:sp>
        <p:nvSpPr>
          <p:cNvPr id="47108" name="Title 12"/>
          <p:cNvSpPr>
            <a:spLocks noGrp="1"/>
          </p:cNvSpPr>
          <p:nvPr>
            <p:ph type="title"/>
          </p:nvPr>
        </p:nvSpPr>
        <p:spPr>
          <a:xfrm>
            <a:off x="381000" y="304800"/>
            <a:ext cx="8382000" cy="639763"/>
          </a:xfrm>
        </p:spPr>
        <p:txBody>
          <a:bodyPr/>
          <a:lstStyle/>
          <a:p>
            <a:r>
              <a:rPr lang="it-IT" sz="4000" b="1">
                <a:solidFill>
                  <a:srgbClr val="FF0000"/>
                </a:solidFill>
              </a:rPr>
              <a:t>Diagramma a colonne con Excel</a:t>
            </a:r>
          </a:p>
        </p:txBody>
      </p:sp>
      <p:sp>
        <p:nvSpPr>
          <p:cNvPr id="47109" name="TextBox 14"/>
          <p:cNvSpPr txBox="1">
            <a:spLocks noChangeArrowheads="1"/>
          </p:cNvSpPr>
          <p:nvPr/>
        </p:nvSpPr>
        <p:spPr bwMode="auto">
          <a:xfrm>
            <a:off x="457200" y="1828800"/>
            <a:ext cx="84582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it-IT" sz="2000" b="1"/>
          </a:p>
          <a:p>
            <a:pPr>
              <a:buFontTx/>
              <a:buChar char="-"/>
            </a:pPr>
            <a:endParaRPr lang="it-IT" sz="2000" b="1"/>
          </a:p>
        </p:txBody>
      </p:sp>
      <p:sp>
        <p:nvSpPr>
          <p:cNvPr id="47110" name="TextBox 14"/>
          <p:cNvSpPr txBox="1">
            <a:spLocks noChangeArrowheads="1"/>
          </p:cNvSpPr>
          <p:nvPr/>
        </p:nvSpPr>
        <p:spPr bwMode="auto">
          <a:xfrm>
            <a:off x="533400" y="1219200"/>
            <a:ext cx="83058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sz="3600" b="1"/>
              <a:t> </a:t>
            </a:r>
          </a:p>
        </p:txBody>
      </p:sp>
      <p:sp>
        <p:nvSpPr>
          <p:cNvPr id="47111" name="TextBox 10"/>
          <p:cNvSpPr txBox="1">
            <a:spLocks noChangeArrowheads="1"/>
          </p:cNvSpPr>
          <p:nvPr/>
        </p:nvSpPr>
        <p:spPr bwMode="auto">
          <a:xfrm>
            <a:off x="914400" y="990600"/>
            <a:ext cx="624840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sz="2800" b="1"/>
              <a:t>Ecco il primo diagramma a colonne realizzato con Excel </a:t>
            </a:r>
          </a:p>
        </p:txBody>
      </p:sp>
      <p:sp>
        <p:nvSpPr>
          <p:cNvPr id="47113" name="TextBox 11"/>
          <p:cNvSpPr txBox="1">
            <a:spLocks noChangeArrowheads="1"/>
          </p:cNvSpPr>
          <p:nvPr/>
        </p:nvSpPr>
        <p:spPr bwMode="auto">
          <a:xfrm>
            <a:off x="1066800" y="5867400"/>
            <a:ext cx="55626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sz="2400" b="1"/>
              <a:t>Che cosa succede se cambio i dati?</a:t>
            </a:r>
          </a:p>
        </p:txBody>
      </p:sp>
      <p:pic>
        <p:nvPicPr>
          <p:cNvPr id="47114" name="Picture 13" descr="Schermata 2018-07-14 alle 15.50.20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2057400"/>
            <a:ext cx="3886200" cy="378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Number Placeholder 10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6FCFD82-1697-354D-8600-FA30BA525A40}" type="slidenum">
              <a:rPr lang="it-IT" smtClean="0">
                <a:ea typeface="ＭＳ Ｐゴシック" charset="-128"/>
                <a:cs typeface="ＭＳ Ｐゴシック" charset="-128"/>
              </a:rPr>
              <a:pPr/>
              <a:t>18</a:t>
            </a:fld>
            <a:endParaRPr lang="it-IT">
              <a:ea typeface="ＭＳ Ｐゴシック" charset="-128"/>
              <a:cs typeface="ＭＳ Ｐゴシック" charset="-128"/>
            </a:endParaRPr>
          </a:p>
        </p:txBody>
      </p:sp>
      <p:sp>
        <p:nvSpPr>
          <p:cNvPr id="49155" name="Footer Placeholder 11"/>
          <p:cNvSpPr>
            <a:spLocks noGrp="1"/>
          </p:cNvSpPr>
          <p:nvPr>
            <p:ph type="ftr" sz="quarter" idx="11"/>
          </p:nvPr>
        </p:nvSpPr>
        <p:spPr>
          <a:xfrm>
            <a:off x="0" y="6461125"/>
            <a:ext cx="1905000" cy="396875"/>
          </a:xfrm>
          <a:noFill/>
        </p:spPr>
        <p:txBody>
          <a:bodyPr/>
          <a:lstStyle/>
          <a:p>
            <a:r>
              <a:rPr lang="it-IT">
                <a:ea typeface="Times New Roman" charset="0"/>
                <a:cs typeface="Times New Roman" charset="0"/>
              </a:rPr>
              <a:t>Daniela Valenti 2020</a:t>
            </a:r>
          </a:p>
        </p:txBody>
      </p:sp>
      <p:sp>
        <p:nvSpPr>
          <p:cNvPr id="49156" name="Title 12"/>
          <p:cNvSpPr>
            <a:spLocks noGrp="1"/>
          </p:cNvSpPr>
          <p:nvPr>
            <p:ph type="title"/>
          </p:nvPr>
        </p:nvSpPr>
        <p:spPr>
          <a:xfrm>
            <a:off x="381000" y="228600"/>
            <a:ext cx="8382000" cy="639763"/>
          </a:xfrm>
        </p:spPr>
        <p:txBody>
          <a:bodyPr/>
          <a:lstStyle/>
          <a:p>
            <a:r>
              <a:rPr lang="it-IT" sz="4000" b="1">
                <a:solidFill>
                  <a:srgbClr val="FF0000"/>
                </a:solidFill>
              </a:rPr>
              <a:t>Diagrammi a colonne con Excel</a:t>
            </a:r>
          </a:p>
        </p:txBody>
      </p:sp>
      <p:sp>
        <p:nvSpPr>
          <p:cNvPr id="49157" name="TextBox 14"/>
          <p:cNvSpPr txBox="1">
            <a:spLocks noChangeArrowheads="1"/>
          </p:cNvSpPr>
          <p:nvPr/>
        </p:nvSpPr>
        <p:spPr bwMode="auto">
          <a:xfrm>
            <a:off x="457200" y="1828800"/>
            <a:ext cx="84582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it-IT" sz="2000" b="1"/>
          </a:p>
          <a:p>
            <a:pPr>
              <a:buFontTx/>
              <a:buChar char="-"/>
            </a:pPr>
            <a:endParaRPr lang="it-IT" sz="2000" b="1"/>
          </a:p>
        </p:txBody>
      </p:sp>
      <p:sp>
        <p:nvSpPr>
          <p:cNvPr id="49158" name="TextBox 14"/>
          <p:cNvSpPr txBox="1">
            <a:spLocks noChangeArrowheads="1"/>
          </p:cNvSpPr>
          <p:nvPr/>
        </p:nvSpPr>
        <p:spPr bwMode="auto">
          <a:xfrm>
            <a:off x="533400" y="1219200"/>
            <a:ext cx="83058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sz="3600" b="1"/>
              <a:t> </a:t>
            </a:r>
          </a:p>
        </p:txBody>
      </p:sp>
      <p:sp>
        <p:nvSpPr>
          <p:cNvPr id="49159" name="TextBox 12"/>
          <p:cNvSpPr txBox="1">
            <a:spLocks noChangeArrowheads="1"/>
          </p:cNvSpPr>
          <p:nvPr/>
        </p:nvSpPr>
        <p:spPr bwMode="auto">
          <a:xfrm>
            <a:off x="838200" y="914400"/>
            <a:ext cx="7239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sz="2400" b="1"/>
              <a:t>Che cosa succede se cambio i dati?</a:t>
            </a:r>
          </a:p>
        </p:txBody>
      </p:sp>
      <p:sp>
        <p:nvSpPr>
          <p:cNvPr id="49160" name="TextBox 13"/>
          <p:cNvSpPr txBox="1">
            <a:spLocks noChangeArrowheads="1"/>
          </p:cNvSpPr>
          <p:nvPr/>
        </p:nvSpPr>
        <p:spPr bwMode="auto">
          <a:xfrm>
            <a:off x="685800" y="5715000"/>
            <a:ext cx="7239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sz="2400" b="1"/>
              <a:t>Cambia immediatamente il diagramma</a:t>
            </a:r>
          </a:p>
        </p:txBody>
      </p:sp>
      <p:pic>
        <p:nvPicPr>
          <p:cNvPr id="49161" name="Picture 17" descr="Schermata 2018-07-14 alle 15.50.20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1600200"/>
            <a:ext cx="4089400" cy="398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0" name="Straight Arrow Connector 19"/>
          <p:cNvCxnSpPr/>
          <p:nvPr/>
        </p:nvCxnSpPr>
        <p:spPr>
          <a:xfrm>
            <a:off x="3505200" y="2133600"/>
            <a:ext cx="1447800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9163" name="Picture 20" descr="Schermata 2018-07-14 alle 15.53.47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53000" y="1524000"/>
            <a:ext cx="3746500" cy="401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Number Placeholder 10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CD0321C-5663-464A-A31A-4A01607BDFAC}" type="slidenum">
              <a:rPr lang="it-IT" smtClean="0">
                <a:ea typeface="ＭＳ Ｐゴシック" charset="-128"/>
                <a:cs typeface="ＭＳ Ｐゴシック" charset="-128"/>
              </a:rPr>
              <a:pPr/>
              <a:t>19</a:t>
            </a:fld>
            <a:endParaRPr lang="it-IT">
              <a:ea typeface="ＭＳ Ｐゴシック" charset="-128"/>
              <a:cs typeface="ＭＳ Ｐゴシック" charset="-128"/>
            </a:endParaRPr>
          </a:p>
        </p:txBody>
      </p:sp>
      <p:sp>
        <p:nvSpPr>
          <p:cNvPr id="53251" name="Footer Placeholder 11"/>
          <p:cNvSpPr>
            <a:spLocks noGrp="1"/>
          </p:cNvSpPr>
          <p:nvPr>
            <p:ph type="ftr" sz="quarter" idx="11"/>
          </p:nvPr>
        </p:nvSpPr>
        <p:spPr>
          <a:xfrm>
            <a:off x="0" y="6461125"/>
            <a:ext cx="1905000" cy="396875"/>
          </a:xfrm>
          <a:noFill/>
        </p:spPr>
        <p:txBody>
          <a:bodyPr/>
          <a:lstStyle/>
          <a:p>
            <a:r>
              <a:rPr lang="it-IT">
                <a:ea typeface="Times New Roman" charset="0"/>
                <a:cs typeface="Times New Roman" charset="0"/>
              </a:rPr>
              <a:t>Daniela Valenti 2020</a:t>
            </a:r>
          </a:p>
        </p:txBody>
      </p:sp>
      <p:sp>
        <p:nvSpPr>
          <p:cNvPr id="53252" name="Title 12"/>
          <p:cNvSpPr>
            <a:spLocks noGrp="1"/>
          </p:cNvSpPr>
          <p:nvPr>
            <p:ph type="title"/>
          </p:nvPr>
        </p:nvSpPr>
        <p:spPr>
          <a:xfrm>
            <a:off x="457200" y="304800"/>
            <a:ext cx="8382000" cy="639763"/>
          </a:xfrm>
        </p:spPr>
        <p:txBody>
          <a:bodyPr/>
          <a:lstStyle/>
          <a:p>
            <a:r>
              <a:rPr lang="it-IT" sz="4000" b="1">
                <a:solidFill>
                  <a:srgbClr val="FF0000"/>
                </a:solidFill>
              </a:rPr>
              <a:t>Tabelle con Excel</a:t>
            </a:r>
          </a:p>
        </p:txBody>
      </p:sp>
      <p:sp>
        <p:nvSpPr>
          <p:cNvPr id="53253" name="TextBox 14"/>
          <p:cNvSpPr txBox="1">
            <a:spLocks noChangeArrowheads="1"/>
          </p:cNvSpPr>
          <p:nvPr/>
        </p:nvSpPr>
        <p:spPr bwMode="auto">
          <a:xfrm>
            <a:off x="457200" y="1828800"/>
            <a:ext cx="84582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it-IT" sz="2000" b="1"/>
          </a:p>
          <a:p>
            <a:pPr>
              <a:buFontTx/>
              <a:buChar char="-"/>
            </a:pPr>
            <a:endParaRPr lang="it-IT" sz="2000" b="1"/>
          </a:p>
        </p:txBody>
      </p:sp>
      <p:sp>
        <p:nvSpPr>
          <p:cNvPr id="53254" name="TextBox 14"/>
          <p:cNvSpPr txBox="1">
            <a:spLocks noChangeArrowheads="1"/>
          </p:cNvSpPr>
          <p:nvPr/>
        </p:nvSpPr>
        <p:spPr bwMode="auto">
          <a:xfrm>
            <a:off x="533400" y="1219200"/>
            <a:ext cx="83058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sz="3600" b="1"/>
              <a:t> </a:t>
            </a:r>
          </a:p>
        </p:txBody>
      </p:sp>
      <p:sp>
        <p:nvSpPr>
          <p:cNvPr id="53255" name="TextBox 10"/>
          <p:cNvSpPr txBox="1">
            <a:spLocks noChangeArrowheads="1"/>
          </p:cNvSpPr>
          <p:nvPr/>
        </p:nvSpPr>
        <p:spPr bwMode="auto">
          <a:xfrm>
            <a:off x="838200" y="990600"/>
            <a:ext cx="739140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sz="2800" b="1"/>
              <a:t>Come far comparire una casella con la somma dei dati?</a:t>
            </a:r>
          </a:p>
        </p:txBody>
      </p:sp>
      <p:pic>
        <p:nvPicPr>
          <p:cNvPr id="53257" name="Picture 9" descr="Schermata 2018-07-14 alle 15.59.57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19600" y="3733800"/>
            <a:ext cx="995363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258" name="TextBox 11"/>
          <p:cNvSpPr txBox="1">
            <a:spLocks noChangeArrowheads="1"/>
          </p:cNvSpPr>
          <p:nvPr/>
        </p:nvSpPr>
        <p:spPr bwMode="auto">
          <a:xfrm>
            <a:off x="381000" y="2971800"/>
            <a:ext cx="3276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sz="2000" b="1">
                <a:latin typeface="Arial Narrow" charset="0"/>
                <a:ea typeface="Arial Narrow" charset="0"/>
                <a:cs typeface="Arial Narrow" charset="0"/>
              </a:rPr>
              <a:t>1. Seleziona la colonna dei dati</a:t>
            </a:r>
          </a:p>
        </p:txBody>
      </p:sp>
      <p:sp>
        <p:nvSpPr>
          <p:cNvPr id="53259" name="TextBox 12"/>
          <p:cNvSpPr txBox="1">
            <a:spLocks noChangeArrowheads="1"/>
          </p:cNvSpPr>
          <p:nvPr/>
        </p:nvSpPr>
        <p:spPr bwMode="auto">
          <a:xfrm>
            <a:off x="3733800" y="2971800"/>
            <a:ext cx="24384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sz="2000" b="1">
                <a:latin typeface="Arial Narrow" charset="0"/>
                <a:ea typeface="Arial Narrow" charset="0"/>
                <a:cs typeface="Arial Narrow" charset="0"/>
              </a:rPr>
              <a:t>2. Utilizza il pulsante</a:t>
            </a:r>
          </a:p>
        </p:txBody>
      </p:sp>
      <p:pic>
        <p:nvPicPr>
          <p:cNvPr id="53260" name="Picture 13" descr="Schermata 2018-07-14 alle 16.10.02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400" y="3429000"/>
            <a:ext cx="3048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61" name="Picture 14" descr="Schermata 2018-07-14 alle 16.11.00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943600" y="3505200"/>
            <a:ext cx="2997200" cy="123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16"/>
          <p:cNvSpPr/>
          <p:nvPr/>
        </p:nvSpPr>
        <p:spPr>
          <a:xfrm>
            <a:off x="7772400" y="4495800"/>
            <a:ext cx="1143000" cy="228600"/>
          </a:xfrm>
          <a:prstGeom prst="rect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53263" name="TextBox 17"/>
          <p:cNvSpPr txBox="1">
            <a:spLocks noChangeArrowheads="1"/>
          </p:cNvSpPr>
          <p:nvPr/>
        </p:nvSpPr>
        <p:spPr bwMode="auto">
          <a:xfrm>
            <a:off x="6172200" y="2971800"/>
            <a:ext cx="24384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sz="2000" b="1">
                <a:latin typeface="Arial Narrow" charset="0"/>
                <a:ea typeface="Arial Narrow" charset="0"/>
                <a:cs typeface="Arial Narrow" charset="0"/>
              </a:rPr>
              <a:t>3. Compare la somma</a:t>
            </a:r>
          </a:p>
        </p:txBody>
      </p:sp>
      <p:sp>
        <p:nvSpPr>
          <p:cNvPr id="53264" name="TextBox 18"/>
          <p:cNvSpPr txBox="1">
            <a:spLocks noChangeArrowheads="1"/>
          </p:cNvSpPr>
          <p:nvPr/>
        </p:nvSpPr>
        <p:spPr bwMode="auto">
          <a:xfrm>
            <a:off x="1295400" y="5334000"/>
            <a:ext cx="6248400" cy="461963"/>
          </a:xfrm>
          <a:prstGeom prst="rect">
            <a:avLst/>
          </a:prstGeom>
          <a:solidFill>
            <a:srgbClr val="CAFCCA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sz="2400" b="1"/>
              <a:t>E la somma cambia quando cambio i dati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Number Placeholder 10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39C4D1F-BEA8-9D48-97EA-48C51E9E1834}" type="slidenum">
              <a:rPr lang="it-IT" smtClean="0">
                <a:ea typeface="ＭＳ Ｐゴシック" charset="-128"/>
                <a:cs typeface="ＭＳ Ｐゴシック" charset="-128"/>
              </a:rPr>
              <a:pPr/>
              <a:t>20</a:t>
            </a:fld>
            <a:endParaRPr lang="it-IT">
              <a:ea typeface="ＭＳ Ｐゴシック" charset="-128"/>
              <a:cs typeface="ＭＳ Ｐゴシック" charset="-128"/>
            </a:endParaRPr>
          </a:p>
        </p:txBody>
      </p:sp>
      <p:sp>
        <p:nvSpPr>
          <p:cNvPr id="55299" name="Footer Placeholder 11"/>
          <p:cNvSpPr>
            <a:spLocks noGrp="1"/>
          </p:cNvSpPr>
          <p:nvPr>
            <p:ph type="ftr" sz="quarter" idx="11"/>
          </p:nvPr>
        </p:nvSpPr>
        <p:spPr>
          <a:xfrm>
            <a:off x="0" y="6461125"/>
            <a:ext cx="1905000" cy="396875"/>
          </a:xfrm>
          <a:noFill/>
        </p:spPr>
        <p:txBody>
          <a:bodyPr/>
          <a:lstStyle/>
          <a:p>
            <a:r>
              <a:rPr lang="it-IT">
                <a:ea typeface="Times New Roman" charset="0"/>
                <a:cs typeface="Times New Roman" charset="0"/>
              </a:rPr>
              <a:t>Daniela Valenti 2020</a:t>
            </a:r>
          </a:p>
        </p:txBody>
      </p:sp>
      <p:sp>
        <p:nvSpPr>
          <p:cNvPr id="55300" name="Title 12"/>
          <p:cNvSpPr>
            <a:spLocks noGrp="1"/>
          </p:cNvSpPr>
          <p:nvPr>
            <p:ph type="title"/>
          </p:nvPr>
        </p:nvSpPr>
        <p:spPr>
          <a:xfrm>
            <a:off x="381000" y="0"/>
            <a:ext cx="8382000" cy="639763"/>
          </a:xfrm>
        </p:spPr>
        <p:txBody>
          <a:bodyPr/>
          <a:lstStyle/>
          <a:p>
            <a:r>
              <a:rPr lang="it-IT" sz="4000" b="1">
                <a:solidFill>
                  <a:srgbClr val="FF0000"/>
                </a:solidFill>
              </a:rPr>
              <a:t>Diagrammi a colonne con Excel</a:t>
            </a:r>
          </a:p>
        </p:txBody>
      </p:sp>
      <p:sp>
        <p:nvSpPr>
          <p:cNvPr id="55301" name="TextBox 14"/>
          <p:cNvSpPr txBox="1">
            <a:spLocks noChangeArrowheads="1"/>
          </p:cNvSpPr>
          <p:nvPr/>
        </p:nvSpPr>
        <p:spPr bwMode="auto">
          <a:xfrm>
            <a:off x="457200" y="1828800"/>
            <a:ext cx="84582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it-IT" sz="2000" b="1"/>
          </a:p>
          <a:p>
            <a:pPr>
              <a:buFontTx/>
              <a:buChar char="-"/>
            </a:pPr>
            <a:endParaRPr lang="it-IT" sz="2000" b="1"/>
          </a:p>
        </p:txBody>
      </p:sp>
      <p:sp>
        <p:nvSpPr>
          <p:cNvPr id="55302" name="TextBox 14"/>
          <p:cNvSpPr txBox="1">
            <a:spLocks noChangeArrowheads="1"/>
          </p:cNvSpPr>
          <p:nvPr/>
        </p:nvSpPr>
        <p:spPr bwMode="auto">
          <a:xfrm>
            <a:off x="533400" y="1219200"/>
            <a:ext cx="83058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sz="3600" b="1"/>
              <a:t> </a:t>
            </a:r>
          </a:p>
        </p:txBody>
      </p:sp>
      <p:sp>
        <p:nvSpPr>
          <p:cNvPr id="55303" name="TextBox 10"/>
          <p:cNvSpPr txBox="1">
            <a:spLocks noChangeArrowheads="1"/>
          </p:cNvSpPr>
          <p:nvPr/>
        </p:nvSpPr>
        <p:spPr bwMode="auto">
          <a:xfrm>
            <a:off x="838200" y="609600"/>
            <a:ext cx="624840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sz="2800" b="1"/>
              <a:t>Ecco anche il diagramma a barre realizzato con Excel </a:t>
            </a:r>
          </a:p>
        </p:txBody>
      </p:sp>
      <p:pic>
        <p:nvPicPr>
          <p:cNvPr id="55305" name="Picture 10" descr="Schermata 2018-07-14 alle 14.53.58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09800" y="1641475"/>
            <a:ext cx="4224338" cy="521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truttura predefinita">
  <a:themeElements>
    <a:clrScheme name="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ruttura predefinit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8423</TotalTime>
  <Words>610</Words>
  <Application>Microsoft Macintosh PowerPoint</Application>
  <PresentationFormat>Presentazione su schermo (4:3)</PresentationFormat>
  <Paragraphs>128</Paragraphs>
  <Slides>20</Slides>
  <Notes>14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20</vt:i4>
      </vt:variant>
    </vt:vector>
  </HeadingPairs>
  <TitlesOfParts>
    <vt:vector size="24" baseType="lpstr">
      <vt:lpstr>Arial</vt:lpstr>
      <vt:lpstr>Arial Narrow</vt:lpstr>
      <vt:lpstr>Calibri</vt:lpstr>
      <vt:lpstr>Struttura predefinita</vt:lpstr>
      <vt:lpstr>Tabelle e  diagrammi a colonna</vt:lpstr>
      <vt:lpstr>La statistica ieri e oggi</vt:lpstr>
      <vt:lpstr>È importante saper leggere e interpretare grafici statistici.</vt:lpstr>
      <vt:lpstr>Un’indagine in classe</vt:lpstr>
      <vt:lpstr>Attività  Tabelle e diagrammi a colonna</vt:lpstr>
      <vt:lpstr>Che cosa hai ottenuto</vt:lpstr>
      <vt:lpstr>Dai dati alla tabella di frequenza</vt:lpstr>
      <vt:lpstr>Dalla tabella di frequenza al diagramma a colonne</vt:lpstr>
      <vt:lpstr>Un altro diagramma a colonne</vt:lpstr>
      <vt:lpstr>Attenzione quando leggi i grafici!</vt:lpstr>
      <vt:lpstr>Attenzione quando leggi i grafici!</vt:lpstr>
      <vt:lpstr>Attenzione quando leggi i grafici!</vt:lpstr>
      <vt:lpstr>Attenzione quando leggi i grafici!</vt:lpstr>
      <vt:lpstr>Attenzione quando leggi i grafici!</vt:lpstr>
      <vt:lpstr>Tracciare grafici con Excel</vt:lpstr>
      <vt:lpstr>Il software Excel</vt:lpstr>
      <vt:lpstr>Diagramma a colonne con Excel</vt:lpstr>
      <vt:lpstr>Diagrammi a colonne con Excel</vt:lpstr>
      <vt:lpstr>Tabelle con Excel</vt:lpstr>
      <vt:lpstr>Diagrammi a colonne con Excel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Tabelle e grafici</dc:title>
  <dc:subject/>
  <dc:creator>Io</dc:creator>
  <cp:keywords/>
  <dc:description/>
  <cp:lastModifiedBy>Microsoft Office User</cp:lastModifiedBy>
  <cp:revision>503</cp:revision>
  <dcterms:created xsi:type="dcterms:W3CDTF">2018-07-17T18:11:12Z</dcterms:created>
  <dcterms:modified xsi:type="dcterms:W3CDTF">2020-09-24T08:00:56Z</dcterms:modified>
  <cp:category/>
</cp:coreProperties>
</file>