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mp4" ContentType="video/mp4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32"/>
  </p:notesMasterIdLst>
  <p:sldIdLst>
    <p:sldId id="257" r:id="rId2"/>
    <p:sldId id="259" r:id="rId3"/>
    <p:sldId id="260" r:id="rId4"/>
    <p:sldId id="261" r:id="rId5"/>
    <p:sldId id="262" r:id="rId6"/>
    <p:sldId id="263" r:id="rId7"/>
    <p:sldId id="264" r:id="rId8"/>
    <p:sldId id="266" r:id="rId9"/>
    <p:sldId id="267" r:id="rId10"/>
    <p:sldId id="268" r:id="rId11"/>
    <p:sldId id="275" r:id="rId12"/>
    <p:sldId id="276" r:id="rId13"/>
    <p:sldId id="277" r:id="rId14"/>
    <p:sldId id="278" r:id="rId15"/>
    <p:sldId id="279" r:id="rId16"/>
    <p:sldId id="280" r:id="rId17"/>
    <p:sldId id="295" r:id="rId18"/>
    <p:sldId id="285" r:id="rId19"/>
    <p:sldId id="288" r:id="rId20"/>
    <p:sldId id="270" r:id="rId21"/>
    <p:sldId id="289" r:id="rId22"/>
    <p:sldId id="290" r:id="rId23"/>
    <p:sldId id="291" r:id="rId24"/>
    <p:sldId id="292" r:id="rId25"/>
    <p:sldId id="293" r:id="rId26"/>
    <p:sldId id="282" r:id="rId27"/>
    <p:sldId id="294" r:id="rId28"/>
    <p:sldId id="272" r:id="rId29"/>
    <p:sldId id="273" r:id="rId30"/>
    <p:sldId id="274" r:id="rId31"/>
  </p:sldIdLst>
  <p:sldSz cx="9144000" cy="6858000" type="screen4x3"/>
  <p:notesSz cx="6858000" cy="9144000"/>
  <p:defaultTextStyle>
    <a:defPPr>
      <a:defRPr lang="it-IT"/>
    </a:defPPr>
    <a:lvl1pPr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1pPr>
    <a:lvl2pPr marL="4572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2pPr>
    <a:lvl3pPr marL="9144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3pPr>
    <a:lvl4pPr marL="13716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4pPr>
    <a:lvl5pPr marL="18288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5FFD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94674"/>
  </p:normalViewPr>
  <p:slideViewPr>
    <p:cSldViewPr snapToObjects="1">
      <p:cViewPr varScale="1">
        <p:scale>
          <a:sx n="124" d="100"/>
          <a:sy n="124" d="100"/>
        </p:scale>
        <p:origin x="1824" y="16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AEB6B981-CB4F-7D4B-81E0-564CF9ECF3FD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Calibri" panose="020F0502020204030204" pitchFamily="34" charset="0"/>
              </a:defRPr>
            </a:lvl1pPr>
          </a:lstStyle>
          <a:p>
            <a:endParaRPr lang="it-IT" altLang="it-IT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BA8B171-E594-784D-B34B-BB4C4C8038F4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Calibri" panose="020F0502020204030204" pitchFamily="34" charset="0"/>
              </a:defRPr>
            </a:lvl1pPr>
          </a:lstStyle>
          <a:p>
            <a:fld id="{3F94E9A4-4638-7248-B30B-D81FF4D55602}" type="datetime1">
              <a:rPr lang="it-IT" altLang="it-IT"/>
              <a:pPr/>
              <a:t>24/09/23</a:t>
            </a:fld>
            <a:endParaRPr lang="it-IT" altLang="it-IT"/>
          </a:p>
        </p:txBody>
      </p:sp>
      <p:sp>
        <p:nvSpPr>
          <p:cNvPr id="4" name="Slide Image Placeholder 3">
            <a:extLst>
              <a:ext uri="{FF2B5EF4-FFF2-40B4-BE49-F238E27FC236}">
                <a16:creationId xmlns:a16="http://schemas.microsoft.com/office/drawing/2014/main" id="{51BE5CD9-35A5-4747-8BBA-62942F2AF25B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endParaRPr lang="it-IT" altLang="it-IT"/>
          </a:p>
        </p:txBody>
      </p:sp>
      <p:sp>
        <p:nvSpPr>
          <p:cNvPr id="5" name="Notes Placeholder 4">
            <a:extLst>
              <a:ext uri="{FF2B5EF4-FFF2-40B4-BE49-F238E27FC236}">
                <a16:creationId xmlns:a16="http://schemas.microsoft.com/office/drawing/2014/main" id="{FC09D863-4BD5-A944-8BC7-559E9AE2EFD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/>
          <a:p>
            <a:pPr lvl="0"/>
            <a:r>
              <a:rPr lang="it-IT" altLang="it-IT"/>
              <a:t>Click to edit Master text styles</a:t>
            </a:r>
          </a:p>
          <a:p>
            <a:pPr lvl="1"/>
            <a:r>
              <a:rPr lang="it-IT" altLang="it-IT"/>
              <a:t>Second level</a:t>
            </a:r>
          </a:p>
          <a:p>
            <a:pPr lvl="2"/>
            <a:r>
              <a:rPr lang="it-IT" altLang="it-IT"/>
              <a:t>Third level</a:t>
            </a:r>
          </a:p>
          <a:p>
            <a:pPr lvl="3"/>
            <a:r>
              <a:rPr lang="it-IT" altLang="it-IT"/>
              <a:t>Fourth level</a:t>
            </a:r>
          </a:p>
          <a:p>
            <a:pPr lvl="4"/>
            <a:r>
              <a:rPr lang="it-IT" altLang="it-IT"/>
              <a:t>Fifth level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66598F9-65E5-9B4D-9DEA-272DB00A72B6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Calibri" panose="020F0502020204030204" pitchFamily="34" charset="0"/>
              </a:defRPr>
            </a:lvl1pPr>
          </a:lstStyle>
          <a:p>
            <a:endParaRPr lang="it-IT" altLang="it-IT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FC82780-9226-734F-96A5-B9A956A8615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Calibri" panose="020F0502020204030204" pitchFamily="34" charset="0"/>
              </a:defRPr>
            </a:lvl1pPr>
          </a:lstStyle>
          <a:p>
            <a:fld id="{90E15B58-011C-954E-A3E6-8746E7479057}" type="slidenum">
              <a:rPr lang="it-IT" altLang="it-IT"/>
              <a:pPr/>
              <a:t>‹N›</a:t>
            </a:fld>
            <a:endParaRPr lang="it-IT" alt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defTabSz="457200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panose="020B0600070205080204" pitchFamily="34" charset="-128"/>
        <a:cs typeface="+mn-cs"/>
      </a:defRPr>
    </a:lvl1pPr>
    <a:lvl2pPr marL="457200" algn="l" defTabSz="457200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panose="020B0600070205080204" pitchFamily="34" charset="-128"/>
        <a:cs typeface="+mn-cs"/>
      </a:defRPr>
    </a:lvl2pPr>
    <a:lvl3pPr marL="914400" algn="l" defTabSz="457200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panose="020B0600070205080204" pitchFamily="34" charset="-128"/>
        <a:cs typeface="+mn-cs"/>
      </a:defRPr>
    </a:lvl3pPr>
    <a:lvl4pPr marL="1371600" algn="l" defTabSz="457200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panose="020B0600070205080204" pitchFamily="34" charset="-128"/>
        <a:cs typeface="+mn-cs"/>
      </a:defRPr>
    </a:lvl4pPr>
    <a:lvl5pPr marL="1828800" algn="l" defTabSz="457200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panose="020B0600070205080204" pitchFamily="34" charset="-128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Slide Image Placeholder 1">
            <a:extLst>
              <a:ext uri="{FF2B5EF4-FFF2-40B4-BE49-F238E27FC236}">
                <a16:creationId xmlns:a16="http://schemas.microsoft.com/office/drawing/2014/main" id="{5882FF57-2334-EA46-926D-278ADDA5A82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1987" name="Notes Placeholder 2">
            <a:extLst>
              <a:ext uri="{FF2B5EF4-FFF2-40B4-BE49-F238E27FC236}">
                <a16:creationId xmlns:a16="http://schemas.microsoft.com/office/drawing/2014/main" id="{F7772CD7-EF92-AC42-82C6-B28F7BB5F70A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spcBef>
                <a:spcPct val="0"/>
              </a:spcBef>
            </a:pPr>
            <a:endParaRPr lang="it-IT" altLang="it-IT"/>
          </a:p>
        </p:txBody>
      </p:sp>
      <p:sp>
        <p:nvSpPr>
          <p:cNvPr id="41988" name="Slide Number Placeholder 3">
            <a:extLst>
              <a:ext uri="{FF2B5EF4-FFF2-40B4-BE49-F238E27FC236}">
                <a16:creationId xmlns:a16="http://schemas.microsoft.com/office/drawing/2014/main" id="{A2629BFB-DC5A-9D4D-8FDB-4C229B30C46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9144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1371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18288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fld id="{A9C2B384-CA81-0F4C-AB25-C83383A247AF}" type="slidenum">
              <a:rPr lang="it-IT" altLang="it-IT"/>
              <a:pPr/>
              <a:t>28</a:t>
            </a:fld>
            <a:endParaRPr lang="it-IT" altLang="it-IT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Slide Image Placeholder 1">
            <a:extLst>
              <a:ext uri="{FF2B5EF4-FFF2-40B4-BE49-F238E27FC236}">
                <a16:creationId xmlns:a16="http://schemas.microsoft.com/office/drawing/2014/main" id="{54F7CB35-E5C8-BB43-A0A9-7E0ADB5F137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4035" name="Notes Placeholder 2">
            <a:extLst>
              <a:ext uri="{FF2B5EF4-FFF2-40B4-BE49-F238E27FC236}">
                <a16:creationId xmlns:a16="http://schemas.microsoft.com/office/drawing/2014/main" id="{018BDC70-27E0-AA4E-BDF1-608EF916B758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spcBef>
                <a:spcPct val="0"/>
              </a:spcBef>
            </a:pPr>
            <a:endParaRPr lang="it-IT" altLang="it-IT"/>
          </a:p>
        </p:txBody>
      </p:sp>
      <p:sp>
        <p:nvSpPr>
          <p:cNvPr id="44036" name="Slide Number Placeholder 3">
            <a:extLst>
              <a:ext uri="{FF2B5EF4-FFF2-40B4-BE49-F238E27FC236}">
                <a16:creationId xmlns:a16="http://schemas.microsoft.com/office/drawing/2014/main" id="{94B58A72-4AB9-8346-807D-9C0749A43EB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9144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1371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18288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fld id="{493C6BF4-00BF-3941-981F-05ABA92CBBE4}" type="slidenum">
              <a:rPr lang="it-IT" altLang="it-IT"/>
              <a:pPr/>
              <a:t>29</a:t>
            </a:fld>
            <a:endParaRPr lang="it-IT" altLang="it-IT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Slide Image Placeholder 1">
            <a:extLst>
              <a:ext uri="{FF2B5EF4-FFF2-40B4-BE49-F238E27FC236}">
                <a16:creationId xmlns:a16="http://schemas.microsoft.com/office/drawing/2014/main" id="{58E9DBB9-02FA-3B4C-A0B3-111A47E78D9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6083" name="Notes Placeholder 2">
            <a:extLst>
              <a:ext uri="{FF2B5EF4-FFF2-40B4-BE49-F238E27FC236}">
                <a16:creationId xmlns:a16="http://schemas.microsoft.com/office/drawing/2014/main" id="{3E8F4750-3AA8-6C46-8203-02279E9EE1C6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spcBef>
                <a:spcPct val="0"/>
              </a:spcBef>
            </a:pPr>
            <a:endParaRPr lang="it-IT" altLang="it-IT"/>
          </a:p>
        </p:txBody>
      </p:sp>
      <p:sp>
        <p:nvSpPr>
          <p:cNvPr id="46084" name="Slide Number Placeholder 3">
            <a:extLst>
              <a:ext uri="{FF2B5EF4-FFF2-40B4-BE49-F238E27FC236}">
                <a16:creationId xmlns:a16="http://schemas.microsoft.com/office/drawing/2014/main" id="{DF611FF5-7D0A-4947-BA6F-046D99C5E31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9144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1371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18288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fld id="{2659189D-3F76-8E46-89D7-EE9037010421}" type="slidenum">
              <a:rPr lang="it-IT" altLang="it-IT"/>
              <a:pPr/>
              <a:t>30</a:t>
            </a:fld>
            <a:endParaRPr lang="it-IT" altLang="it-IT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it-IT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4175CA5-CF6B-9A4E-A613-A7C89AF54C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8A7603E1-9AF4-C544-8450-50F1E3E5A834}" type="datetime1">
              <a:rPr lang="it-IT" altLang="it-IT" smtClean="0"/>
              <a:t>24/09/23</a:t>
            </a:fld>
            <a:endParaRPr lang="it-IT" altLang="it-IT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93FB94B-FF03-3D43-B042-B8D67CC151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 altLang="it-IT"/>
              <a:t>Daniela Valenti 2020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9809BB6-FCAA-BA4A-B693-C0BC3C02EA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F9D643B-54E3-224D-B50F-12314DD30F09}" type="slidenum">
              <a:rPr lang="it-IT" altLang="it-IT"/>
              <a:pPr/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370495070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Click to edit Master text styles</a:t>
            </a:r>
          </a:p>
          <a:p>
            <a:pPr lvl="1"/>
            <a:r>
              <a:rPr lang="it-IT"/>
              <a:t>Second level</a:t>
            </a:r>
          </a:p>
          <a:p>
            <a:pPr lvl="2"/>
            <a:r>
              <a:rPr lang="it-IT"/>
              <a:t>Third level</a:t>
            </a:r>
          </a:p>
          <a:p>
            <a:pPr lvl="3"/>
            <a:r>
              <a:rPr lang="it-IT"/>
              <a:t>Fourth level</a:t>
            </a:r>
          </a:p>
          <a:p>
            <a:pPr lvl="4"/>
            <a:r>
              <a:rPr lang="it-IT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D0FE740-5E51-894E-AB1E-06B38BD46D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AEF81B15-5A87-6E45-8ADE-86EDEC97EBD6}" type="datetime1">
              <a:rPr lang="it-IT" altLang="it-IT" smtClean="0"/>
              <a:t>24/09/23</a:t>
            </a:fld>
            <a:endParaRPr lang="it-IT" altLang="it-IT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6C020D2-DC64-EB49-9929-60E84059D5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 altLang="it-IT"/>
              <a:t>Daniela Valenti 2020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F6BA42D-DBD6-D84D-8257-442D3E03A5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B198F39-E0A3-4F48-A1CE-9489057C2DE2}" type="slidenum">
              <a:rPr lang="it-IT" altLang="it-IT"/>
              <a:pPr/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224382964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it-IT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462E345-C35C-104E-B5F9-D601DC1E6E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2E038B03-3D6A-2E40-AA91-619D17026FF4}" type="datetime1">
              <a:rPr lang="it-IT" altLang="it-IT" smtClean="0"/>
              <a:t>24/09/23</a:t>
            </a:fld>
            <a:endParaRPr lang="it-IT" altLang="it-IT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2DB31E0-B5C0-0F41-9A9E-399C6F0384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 altLang="it-IT"/>
              <a:t>Daniela Valenti 2020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A1B1005-05F6-7E40-9E45-7B24B46479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155739E-AEB5-6249-A988-4B937CC1EB89}" type="slidenum">
              <a:rPr lang="it-IT" altLang="it-IT"/>
              <a:pPr/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247300576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/>
              <a:t>Click to edit Master text styles</a:t>
            </a:r>
          </a:p>
          <a:p>
            <a:pPr lvl="1"/>
            <a:r>
              <a:rPr lang="it-IT"/>
              <a:t>Second level</a:t>
            </a:r>
          </a:p>
          <a:p>
            <a:pPr lvl="2"/>
            <a:r>
              <a:rPr lang="it-IT"/>
              <a:t>Third level</a:t>
            </a:r>
          </a:p>
          <a:p>
            <a:pPr lvl="3"/>
            <a:r>
              <a:rPr lang="it-IT"/>
              <a:t>Fourth level</a:t>
            </a:r>
          </a:p>
          <a:p>
            <a:pPr lvl="4"/>
            <a:r>
              <a:rPr lang="it-IT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/>
              <a:t>Click to edit Master text styles</a:t>
            </a:r>
          </a:p>
          <a:p>
            <a:pPr lvl="1"/>
            <a:r>
              <a:rPr lang="it-IT"/>
              <a:t>Second level</a:t>
            </a:r>
          </a:p>
          <a:p>
            <a:pPr lvl="2"/>
            <a:r>
              <a:rPr lang="it-IT"/>
              <a:t>Third level</a:t>
            </a:r>
          </a:p>
          <a:p>
            <a:pPr lvl="3"/>
            <a:r>
              <a:rPr lang="it-IT"/>
              <a:t>Fourth level</a:t>
            </a:r>
          </a:p>
          <a:p>
            <a:pPr lvl="4"/>
            <a:r>
              <a:rPr lang="it-IT"/>
              <a:t>Fifth level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0C68E256-0651-9945-A7A1-93A1396B67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C8A5B039-1765-234E-9622-5DFBD93F5E38}" type="datetime1">
              <a:rPr lang="it-IT" altLang="it-IT" smtClean="0"/>
              <a:t>24/09/23</a:t>
            </a:fld>
            <a:endParaRPr lang="it-IT" altLang="it-IT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2907F4E3-59E6-A141-BA17-FB5F4A80C8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 altLang="it-IT"/>
              <a:t>Daniela Valenti 2020</a:t>
            </a:r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743496A6-349F-3F44-B721-E98E3FCB15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B797188-BC35-B449-8D03-B7C8357978CA}" type="slidenum">
              <a:rPr lang="it-IT" altLang="it-IT"/>
              <a:pPr/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315709529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/>
              <a:t>Click to edit Master text styles</a:t>
            </a:r>
          </a:p>
          <a:p>
            <a:pPr lvl="1"/>
            <a:r>
              <a:rPr lang="it-IT"/>
              <a:t>Second level</a:t>
            </a:r>
          </a:p>
          <a:p>
            <a:pPr lvl="2"/>
            <a:r>
              <a:rPr lang="it-IT"/>
              <a:t>Third level</a:t>
            </a:r>
          </a:p>
          <a:p>
            <a:pPr lvl="3"/>
            <a:r>
              <a:rPr lang="it-IT"/>
              <a:t>Fourth level</a:t>
            </a:r>
          </a:p>
          <a:p>
            <a:pPr lvl="4"/>
            <a:r>
              <a:rPr lang="it-IT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/>
              <a:t>Click to edit Master text styles</a:t>
            </a:r>
          </a:p>
          <a:p>
            <a:pPr lvl="1"/>
            <a:r>
              <a:rPr lang="it-IT"/>
              <a:t>Second level</a:t>
            </a:r>
          </a:p>
          <a:p>
            <a:pPr lvl="2"/>
            <a:r>
              <a:rPr lang="it-IT"/>
              <a:t>Third level</a:t>
            </a:r>
          </a:p>
          <a:p>
            <a:pPr lvl="3"/>
            <a:r>
              <a:rPr lang="it-IT"/>
              <a:t>Fourth level</a:t>
            </a:r>
          </a:p>
          <a:p>
            <a:pPr lvl="4"/>
            <a:r>
              <a:rPr lang="it-IT"/>
              <a:t>Fifth level</a:t>
            </a:r>
          </a:p>
        </p:txBody>
      </p:sp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A139E16B-84C9-854A-A286-3B395B6B7E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701FBC1B-8772-434A-AE59-029413219415}" type="datetime1">
              <a:rPr lang="it-IT" altLang="it-IT" smtClean="0"/>
              <a:t>24/09/23</a:t>
            </a:fld>
            <a:endParaRPr lang="it-IT" altLang="it-IT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ADBC97F5-1E86-C945-9847-B42B864368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 altLang="it-IT"/>
              <a:t>Daniela Valenti 2020</a:t>
            </a:r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789B8E9C-5A02-354D-8F23-B99D03AD14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615BC98-EB25-8E46-9F99-B310B5BDB158}" type="slidenum">
              <a:rPr lang="it-IT" altLang="it-IT"/>
              <a:pPr/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250363878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Click to edit Master title style</a:t>
            </a:r>
          </a:p>
        </p:txBody>
      </p:sp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25BBC8E5-CC9F-A247-BF0D-0368374441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FA61A6D2-E1F9-8B4F-A0F6-FE5804411592}" type="datetime1">
              <a:rPr lang="it-IT" altLang="it-IT" smtClean="0"/>
              <a:t>24/09/23</a:t>
            </a:fld>
            <a:endParaRPr lang="it-IT" altLang="it-IT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69DD5216-92D2-2847-AA37-8CE976AA3D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 altLang="it-IT"/>
              <a:t>Daniela Valenti 2020</a:t>
            </a:r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2A9097F0-48FF-F742-8A82-02BB5FB8A9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0152AF1-7B7B-8840-8B87-C3843C0F7CBC}" type="slidenum">
              <a:rPr lang="it-IT" altLang="it-IT"/>
              <a:pPr/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27771083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9A76B523-95F1-E64E-8964-08FB42773F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FBCA0C8B-8579-D04E-99AB-CFF9A69EE5AB}" type="datetime1">
              <a:rPr lang="it-IT" altLang="it-IT" smtClean="0"/>
              <a:t>24/09/23</a:t>
            </a:fld>
            <a:endParaRPr lang="it-IT" altLang="it-IT"/>
          </a:p>
        </p:txBody>
      </p:sp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14BCFD12-0DE0-A243-BF6E-90209BC763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 altLang="it-IT"/>
              <a:t>Daniela Valenti 2020</a:t>
            </a:r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D0383B5A-206D-9948-9ECA-3EAACB1F90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B9A99EE-9928-134F-9C12-9DBAE0583C36}" type="slidenum">
              <a:rPr lang="it-IT" altLang="it-IT"/>
              <a:pPr/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198507241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/>
              <a:t>Click to edit Master text styles</a:t>
            </a:r>
          </a:p>
          <a:p>
            <a:pPr lvl="1"/>
            <a:r>
              <a:rPr lang="it-IT"/>
              <a:t>Second level</a:t>
            </a:r>
          </a:p>
          <a:p>
            <a:pPr lvl="2"/>
            <a:r>
              <a:rPr lang="it-IT"/>
              <a:t>Third level</a:t>
            </a:r>
          </a:p>
          <a:p>
            <a:pPr lvl="3"/>
            <a:r>
              <a:rPr lang="it-IT"/>
              <a:t>Fourth level</a:t>
            </a:r>
          </a:p>
          <a:p>
            <a:pPr lvl="4"/>
            <a:r>
              <a:rPr lang="it-IT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Click to 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1D47C5F0-F659-D741-9CCE-B9F89BEA1A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38277037-5FD6-1D4A-A92E-D237CE95D7C3}" type="datetime1">
              <a:rPr lang="it-IT" altLang="it-IT" smtClean="0"/>
              <a:t>24/09/23</a:t>
            </a:fld>
            <a:endParaRPr lang="it-IT" altLang="it-IT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A8D78431-F575-1049-B9B1-9B91CC6884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 altLang="it-IT"/>
              <a:t>Daniela Valenti 2020</a:t>
            </a:r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C79AE650-A45F-A646-BE52-84E7946F33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DCB0CE9-3943-4B41-ACCF-590FB316A706}" type="slidenum">
              <a:rPr lang="it-IT" altLang="it-IT"/>
              <a:pPr/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315714964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it-IT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Click to 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55D93252-C481-F948-86E4-E1EB2B869D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B9A6DA70-F828-DE4E-AA94-9371B70E1BC9}" type="datetime1">
              <a:rPr lang="it-IT" altLang="it-IT" smtClean="0"/>
              <a:t>24/09/23</a:t>
            </a:fld>
            <a:endParaRPr lang="it-IT" altLang="it-IT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96359873-AC3D-4A46-AD5B-ACED1E125A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 altLang="it-IT"/>
              <a:t>Daniela Valenti 2020</a:t>
            </a:r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916F6F71-AC2F-4548-ACDA-5F445E88AD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9A81ADB-3A22-9C4B-BBDB-A2B765EAD586}" type="slidenum">
              <a:rPr lang="it-IT" altLang="it-IT"/>
              <a:pPr/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159567483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Click to edit Master text styles</a:t>
            </a:r>
          </a:p>
          <a:p>
            <a:pPr lvl="1"/>
            <a:r>
              <a:rPr lang="it-IT"/>
              <a:t>Second level</a:t>
            </a:r>
          </a:p>
          <a:p>
            <a:pPr lvl="2"/>
            <a:r>
              <a:rPr lang="it-IT"/>
              <a:t>Third level</a:t>
            </a:r>
          </a:p>
          <a:p>
            <a:pPr lvl="3"/>
            <a:r>
              <a:rPr lang="it-IT"/>
              <a:t>Fourth level</a:t>
            </a:r>
          </a:p>
          <a:p>
            <a:pPr lvl="4"/>
            <a:r>
              <a:rPr lang="it-IT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93E6C2F-6F31-1D48-855C-EBCDC631E2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3A315895-BE51-0245-BE86-908D1920B808}" type="datetime1">
              <a:rPr lang="it-IT" altLang="it-IT" smtClean="0"/>
              <a:t>24/09/23</a:t>
            </a:fld>
            <a:endParaRPr lang="it-IT" altLang="it-IT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E5D27CE-537C-564E-980F-47BB764B45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 altLang="it-IT"/>
              <a:t>Daniela Valenti 2020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4B57FAD-79F8-804F-B2BC-6349BE9BCA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CFC336C-DC0A-BD41-B440-395828D1132D}" type="slidenum">
              <a:rPr lang="it-IT" altLang="it-IT"/>
              <a:pPr/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260309596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it-IT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it-IT"/>
              <a:t>Click to edit Master text styles</a:t>
            </a:r>
          </a:p>
          <a:p>
            <a:pPr lvl="1"/>
            <a:r>
              <a:rPr lang="it-IT"/>
              <a:t>Second level</a:t>
            </a:r>
          </a:p>
          <a:p>
            <a:pPr lvl="2"/>
            <a:r>
              <a:rPr lang="it-IT"/>
              <a:t>Third level</a:t>
            </a:r>
          </a:p>
          <a:p>
            <a:pPr lvl="3"/>
            <a:r>
              <a:rPr lang="it-IT"/>
              <a:t>Fourth level</a:t>
            </a:r>
          </a:p>
          <a:p>
            <a:pPr lvl="4"/>
            <a:r>
              <a:rPr lang="it-IT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E743DF1-C427-2643-A850-104E14EC20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556E562D-858F-C848-AFCD-0A977DC8DD3D}" type="datetime1">
              <a:rPr lang="it-IT" altLang="it-IT" smtClean="0"/>
              <a:t>24/09/23</a:t>
            </a:fld>
            <a:endParaRPr lang="it-IT" altLang="it-IT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396B037-CAC8-A04B-8FAD-FD56A715CB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 altLang="it-IT"/>
              <a:t>Daniela Valenti 2020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96FD18B-E901-0544-ABAD-8E1A14481E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000A7EA-74A7-2649-B819-E63DB330318E}" type="slidenum">
              <a:rPr lang="it-IT" altLang="it-IT"/>
              <a:pPr/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205415468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DFF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>
            <a:extLst>
              <a:ext uri="{FF2B5EF4-FFF2-40B4-BE49-F238E27FC236}">
                <a16:creationId xmlns:a16="http://schemas.microsoft.com/office/drawing/2014/main" id="{AEBFE120-997A-A842-B951-3EF240B82440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it-IT" altLang="it-IT"/>
              <a:t>Click to edit Master title style</a:t>
            </a:r>
          </a:p>
        </p:txBody>
      </p:sp>
      <p:sp>
        <p:nvSpPr>
          <p:cNvPr id="1027" name="Text Placeholder 2">
            <a:extLst>
              <a:ext uri="{FF2B5EF4-FFF2-40B4-BE49-F238E27FC236}">
                <a16:creationId xmlns:a16="http://schemas.microsoft.com/office/drawing/2014/main" id="{339D7841-0885-0149-8A5D-157D043648A3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it-IT" altLang="it-IT"/>
              <a:t>Click to edit Master text styles</a:t>
            </a:r>
          </a:p>
          <a:p>
            <a:pPr lvl="1"/>
            <a:r>
              <a:rPr lang="it-IT" altLang="it-IT"/>
              <a:t>Second level</a:t>
            </a:r>
          </a:p>
          <a:p>
            <a:pPr lvl="2"/>
            <a:r>
              <a:rPr lang="it-IT" altLang="it-IT"/>
              <a:t>Third level</a:t>
            </a:r>
          </a:p>
          <a:p>
            <a:pPr lvl="3"/>
            <a:r>
              <a:rPr lang="it-IT" altLang="it-IT"/>
              <a:t>Fourth level</a:t>
            </a:r>
          </a:p>
          <a:p>
            <a:pPr lvl="4"/>
            <a:r>
              <a:rPr lang="it-IT" altLang="it-IT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2344916-E7DF-6644-8E19-2B2F32BEEF7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1200">
                <a:solidFill>
                  <a:srgbClr val="898989"/>
                </a:solidFill>
                <a:latin typeface="Calibri" panose="020F0502020204030204" pitchFamily="34" charset="0"/>
              </a:defRPr>
            </a:lvl1pPr>
          </a:lstStyle>
          <a:p>
            <a:fld id="{54BC55E5-8CE5-D14A-BB51-5A6310CBAD0F}" type="datetime1">
              <a:rPr lang="it-IT" altLang="it-IT" smtClean="0"/>
              <a:t>24/09/23</a:t>
            </a:fld>
            <a:endParaRPr lang="it-IT" altLang="it-IT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4EC260F-B145-8944-B795-2C7873E9742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>
              <a:defRPr sz="1200">
                <a:solidFill>
                  <a:srgbClr val="898989"/>
                </a:solidFill>
                <a:latin typeface="Calibri" panose="020F0502020204030204" pitchFamily="34" charset="0"/>
              </a:defRPr>
            </a:lvl1pPr>
          </a:lstStyle>
          <a:p>
            <a:r>
              <a:rPr lang="it-IT" altLang="it-IT"/>
              <a:t>Daniela Valenti 2020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F093745-AEE9-6349-96DC-980A52EBFE5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898989"/>
                </a:solidFill>
                <a:latin typeface="Calibri" panose="020F0502020204030204" pitchFamily="34" charset="0"/>
              </a:defRPr>
            </a:lvl1pPr>
          </a:lstStyle>
          <a:p>
            <a:fld id="{20DF5B66-23C1-7F4C-B16A-718E7937E68A}" type="slidenum">
              <a:rPr lang="it-IT" altLang="it-IT"/>
              <a:pPr/>
              <a:t>‹N›</a:t>
            </a:fld>
            <a:endParaRPr lang="it-IT" alt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dt="0"/>
  <p:txStyles>
    <p:titleStyle>
      <a:lvl1pPr algn="ctr" defTabSz="457200" rtl="0" fontAlgn="base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ＭＳ Ｐゴシック" panose="020B0600070205080204" pitchFamily="34" charset="-128"/>
          <a:cs typeface="+mj-cs"/>
        </a:defRPr>
      </a:lvl1pPr>
      <a:lvl2pPr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ＭＳ Ｐゴシック" panose="020B0600070205080204" pitchFamily="34" charset="-128"/>
        </a:defRPr>
      </a:lvl2pPr>
      <a:lvl3pPr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ＭＳ Ｐゴシック" panose="020B0600070205080204" pitchFamily="34" charset="-128"/>
        </a:defRPr>
      </a:lvl3pPr>
      <a:lvl4pPr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ＭＳ Ｐゴシック" panose="020B0600070205080204" pitchFamily="34" charset="-128"/>
        </a:defRPr>
      </a:lvl4pPr>
      <a:lvl5pPr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ＭＳ Ｐゴシック" panose="020B0600070205080204" pitchFamily="34" charset="-128"/>
        </a:defRPr>
      </a:lvl5pPr>
      <a:lvl6pPr marL="4572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ＭＳ Ｐゴシック" panose="020B0600070205080204" pitchFamily="34" charset="-128"/>
        </a:defRPr>
      </a:lvl6pPr>
      <a:lvl7pPr marL="9144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ＭＳ Ｐゴシック" panose="020B0600070205080204" pitchFamily="34" charset="-128"/>
        </a:defRPr>
      </a:lvl7pPr>
      <a:lvl8pPr marL="13716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ＭＳ Ｐゴシック" panose="020B0600070205080204" pitchFamily="34" charset="-128"/>
        </a:defRPr>
      </a:lvl8pPr>
      <a:lvl9pPr marL="18288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ＭＳ Ｐゴシック" panose="020B0600070205080204" pitchFamily="34" charset="-128"/>
        </a:defRPr>
      </a:lvl9pPr>
    </p:titleStyle>
    <p:bodyStyle>
      <a:lvl1pPr marL="342900" indent="-342900" algn="l" defTabSz="457200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ＭＳ Ｐゴシック" panose="020B0600070205080204" pitchFamily="34" charset="-128"/>
          <a:cs typeface="+mn-cs"/>
        </a:defRPr>
      </a:lvl1pPr>
      <a:lvl2pPr marL="742950" indent="-285750" algn="l" defTabSz="457200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ＭＳ Ｐゴシック" panose="020B0600070205080204" pitchFamily="34" charset="-128"/>
          <a:cs typeface="+mn-cs"/>
        </a:defRPr>
      </a:lvl2pPr>
      <a:lvl3pPr marL="1143000" indent="-228600" algn="l" defTabSz="457200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ＭＳ Ｐゴシック" panose="020B0600070205080204" pitchFamily="34" charset="-128"/>
          <a:cs typeface="+mn-cs"/>
        </a:defRPr>
      </a:lvl3pPr>
      <a:lvl4pPr marL="1600200" indent="-228600" algn="l" defTabSz="457200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ＭＳ Ｐゴシック" panose="020B0600070205080204" pitchFamily="34" charset="-128"/>
          <a:cs typeface="+mn-cs"/>
        </a:defRPr>
      </a:lvl4pPr>
      <a:lvl5pPr marL="2057400" indent="-228600" algn="l" defTabSz="457200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ＭＳ Ｐゴシック" panose="020B0600070205080204" pitchFamily="34" charset="-128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4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25.png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>
            <a:extLst>
              <a:ext uri="{FF2B5EF4-FFF2-40B4-BE49-F238E27FC236}">
                <a16:creationId xmlns:a16="http://schemas.microsoft.com/office/drawing/2014/main" id="{F015EC8E-23A1-5743-BF5B-AB4A1E1A9E39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1066800" y="1371600"/>
            <a:ext cx="7239000" cy="2160588"/>
          </a:xfrm>
        </p:spPr>
        <p:txBody>
          <a:bodyPr/>
          <a:lstStyle/>
          <a:p>
            <a:r>
              <a:rPr lang="it-IT" altLang="it-IT" b="1">
                <a:solidFill>
                  <a:srgbClr val="FF0000"/>
                </a:solidFill>
              </a:rPr>
              <a:t>Frequenze relative e</a:t>
            </a:r>
            <a:br>
              <a:rPr lang="it-IT" altLang="it-IT" b="1">
                <a:solidFill>
                  <a:srgbClr val="FF0000"/>
                </a:solidFill>
              </a:rPr>
            </a:br>
            <a:r>
              <a:rPr lang="it-IT" altLang="it-IT" b="1">
                <a:solidFill>
                  <a:srgbClr val="FF0000"/>
                </a:solidFill>
              </a:rPr>
              <a:t>diagrammi a torta</a:t>
            </a:r>
          </a:p>
        </p:txBody>
      </p:sp>
      <p:sp>
        <p:nvSpPr>
          <p:cNvPr id="18435" name="Footer Placeholder 4">
            <a:extLst>
              <a:ext uri="{FF2B5EF4-FFF2-40B4-BE49-F238E27FC236}">
                <a16:creationId xmlns:a16="http://schemas.microsoft.com/office/drawing/2014/main" id="{7E0F3FAF-5FD5-A148-9E51-1A52AFFED7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52400" y="6248400"/>
            <a:ext cx="2895600" cy="476250"/>
          </a:xfrm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9144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1371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18288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r>
              <a:rPr lang="it-IT" altLang="it-IT" i="1">
                <a:solidFill>
                  <a:srgbClr val="898989"/>
                </a:solidFill>
              </a:rPr>
              <a:t>Daniela Valenti 2020</a:t>
            </a:r>
          </a:p>
        </p:txBody>
      </p:sp>
      <p:sp>
        <p:nvSpPr>
          <p:cNvPr id="18436" name="Slide Number Placeholder 3">
            <a:extLst>
              <a:ext uri="{FF2B5EF4-FFF2-40B4-BE49-F238E27FC236}">
                <a16:creationId xmlns:a16="http://schemas.microsoft.com/office/drawing/2014/main" id="{D81164E3-8990-844B-8869-D71B397785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9144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1371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18288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fld id="{A1F9B56F-2014-CD45-B263-4C05B6FA66C4}" type="slidenum">
              <a:rPr lang="it-IT" altLang="it-IT">
                <a:solidFill>
                  <a:srgbClr val="898989"/>
                </a:solidFill>
              </a:rPr>
              <a:pPr/>
              <a:t>1</a:t>
            </a:fld>
            <a:endParaRPr lang="it-IT" altLang="it-IT">
              <a:solidFill>
                <a:srgbClr val="898989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>
            <a:extLst>
              <a:ext uri="{FF2B5EF4-FFF2-40B4-BE49-F238E27FC236}">
                <a16:creationId xmlns:a16="http://schemas.microsoft.com/office/drawing/2014/main" id="{F45F6DA4-37B1-6D47-8728-02DC89521131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611560" y="634425"/>
            <a:ext cx="7957392" cy="914400"/>
          </a:xfrm>
        </p:spPr>
        <p:txBody>
          <a:bodyPr/>
          <a:lstStyle/>
          <a:p>
            <a:pPr marL="9525" indent="-9525"/>
            <a:r>
              <a:rPr lang="it-IT" altLang="it-IT" sz="36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L’indagine sui mezzi di trasporto</a:t>
            </a:r>
          </a:p>
        </p:txBody>
      </p:sp>
      <p:sp>
        <p:nvSpPr>
          <p:cNvPr id="20483" name="Footer Placeholder 4">
            <a:extLst>
              <a:ext uri="{FF2B5EF4-FFF2-40B4-BE49-F238E27FC236}">
                <a16:creationId xmlns:a16="http://schemas.microsoft.com/office/drawing/2014/main" id="{5ABF2766-CD96-3546-8340-A4FE1DB0A3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0" y="6477000"/>
            <a:ext cx="2895600" cy="381000"/>
          </a:xfrm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9144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1371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18288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r>
              <a:rPr lang="it-IT" altLang="it-IT" i="1">
                <a:solidFill>
                  <a:srgbClr val="898989"/>
                </a:solidFill>
              </a:rPr>
              <a:t>Daniela Valenti 2020</a:t>
            </a:r>
          </a:p>
        </p:txBody>
      </p:sp>
      <p:sp>
        <p:nvSpPr>
          <p:cNvPr id="20484" name="Slide Number Placeholder 5">
            <a:extLst>
              <a:ext uri="{FF2B5EF4-FFF2-40B4-BE49-F238E27FC236}">
                <a16:creationId xmlns:a16="http://schemas.microsoft.com/office/drawing/2014/main" id="{86DA529D-A112-924F-9F40-4241AF39F8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9144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1371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18288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fld id="{3540CF00-39F5-1D4C-9844-387F29DC1090}" type="slidenum">
              <a:rPr lang="it-IT" altLang="it-IT">
                <a:solidFill>
                  <a:srgbClr val="898989"/>
                </a:solidFill>
              </a:rPr>
              <a:pPr/>
              <a:t>2</a:t>
            </a:fld>
            <a:endParaRPr lang="it-IT" altLang="it-IT">
              <a:solidFill>
                <a:srgbClr val="898989"/>
              </a:solidFill>
            </a:endParaRPr>
          </a:p>
        </p:txBody>
      </p:sp>
      <p:sp>
        <p:nvSpPr>
          <p:cNvPr id="16389" name="TextBox 7">
            <a:extLst>
              <a:ext uri="{FF2B5EF4-FFF2-40B4-BE49-F238E27FC236}">
                <a16:creationId xmlns:a16="http://schemas.microsoft.com/office/drawing/2014/main" id="{9BFA3030-0390-AF44-AD8F-A28C150B80E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56742" y="1726625"/>
            <a:ext cx="7087666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9144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1371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18288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r>
              <a:rPr lang="it-IT" altLang="it-IT" sz="3200" b="1" dirty="0"/>
              <a:t>I ragazzi e le ragazze hanno gusti diversi?</a:t>
            </a:r>
          </a:p>
        </p:txBody>
      </p:sp>
      <p:pic>
        <p:nvPicPr>
          <p:cNvPr id="16390" name="Picture 5" descr="in_due_sul_motorino_a_16_anni_legge_e_rischi__16007.jpg">
            <a:extLst>
              <a:ext uri="{FF2B5EF4-FFF2-40B4-BE49-F238E27FC236}">
                <a16:creationId xmlns:a16="http://schemas.microsoft.com/office/drawing/2014/main" id="{52E12B6A-472F-3944-9EF7-3839EBCB068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43210" y="2456993"/>
            <a:ext cx="6694091" cy="37789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>
            <a:extLst>
              <a:ext uri="{FF2B5EF4-FFF2-40B4-BE49-F238E27FC236}">
                <a16:creationId xmlns:a16="http://schemas.microsoft.com/office/drawing/2014/main" id="{6FD4F75C-119D-8640-9A5D-F8E919DB044E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1219200" y="304800"/>
            <a:ext cx="7086600" cy="914400"/>
          </a:xfrm>
        </p:spPr>
        <p:txBody>
          <a:bodyPr/>
          <a:lstStyle/>
          <a:p>
            <a:pPr marL="9525" indent="-9525"/>
            <a:r>
              <a:rPr lang="it-IT" altLang="it-IT" sz="36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Preferenze di ragazze e ragazzi</a:t>
            </a:r>
          </a:p>
        </p:txBody>
      </p:sp>
      <p:sp>
        <p:nvSpPr>
          <p:cNvPr id="21507" name="Footer Placeholder 4">
            <a:extLst>
              <a:ext uri="{FF2B5EF4-FFF2-40B4-BE49-F238E27FC236}">
                <a16:creationId xmlns:a16="http://schemas.microsoft.com/office/drawing/2014/main" id="{1F639490-DA8F-8644-8E07-15F8B4677B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0" y="6477000"/>
            <a:ext cx="2895600" cy="381000"/>
          </a:xfrm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9144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1371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18288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r>
              <a:rPr lang="it-IT" altLang="it-IT" i="1">
                <a:solidFill>
                  <a:srgbClr val="898989"/>
                </a:solidFill>
              </a:rPr>
              <a:t>Daniela Valenti 2020</a:t>
            </a:r>
          </a:p>
        </p:txBody>
      </p:sp>
      <p:sp>
        <p:nvSpPr>
          <p:cNvPr id="21508" name="Slide Number Placeholder 5">
            <a:extLst>
              <a:ext uri="{FF2B5EF4-FFF2-40B4-BE49-F238E27FC236}">
                <a16:creationId xmlns:a16="http://schemas.microsoft.com/office/drawing/2014/main" id="{777C756B-2310-494E-9E52-E1646BBB1F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9144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1371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18288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fld id="{FEF14FF9-60F3-8E43-8D12-996DAC78C0DB}" type="slidenum">
              <a:rPr lang="it-IT" altLang="it-IT">
                <a:solidFill>
                  <a:srgbClr val="898989"/>
                </a:solidFill>
              </a:rPr>
              <a:pPr/>
              <a:t>3</a:t>
            </a:fld>
            <a:endParaRPr lang="it-IT" altLang="it-IT">
              <a:solidFill>
                <a:srgbClr val="898989"/>
              </a:solidFill>
            </a:endParaRPr>
          </a:p>
        </p:txBody>
      </p:sp>
      <p:sp>
        <p:nvSpPr>
          <p:cNvPr id="17413" name="TextBox 6">
            <a:extLst>
              <a:ext uri="{FF2B5EF4-FFF2-40B4-BE49-F238E27FC236}">
                <a16:creationId xmlns:a16="http://schemas.microsoft.com/office/drawing/2014/main" id="{E55DC38A-F019-334C-83E6-CCCB8685789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5800" y="1210633"/>
            <a:ext cx="8153400" cy="15696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9144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1371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18288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r>
              <a:rPr lang="it-IT" altLang="it-IT" sz="3200" b="1" dirty="0"/>
              <a:t>Esamino di nuovo le risposte alla domanda: </a:t>
            </a:r>
          </a:p>
          <a:p>
            <a:pPr algn="ctr"/>
            <a:r>
              <a:rPr lang="it-IT" altLang="it-IT" sz="3200" b="1" i="1" dirty="0"/>
              <a:t>‘Con quale mezzo di trasporto preferisci arrivare a scuola?’</a:t>
            </a:r>
          </a:p>
        </p:txBody>
      </p:sp>
      <p:sp>
        <p:nvSpPr>
          <p:cNvPr id="17414" name="TextBox 7">
            <a:extLst>
              <a:ext uri="{FF2B5EF4-FFF2-40B4-BE49-F238E27FC236}">
                <a16:creationId xmlns:a16="http://schemas.microsoft.com/office/drawing/2014/main" id="{526B4AC3-8869-F347-88FA-3CAD74C69F4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4515" y="5633668"/>
            <a:ext cx="792480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9144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1371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18288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algn="ctr"/>
            <a:r>
              <a:rPr lang="it-IT" altLang="it-IT" sz="2800" b="1" dirty="0"/>
              <a:t>Separo le risposte delle ragazze da quelle dei ragazzi</a:t>
            </a:r>
          </a:p>
        </p:txBody>
      </p:sp>
      <p:pic>
        <p:nvPicPr>
          <p:cNvPr id="17415" name="Picture 10" descr="ragazzi_esconoda scuola.jpg">
            <a:extLst>
              <a:ext uri="{FF2B5EF4-FFF2-40B4-BE49-F238E27FC236}">
                <a16:creationId xmlns:a16="http://schemas.microsoft.com/office/drawing/2014/main" id="{EE682497-3174-6944-B530-C5884677B1F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414"/>
          <a:stretch>
            <a:fillRect/>
          </a:stretch>
        </p:blipFill>
        <p:spPr bwMode="auto">
          <a:xfrm>
            <a:off x="5149056" y="2885278"/>
            <a:ext cx="3124200" cy="2517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416" name="Picture 11" descr="alunni-pendolari.jpg">
            <a:extLst>
              <a:ext uri="{FF2B5EF4-FFF2-40B4-BE49-F238E27FC236}">
                <a16:creationId xmlns:a16="http://schemas.microsoft.com/office/drawing/2014/main" id="{93A2B2A9-F653-914F-9983-FEF58B8CC38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2903"/>
          <a:stretch>
            <a:fillRect/>
          </a:stretch>
        </p:blipFill>
        <p:spPr bwMode="auto">
          <a:xfrm>
            <a:off x="914400" y="2895600"/>
            <a:ext cx="3352800" cy="2162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>
            <a:extLst>
              <a:ext uri="{FF2B5EF4-FFF2-40B4-BE49-F238E27FC236}">
                <a16:creationId xmlns:a16="http://schemas.microsoft.com/office/drawing/2014/main" id="{E2190EC3-B0DB-EE48-B2CB-F5566B1E000C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827584" y="282352"/>
            <a:ext cx="7632848" cy="914400"/>
          </a:xfrm>
        </p:spPr>
        <p:txBody>
          <a:bodyPr/>
          <a:lstStyle/>
          <a:p>
            <a:pPr marL="9525" indent="-9525"/>
            <a:r>
              <a:rPr lang="it-IT" altLang="it-IT" sz="36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 risposte di ragazzi e ragazze</a:t>
            </a:r>
          </a:p>
        </p:txBody>
      </p:sp>
      <p:sp>
        <p:nvSpPr>
          <p:cNvPr id="22531" name="Footer Placeholder 4">
            <a:extLst>
              <a:ext uri="{FF2B5EF4-FFF2-40B4-BE49-F238E27FC236}">
                <a16:creationId xmlns:a16="http://schemas.microsoft.com/office/drawing/2014/main" id="{AD3D08B4-2B70-1448-9E13-511BEF8D47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0" y="6477000"/>
            <a:ext cx="2895600" cy="381000"/>
          </a:xfrm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9144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1371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18288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r>
              <a:rPr lang="it-IT" altLang="it-IT" i="1">
                <a:solidFill>
                  <a:srgbClr val="898989"/>
                </a:solidFill>
              </a:rPr>
              <a:t>Daniela Valenti 2020</a:t>
            </a:r>
          </a:p>
        </p:txBody>
      </p:sp>
      <p:sp>
        <p:nvSpPr>
          <p:cNvPr id="22532" name="Slide Number Placeholder 5">
            <a:extLst>
              <a:ext uri="{FF2B5EF4-FFF2-40B4-BE49-F238E27FC236}">
                <a16:creationId xmlns:a16="http://schemas.microsoft.com/office/drawing/2014/main" id="{BC227CFA-A369-CE40-B2DE-A1BE99FDCD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9144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1371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18288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fld id="{B481D4F4-B784-164C-B221-BA09ED02B23F}" type="slidenum">
              <a:rPr lang="it-IT" altLang="it-IT">
                <a:solidFill>
                  <a:srgbClr val="898989"/>
                </a:solidFill>
              </a:rPr>
              <a:pPr/>
              <a:t>4</a:t>
            </a:fld>
            <a:endParaRPr lang="it-IT" altLang="it-IT">
              <a:solidFill>
                <a:srgbClr val="898989"/>
              </a:solidFill>
            </a:endParaRPr>
          </a:p>
        </p:txBody>
      </p:sp>
      <p:pic>
        <p:nvPicPr>
          <p:cNvPr id="18437" name="Picture 6" descr="Schermata 2018-07-16 alle 16.02.12.png">
            <a:extLst>
              <a:ext uri="{FF2B5EF4-FFF2-40B4-BE49-F238E27FC236}">
                <a16:creationId xmlns:a16="http://schemas.microsoft.com/office/drawing/2014/main" id="{4B67429D-D292-D54E-910D-45739C0263E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38400" y="1382677"/>
            <a:ext cx="3962400" cy="2633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DD968874-B4CB-154F-A2B7-02BB20FBF349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990600" y="2373277"/>
            <a:ext cx="1447800" cy="1588"/>
          </a:xfrm>
          <a:prstGeom prst="straightConnector1">
            <a:avLst/>
          </a:prstGeom>
          <a:noFill/>
          <a:ln w="28575">
            <a:solidFill>
              <a:srgbClr val="FF0000"/>
            </a:solidFill>
            <a:round/>
            <a:headEnd/>
            <a:tailEnd type="arrow" w="med" len="med"/>
          </a:ln>
          <a:effectLst>
            <a:outerShdw blurRad="40000" dist="20000" dir="5400000" rotWithShape="0">
              <a:srgbClr val="808080">
                <a:alpha val="37999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9" name="Oval 8">
            <a:extLst>
              <a:ext uri="{FF2B5EF4-FFF2-40B4-BE49-F238E27FC236}">
                <a16:creationId xmlns:a16="http://schemas.microsoft.com/office/drawing/2014/main" id="{ADE8CD63-1697-204B-B0B5-2CB199B98401}"/>
              </a:ext>
            </a:extLst>
          </p:cNvPr>
          <p:cNvSpPr>
            <a:spLocks noChangeArrowheads="1"/>
          </p:cNvSpPr>
          <p:nvPr/>
        </p:nvSpPr>
        <p:spPr bwMode="auto">
          <a:xfrm>
            <a:off x="5562600" y="2220877"/>
            <a:ext cx="457200" cy="304800"/>
          </a:xfrm>
          <a:prstGeom prst="ellipse">
            <a:avLst/>
          </a:prstGeom>
          <a:noFill/>
          <a:ln w="25400">
            <a:solidFill>
              <a:srgbClr val="FF0000"/>
            </a:solidFill>
            <a:round/>
            <a:headEnd/>
            <a:tailEnd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9144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1371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18288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algn="ctr"/>
            <a:endParaRPr lang="it-IT" altLang="it-IT">
              <a:solidFill>
                <a:srgbClr val="FFFFFF"/>
              </a:solidFill>
            </a:endParaRPr>
          </a:p>
        </p:txBody>
      </p:sp>
      <p:sp>
        <p:nvSpPr>
          <p:cNvPr id="10" name="Line Callout 1 9">
            <a:extLst>
              <a:ext uri="{FF2B5EF4-FFF2-40B4-BE49-F238E27FC236}">
                <a16:creationId xmlns:a16="http://schemas.microsoft.com/office/drawing/2014/main" id="{F743FC90-F97E-F246-AB34-2E6227B9BC42}"/>
              </a:ext>
            </a:extLst>
          </p:cNvPr>
          <p:cNvSpPr>
            <a:spLocks/>
          </p:cNvSpPr>
          <p:nvPr/>
        </p:nvSpPr>
        <p:spPr bwMode="auto">
          <a:xfrm>
            <a:off x="7162800" y="2276440"/>
            <a:ext cx="1752600" cy="1011237"/>
          </a:xfrm>
          <a:prstGeom prst="borderCallout1">
            <a:avLst>
              <a:gd name="adj1" fmla="val 18750"/>
              <a:gd name="adj2" fmla="val -1875"/>
              <a:gd name="adj3" fmla="val 13102"/>
              <a:gd name="adj4" fmla="val -62690"/>
            </a:avLst>
          </a:prstGeom>
          <a:solidFill>
            <a:schemeClr val="bg1"/>
          </a:solidFill>
          <a:ln w="19050">
            <a:solidFill>
              <a:srgbClr val="FF0000"/>
            </a:solidFill>
            <a:miter lim="800000"/>
            <a:headEnd/>
            <a:tailEnd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9144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1371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18288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r>
              <a:rPr lang="it-IT" altLang="it-IT" sz="2000" b="1" dirty="0"/>
              <a:t>Sono di più</a:t>
            </a:r>
          </a:p>
          <a:p>
            <a:r>
              <a:rPr lang="it-IT" altLang="it-IT" sz="2000" b="1" dirty="0"/>
              <a:t>i ragazzi che vanno a piedi </a:t>
            </a:r>
            <a:endParaRPr lang="it-IT" altLang="it-IT" sz="2000" dirty="0">
              <a:solidFill>
                <a:srgbClr val="FFFFFF"/>
              </a:solidFill>
            </a:endParaRPr>
          </a:p>
        </p:txBody>
      </p:sp>
      <p:sp>
        <p:nvSpPr>
          <p:cNvPr id="18441" name="TextBox 11">
            <a:extLst>
              <a:ext uri="{FF2B5EF4-FFF2-40B4-BE49-F238E27FC236}">
                <a16:creationId xmlns:a16="http://schemas.microsoft.com/office/drawing/2014/main" id="{647BD6C6-D013-3545-8BB9-98E149A6E67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1000" y="4421117"/>
            <a:ext cx="8534400" cy="954107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9144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1371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18288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algn="ctr"/>
            <a:r>
              <a:rPr lang="it-IT" altLang="it-IT" sz="2800" b="1" dirty="0"/>
              <a:t>Concludo:</a:t>
            </a:r>
          </a:p>
          <a:p>
            <a:pPr algn="ctr"/>
            <a:r>
              <a:rPr lang="it-IT" altLang="it-IT" sz="2800" b="1" dirty="0"/>
              <a:t>In questa classe i ragazzi vanno a piedi più delle ragazze</a:t>
            </a:r>
            <a:r>
              <a:rPr lang="it-IT" altLang="it-IT" sz="2400" b="1" dirty="0"/>
              <a:t>.</a:t>
            </a:r>
          </a:p>
        </p:txBody>
      </p:sp>
      <p:sp>
        <p:nvSpPr>
          <p:cNvPr id="18442" name="TextBox 12">
            <a:extLst>
              <a:ext uri="{FF2B5EF4-FFF2-40B4-BE49-F238E27FC236}">
                <a16:creationId xmlns:a16="http://schemas.microsoft.com/office/drawing/2014/main" id="{D4BA47D2-1AA0-5B45-BB27-DD41A2D87F3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67427" y="5803545"/>
            <a:ext cx="3600400" cy="58420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9144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1371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18288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r>
              <a:rPr lang="it-IT" altLang="it-IT" sz="3200" b="1" dirty="0">
                <a:solidFill>
                  <a:srgbClr val="0000FF"/>
                </a:solidFill>
              </a:rPr>
              <a:t>Ho ragionato bene?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>
            <a:extLst>
              <a:ext uri="{FF2B5EF4-FFF2-40B4-BE49-F238E27FC236}">
                <a16:creationId xmlns:a16="http://schemas.microsoft.com/office/drawing/2014/main" id="{1960664D-A1D7-A545-8A3D-5AF33C2C91B6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395536" y="521193"/>
            <a:ext cx="8388424" cy="914400"/>
          </a:xfrm>
        </p:spPr>
        <p:txBody>
          <a:bodyPr/>
          <a:lstStyle/>
          <a:p>
            <a:pPr marL="9525" indent="-9525"/>
            <a:r>
              <a:rPr lang="it-IT" altLang="it-IT" sz="3600" b="1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 ignorato un’informazione</a:t>
            </a:r>
          </a:p>
        </p:txBody>
      </p:sp>
      <p:sp>
        <p:nvSpPr>
          <p:cNvPr id="23555" name="Footer Placeholder 4">
            <a:extLst>
              <a:ext uri="{FF2B5EF4-FFF2-40B4-BE49-F238E27FC236}">
                <a16:creationId xmlns:a16="http://schemas.microsoft.com/office/drawing/2014/main" id="{C4E551EE-8242-454A-8E9B-E4CAB06867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0" y="6477000"/>
            <a:ext cx="2895600" cy="381000"/>
          </a:xfrm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9144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1371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18288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r>
              <a:rPr lang="it-IT" altLang="it-IT" i="1">
                <a:solidFill>
                  <a:srgbClr val="898989"/>
                </a:solidFill>
              </a:rPr>
              <a:t>Daniela Valenti 2020</a:t>
            </a:r>
          </a:p>
        </p:txBody>
      </p:sp>
      <p:sp>
        <p:nvSpPr>
          <p:cNvPr id="23556" name="Slide Number Placeholder 5">
            <a:extLst>
              <a:ext uri="{FF2B5EF4-FFF2-40B4-BE49-F238E27FC236}">
                <a16:creationId xmlns:a16="http://schemas.microsoft.com/office/drawing/2014/main" id="{E3139BDA-885D-C049-8ED1-6C746FE9C7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9144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1371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18288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fld id="{F99718DB-086F-3348-B04A-F0CB1210FCB1}" type="slidenum">
              <a:rPr lang="it-IT" altLang="it-IT">
                <a:solidFill>
                  <a:srgbClr val="898989"/>
                </a:solidFill>
              </a:rPr>
              <a:pPr/>
              <a:t>5</a:t>
            </a:fld>
            <a:endParaRPr lang="it-IT" altLang="it-IT">
              <a:solidFill>
                <a:srgbClr val="898989"/>
              </a:solidFill>
            </a:endParaRPr>
          </a:p>
        </p:txBody>
      </p:sp>
      <p:pic>
        <p:nvPicPr>
          <p:cNvPr id="19461" name="Picture 6" descr="Schermata 2018-07-16 alle 16.02.12.png">
            <a:extLst>
              <a:ext uri="{FF2B5EF4-FFF2-40B4-BE49-F238E27FC236}">
                <a16:creationId xmlns:a16="http://schemas.microsoft.com/office/drawing/2014/main" id="{AFDBD992-1739-384C-BDAC-38D1A87F05F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7400" y="1680068"/>
            <a:ext cx="4738688" cy="314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12E45B8F-FCFF-8948-ABFD-5E1C12F37F2E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685800" y="2899268"/>
            <a:ext cx="1447800" cy="1588"/>
          </a:xfrm>
          <a:prstGeom prst="straightConnector1">
            <a:avLst/>
          </a:prstGeom>
          <a:noFill/>
          <a:ln w="28575">
            <a:solidFill>
              <a:srgbClr val="FF0000"/>
            </a:solidFill>
            <a:round/>
            <a:headEnd/>
            <a:tailEnd type="arrow" w="med" len="med"/>
          </a:ln>
          <a:effectLst>
            <a:outerShdw blurRad="40000" dist="20000" dir="5400000" rotWithShape="0">
              <a:srgbClr val="808080">
                <a:alpha val="37999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9" name="Oval 8">
            <a:extLst>
              <a:ext uri="{FF2B5EF4-FFF2-40B4-BE49-F238E27FC236}">
                <a16:creationId xmlns:a16="http://schemas.microsoft.com/office/drawing/2014/main" id="{A935193C-D22F-6F49-85FF-0442D64B6E2F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91200" y="2670668"/>
            <a:ext cx="533400" cy="304800"/>
          </a:xfrm>
          <a:prstGeom prst="ellipse">
            <a:avLst/>
          </a:prstGeom>
          <a:noFill/>
          <a:ln w="25400">
            <a:solidFill>
              <a:srgbClr val="FF0000"/>
            </a:solidFill>
            <a:round/>
            <a:headEnd/>
            <a:tailEnd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9144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1371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18288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algn="ctr"/>
            <a:endParaRPr lang="it-IT" altLang="it-IT">
              <a:solidFill>
                <a:srgbClr val="FFFFFF"/>
              </a:solidFill>
            </a:endParaRPr>
          </a:p>
        </p:txBody>
      </p:sp>
      <p:sp>
        <p:nvSpPr>
          <p:cNvPr id="10" name="Line Callout 1 9">
            <a:extLst>
              <a:ext uri="{FF2B5EF4-FFF2-40B4-BE49-F238E27FC236}">
                <a16:creationId xmlns:a16="http://schemas.microsoft.com/office/drawing/2014/main" id="{9838FCF2-7D16-AB42-BE80-F932248AA3BA}"/>
              </a:ext>
            </a:extLst>
          </p:cNvPr>
          <p:cNvSpPr>
            <a:spLocks/>
          </p:cNvSpPr>
          <p:nvPr/>
        </p:nvSpPr>
        <p:spPr bwMode="auto">
          <a:xfrm>
            <a:off x="7239000" y="2573831"/>
            <a:ext cx="1676400" cy="935037"/>
          </a:xfrm>
          <a:prstGeom prst="borderCallout1">
            <a:avLst>
              <a:gd name="adj1" fmla="val 18750"/>
              <a:gd name="adj2" fmla="val -8333"/>
              <a:gd name="adj3" fmla="val 26153"/>
              <a:gd name="adj4" fmla="val -54963"/>
            </a:avLst>
          </a:prstGeom>
          <a:solidFill>
            <a:schemeClr val="bg1"/>
          </a:solidFill>
          <a:ln w="19050">
            <a:solidFill>
              <a:srgbClr val="FF0000"/>
            </a:solidFill>
            <a:miter lim="800000"/>
            <a:headEnd/>
            <a:tailEnd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9144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1371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18288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r>
              <a:rPr lang="it-IT" altLang="it-IT" sz="2000" b="1" dirty="0"/>
              <a:t>Sono di più i ragazzi che vanno a piedi</a:t>
            </a:r>
            <a:endParaRPr lang="it-IT" altLang="it-IT" sz="2000" dirty="0">
              <a:solidFill>
                <a:srgbClr val="FFFFFF"/>
              </a:solidFill>
            </a:endParaRPr>
          </a:p>
        </p:txBody>
      </p:sp>
      <p:sp>
        <p:nvSpPr>
          <p:cNvPr id="14" name="Rounded Rectangle 13">
            <a:extLst>
              <a:ext uri="{FF2B5EF4-FFF2-40B4-BE49-F238E27FC236}">
                <a16:creationId xmlns:a16="http://schemas.microsoft.com/office/drawing/2014/main" id="{FF1392CC-1E82-9A44-B937-670D487268FE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91200" y="4347068"/>
            <a:ext cx="533400" cy="381000"/>
          </a:xfrm>
          <a:prstGeom prst="roundRect">
            <a:avLst>
              <a:gd name="adj" fmla="val 16667"/>
            </a:avLst>
          </a:prstGeom>
          <a:noFill/>
          <a:ln w="22225">
            <a:solidFill>
              <a:srgbClr val="0000FF"/>
            </a:solidFill>
            <a:round/>
            <a:headEnd/>
            <a:tailEnd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9144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1371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18288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algn="ctr"/>
            <a:endParaRPr lang="it-IT" altLang="it-IT">
              <a:solidFill>
                <a:srgbClr val="FFFFFF"/>
              </a:solidFill>
            </a:endParaRPr>
          </a:p>
        </p:txBody>
      </p:sp>
      <p:sp>
        <p:nvSpPr>
          <p:cNvPr id="16" name="Line Callout 1 15">
            <a:extLst>
              <a:ext uri="{FF2B5EF4-FFF2-40B4-BE49-F238E27FC236}">
                <a16:creationId xmlns:a16="http://schemas.microsoft.com/office/drawing/2014/main" id="{F17DEEDF-8FCE-EA4E-ADFB-00F872E32AA3}"/>
              </a:ext>
            </a:extLst>
          </p:cNvPr>
          <p:cNvSpPr>
            <a:spLocks/>
          </p:cNvSpPr>
          <p:nvPr/>
        </p:nvSpPr>
        <p:spPr bwMode="auto">
          <a:xfrm>
            <a:off x="4932040" y="5490068"/>
            <a:ext cx="2952328" cy="986932"/>
          </a:xfrm>
          <a:prstGeom prst="borderCallout1">
            <a:avLst>
              <a:gd name="adj1" fmla="val -2255"/>
              <a:gd name="adj2" fmla="val 20426"/>
              <a:gd name="adj3" fmla="val -80331"/>
              <a:gd name="adj4" fmla="val 47136"/>
            </a:avLst>
          </a:prstGeom>
          <a:solidFill>
            <a:srgbClr val="F5FFDF"/>
          </a:solidFill>
          <a:ln w="19050">
            <a:solidFill>
              <a:srgbClr val="0000FF"/>
            </a:solidFill>
            <a:miter lim="800000"/>
            <a:headEnd/>
            <a:tailEnd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9144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1371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18288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r>
              <a:rPr lang="it-IT" altLang="it-IT" sz="2800" b="1" dirty="0"/>
              <a:t>Sono di più anche i ragazzi in classe</a:t>
            </a:r>
            <a:endParaRPr lang="it-IT" altLang="it-IT" sz="2800" dirty="0">
              <a:solidFill>
                <a:srgbClr val="FFFFFF"/>
              </a:solidFill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>
            <a:extLst>
              <a:ext uri="{FF2B5EF4-FFF2-40B4-BE49-F238E27FC236}">
                <a16:creationId xmlns:a16="http://schemas.microsoft.com/office/drawing/2014/main" id="{866610B4-E761-3D40-8530-611727EC356A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381000" y="152400"/>
            <a:ext cx="7901880" cy="914400"/>
          </a:xfrm>
        </p:spPr>
        <p:txBody>
          <a:bodyPr/>
          <a:lstStyle/>
          <a:p>
            <a:pPr marL="9525" indent="-9525"/>
            <a:r>
              <a:rPr lang="it-IT" altLang="it-IT" sz="36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Per esaminare meglio la situazione</a:t>
            </a:r>
          </a:p>
        </p:txBody>
      </p:sp>
      <p:sp>
        <p:nvSpPr>
          <p:cNvPr id="24579" name="Footer Placeholder 4">
            <a:extLst>
              <a:ext uri="{FF2B5EF4-FFF2-40B4-BE49-F238E27FC236}">
                <a16:creationId xmlns:a16="http://schemas.microsoft.com/office/drawing/2014/main" id="{E6FA3B8C-7AE0-6446-98F1-056106C2A9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0" y="6477000"/>
            <a:ext cx="2895600" cy="381000"/>
          </a:xfrm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9144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1371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18288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r>
              <a:rPr lang="it-IT" altLang="it-IT" i="1">
                <a:solidFill>
                  <a:srgbClr val="898989"/>
                </a:solidFill>
              </a:rPr>
              <a:t>Daniela Valenti 2020</a:t>
            </a:r>
          </a:p>
        </p:txBody>
      </p:sp>
      <p:sp>
        <p:nvSpPr>
          <p:cNvPr id="24580" name="Slide Number Placeholder 5">
            <a:extLst>
              <a:ext uri="{FF2B5EF4-FFF2-40B4-BE49-F238E27FC236}">
                <a16:creationId xmlns:a16="http://schemas.microsoft.com/office/drawing/2014/main" id="{55F57334-7144-3C40-B0B2-4F257F5096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9144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1371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18288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fld id="{E3538CE0-5000-D840-926B-024EC1B03DE6}" type="slidenum">
              <a:rPr lang="it-IT" altLang="it-IT">
                <a:solidFill>
                  <a:srgbClr val="898989"/>
                </a:solidFill>
              </a:rPr>
              <a:pPr/>
              <a:t>6</a:t>
            </a:fld>
            <a:endParaRPr lang="it-IT" altLang="it-IT">
              <a:solidFill>
                <a:srgbClr val="898989"/>
              </a:solidFill>
            </a:endParaRPr>
          </a:p>
        </p:txBody>
      </p:sp>
      <p:sp>
        <p:nvSpPr>
          <p:cNvPr id="20485" name="TextBox 7">
            <a:extLst>
              <a:ext uri="{FF2B5EF4-FFF2-40B4-BE49-F238E27FC236}">
                <a16:creationId xmlns:a16="http://schemas.microsoft.com/office/drawing/2014/main" id="{6D5705C8-C253-CC40-AAEA-F8BFB27DD5B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45096" y="939298"/>
            <a:ext cx="6035216" cy="9541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9144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1371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18288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r>
              <a:rPr lang="it-IT" altLang="it-IT" sz="2800" b="1" dirty="0"/>
              <a:t>Valuto ogni frequenza </a:t>
            </a:r>
            <a:r>
              <a:rPr lang="it-IT" altLang="it-IT" sz="2800" b="1" dirty="0" err="1"/>
              <a:t>F</a:t>
            </a:r>
            <a:r>
              <a:rPr lang="it-IT" altLang="it-IT" sz="2800" b="1" dirty="0"/>
              <a:t> </a:t>
            </a:r>
            <a:r>
              <a:rPr lang="it-IT" altLang="it-IT" sz="2800" b="1" i="1" dirty="0"/>
              <a:t>relativamente</a:t>
            </a:r>
            <a:r>
              <a:rPr lang="it-IT" altLang="it-IT" sz="2800" b="1" dirty="0"/>
              <a:t> al totale </a:t>
            </a:r>
            <a:r>
              <a:rPr lang="it-IT" altLang="it-IT" sz="2800" b="1" dirty="0" err="1"/>
              <a:t>N</a:t>
            </a:r>
            <a:r>
              <a:rPr lang="it-IT" altLang="it-IT" sz="2800" b="1" dirty="0"/>
              <a:t> di studenti esaminati.  </a:t>
            </a:r>
          </a:p>
        </p:txBody>
      </p:sp>
      <p:pic>
        <p:nvPicPr>
          <p:cNvPr id="20486" name="Picture 9" descr="Schermata 2018-07-17 alle 09.13.51.png">
            <a:extLst>
              <a:ext uri="{FF2B5EF4-FFF2-40B4-BE49-F238E27FC236}">
                <a16:creationId xmlns:a16="http://schemas.microsoft.com/office/drawing/2014/main" id="{B33B5DE8-15B2-114D-A84C-86B32DF3E7C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45096" y="1972315"/>
            <a:ext cx="5575300" cy="2692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487" name="TextBox 10">
            <a:extLst>
              <a:ext uri="{FF2B5EF4-FFF2-40B4-BE49-F238E27FC236}">
                <a16:creationId xmlns:a16="http://schemas.microsoft.com/office/drawing/2014/main" id="{ACC3867E-D457-EA45-82F1-21C3BE20006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42510" y="4730092"/>
            <a:ext cx="3024336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9144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1371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18288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algn="ctr"/>
            <a:r>
              <a:rPr lang="it-IT" altLang="it-IT" sz="2800" b="1" dirty="0">
                <a:solidFill>
                  <a:srgbClr val="0000FF"/>
                </a:solidFill>
              </a:rPr>
              <a:t>In generale</a:t>
            </a:r>
          </a:p>
        </p:txBody>
      </p:sp>
      <p:pic>
        <p:nvPicPr>
          <p:cNvPr id="20488" name="Picture 11" descr="Schermata 2018-07-17 alle 09.21.55.png">
            <a:extLst>
              <a:ext uri="{FF2B5EF4-FFF2-40B4-BE49-F238E27FC236}">
                <a16:creationId xmlns:a16="http://schemas.microsoft.com/office/drawing/2014/main" id="{92E48AA5-0569-1440-BA13-5450B403505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72990" y="5342903"/>
            <a:ext cx="3517900" cy="1219200"/>
          </a:xfrm>
          <a:prstGeom prst="rect">
            <a:avLst/>
          </a:prstGeom>
          <a:noFill/>
          <a:ln w="34925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>
            <a:extLst>
              <a:ext uri="{FF2B5EF4-FFF2-40B4-BE49-F238E27FC236}">
                <a16:creationId xmlns:a16="http://schemas.microsoft.com/office/drawing/2014/main" id="{3496C314-FAB5-3F4C-BB02-77E38685143F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251520" y="152400"/>
            <a:ext cx="8435280" cy="914400"/>
          </a:xfrm>
        </p:spPr>
        <p:txBody>
          <a:bodyPr/>
          <a:lstStyle/>
          <a:p>
            <a:pPr marL="9525" indent="-9525"/>
            <a:r>
              <a:rPr lang="it-IT" altLang="it-IT" sz="36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Per esaminare meglio la situazione</a:t>
            </a:r>
            <a:endParaRPr lang="it-IT" altLang="it-IT" sz="3600" dirty="0">
              <a:solidFill>
                <a:srgbClr val="FF0000"/>
              </a:solidFill>
              <a:latin typeface="Arial Black" panose="020B0604020202020204" pitchFamily="34" charset="0"/>
            </a:endParaRPr>
          </a:p>
        </p:txBody>
      </p:sp>
      <p:sp>
        <p:nvSpPr>
          <p:cNvPr id="25603" name="Footer Placeholder 4">
            <a:extLst>
              <a:ext uri="{FF2B5EF4-FFF2-40B4-BE49-F238E27FC236}">
                <a16:creationId xmlns:a16="http://schemas.microsoft.com/office/drawing/2014/main" id="{293D850C-8E18-164C-A06D-DB6E13FE08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0" y="6477000"/>
            <a:ext cx="2895600" cy="381000"/>
          </a:xfrm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9144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1371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18288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r>
              <a:rPr lang="it-IT" altLang="it-IT" i="1">
                <a:solidFill>
                  <a:srgbClr val="898989"/>
                </a:solidFill>
              </a:rPr>
              <a:t>Daniela Valenti 2020</a:t>
            </a:r>
          </a:p>
        </p:txBody>
      </p:sp>
      <p:sp>
        <p:nvSpPr>
          <p:cNvPr id="25604" name="Slide Number Placeholder 5">
            <a:extLst>
              <a:ext uri="{FF2B5EF4-FFF2-40B4-BE49-F238E27FC236}">
                <a16:creationId xmlns:a16="http://schemas.microsoft.com/office/drawing/2014/main" id="{C7525A6B-E142-7549-A1FB-029BE36502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9144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1371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18288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fld id="{D754C3B1-8877-B745-BB59-367DB930E02D}" type="slidenum">
              <a:rPr lang="it-IT" altLang="it-IT">
                <a:solidFill>
                  <a:srgbClr val="898989"/>
                </a:solidFill>
              </a:rPr>
              <a:pPr/>
              <a:t>7</a:t>
            </a:fld>
            <a:endParaRPr lang="it-IT" altLang="it-IT">
              <a:solidFill>
                <a:srgbClr val="898989"/>
              </a:solidFill>
            </a:endParaRPr>
          </a:p>
        </p:txBody>
      </p:sp>
      <p:sp>
        <p:nvSpPr>
          <p:cNvPr id="21509" name="TextBox 7">
            <a:extLst>
              <a:ext uri="{FF2B5EF4-FFF2-40B4-BE49-F238E27FC236}">
                <a16:creationId xmlns:a16="http://schemas.microsoft.com/office/drawing/2014/main" id="{BD32FD6B-EB45-D54C-9780-2A126BF35C1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10047" y="1101656"/>
            <a:ext cx="5603875" cy="584775"/>
          </a:xfrm>
          <a:prstGeom prst="rect">
            <a:avLst/>
          </a:prstGeom>
          <a:solidFill>
            <a:srgbClr val="F5FFDF"/>
          </a:solidFill>
          <a:ln>
            <a:noFill/>
          </a:ln>
          <a:extLst/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9144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1371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18288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r>
              <a:rPr lang="it-IT" altLang="it-IT" sz="3200" b="1" dirty="0"/>
              <a:t>Confronto le frequenze relative</a:t>
            </a:r>
          </a:p>
        </p:txBody>
      </p:sp>
      <p:pic>
        <p:nvPicPr>
          <p:cNvPr id="21510" name="Picture 9" descr="Schermata 2018-07-17 alle 09.13.51.png">
            <a:extLst>
              <a:ext uri="{FF2B5EF4-FFF2-40B4-BE49-F238E27FC236}">
                <a16:creationId xmlns:a16="http://schemas.microsoft.com/office/drawing/2014/main" id="{8C542288-8399-B444-9B97-78C962BE1B5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8622" y="1839912"/>
            <a:ext cx="5575300" cy="2692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511" name="Picture 8" descr="Fraz_ug.jpg">
            <a:extLst>
              <a:ext uri="{FF2B5EF4-FFF2-40B4-BE49-F238E27FC236}">
                <a16:creationId xmlns:a16="http://schemas.microsoft.com/office/drawing/2014/main" id="{9EE3B21B-7E7A-4A40-A0DA-AAFCB0142D6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48064" y="4654723"/>
            <a:ext cx="1181100" cy="172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1512" name="TextBox 13">
            <a:extLst>
              <a:ext uri="{FF2B5EF4-FFF2-40B4-BE49-F238E27FC236}">
                <a16:creationId xmlns:a16="http://schemas.microsoft.com/office/drawing/2014/main" id="{C8BA51F8-D6D3-2446-8C78-83ACBFDB2B6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3872" y="4918248"/>
            <a:ext cx="3962400" cy="1384995"/>
          </a:xfrm>
          <a:prstGeom prst="rect">
            <a:avLst/>
          </a:prstGeom>
          <a:solidFill>
            <a:srgbClr val="F5FFDF"/>
          </a:solidFill>
          <a:ln>
            <a:noFill/>
          </a:ln>
          <a:extLst/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9144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1371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18288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algn="ctr"/>
            <a:r>
              <a:rPr lang="it-IT" altLang="it-IT" sz="2800" b="1" i="1" dirty="0">
                <a:solidFill>
                  <a:srgbClr val="0000FF"/>
                </a:solidFill>
              </a:rPr>
              <a:t>Ragazzi e ragazze preferiscono ugualmente andare a piedi</a:t>
            </a:r>
            <a:r>
              <a:rPr lang="it-IT" altLang="it-IT" sz="2400" b="1" i="1" dirty="0">
                <a:solidFill>
                  <a:srgbClr val="0000FF"/>
                </a:solidFill>
              </a:rPr>
              <a:t>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>
            <a:extLst>
              <a:ext uri="{FF2B5EF4-FFF2-40B4-BE49-F238E27FC236}">
                <a16:creationId xmlns:a16="http://schemas.microsoft.com/office/drawing/2014/main" id="{4903AB12-FFAE-9A49-8FE0-AADF10F7FAAE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228600" y="300038"/>
            <a:ext cx="8087816" cy="914400"/>
          </a:xfrm>
        </p:spPr>
        <p:txBody>
          <a:bodyPr/>
          <a:lstStyle/>
          <a:p>
            <a:pPr marL="9525" indent="-9525"/>
            <a:r>
              <a:rPr lang="it-IT" altLang="it-IT" sz="40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Attenzione</a:t>
            </a:r>
          </a:p>
        </p:txBody>
      </p:sp>
      <p:sp>
        <p:nvSpPr>
          <p:cNvPr id="27651" name="Footer Placeholder 4">
            <a:extLst>
              <a:ext uri="{FF2B5EF4-FFF2-40B4-BE49-F238E27FC236}">
                <a16:creationId xmlns:a16="http://schemas.microsoft.com/office/drawing/2014/main" id="{C302EA2C-677B-1B46-8A88-DB78FBCA1C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0" y="6324600"/>
            <a:ext cx="3048000" cy="304800"/>
          </a:xfrm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9144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1371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18288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r>
              <a:rPr lang="it-IT" altLang="it-IT" i="1">
                <a:solidFill>
                  <a:srgbClr val="898989"/>
                </a:solidFill>
              </a:rPr>
              <a:t>Daniela Valenti 2020</a:t>
            </a:r>
          </a:p>
        </p:txBody>
      </p:sp>
      <p:sp>
        <p:nvSpPr>
          <p:cNvPr id="27652" name="Slide Number Placeholder 5">
            <a:extLst>
              <a:ext uri="{FF2B5EF4-FFF2-40B4-BE49-F238E27FC236}">
                <a16:creationId xmlns:a16="http://schemas.microsoft.com/office/drawing/2014/main" id="{E16BFE31-D917-0D41-B6B1-72E858BCE0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9144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1371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18288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fld id="{2088CE53-C08E-C749-9113-4C202F51C468}" type="slidenum">
              <a:rPr lang="it-IT" altLang="it-IT">
                <a:solidFill>
                  <a:srgbClr val="898989"/>
                </a:solidFill>
              </a:rPr>
              <a:pPr/>
              <a:t>8</a:t>
            </a:fld>
            <a:endParaRPr lang="it-IT" altLang="it-IT">
              <a:solidFill>
                <a:srgbClr val="898989"/>
              </a:solidFill>
            </a:endParaRPr>
          </a:p>
        </p:txBody>
      </p:sp>
      <p:sp>
        <p:nvSpPr>
          <p:cNvPr id="22533" name="TextBox 8">
            <a:extLst>
              <a:ext uri="{FF2B5EF4-FFF2-40B4-BE49-F238E27FC236}">
                <a16:creationId xmlns:a16="http://schemas.microsoft.com/office/drawing/2014/main" id="{31887180-BB79-1A40-82F7-FE9865EAC41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24000" y="1447800"/>
            <a:ext cx="6400800" cy="2124075"/>
          </a:xfrm>
          <a:prstGeom prst="rect">
            <a:avLst/>
          </a:prstGeom>
          <a:solidFill>
            <a:srgbClr val="FFFFDC"/>
          </a:solidFill>
          <a:ln w="31750">
            <a:solidFill>
              <a:srgbClr val="3366FF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9144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1371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18288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algn="ctr"/>
            <a:r>
              <a:rPr lang="it-IT" altLang="it-IT" sz="2800" b="1" i="1">
                <a:solidFill>
                  <a:srgbClr val="0000FF"/>
                </a:solidFill>
              </a:rPr>
              <a:t>Frequenza assoluta F</a:t>
            </a:r>
            <a:r>
              <a:rPr lang="it-IT" altLang="it-IT" sz="2800">
                <a:solidFill>
                  <a:srgbClr val="FF0000"/>
                </a:solidFill>
              </a:rPr>
              <a:t> </a:t>
            </a:r>
            <a:r>
              <a:rPr lang="it-IT" altLang="it-IT" sz="2800" b="1">
                <a:solidFill>
                  <a:schemeClr val="tx2"/>
                </a:solidFill>
              </a:rPr>
              <a:t>di una risposta è: </a:t>
            </a:r>
          </a:p>
          <a:p>
            <a:pPr algn="ctr"/>
            <a:r>
              <a:rPr lang="it-IT" altLang="it-IT" sz="2400" b="1" i="1">
                <a:solidFill>
                  <a:schemeClr val="tx2"/>
                </a:solidFill>
              </a:rPr>
              <a:t>il numero di volte che la risposta compare in una rilevazione statistica</a:t>
            </a:r>
            <a:r>
              <a:rPr lang="it-IT" altLang="it-IT" sz="2400" b="1">
                <a:solidFill>
                  <a:schemeClr val="tx2"/>
                </a:solidFill>
              </a:rPr>
              <a:t>.</a:t>
            </a:r>
          </a:p>
          <a:p>
            <a:pPr algn="ctr"/>
            <a:r>
              <a:rPr lang="it-IT" altLang="it-IT" sz="2400" b="1">
                <a:solidFill>
                  <a:srgbClr val="0000FF"/>
                </a:solidFill>
              </a:rPr>
              <a:t>Per descrivere in modo sintetico ‘i gusti’ di un solo gruppo di persone</a:t>
            </a:r>
            <a:r>
              <a:rPr lang="it-IT" altLang="it-IT" sz="2400" b="1">
                <a:solidFill>
                  <a:schemeClr val="tx2"/>
                </a:solidFill>
              </a:rPr>
              <a:t>.</a:t>
            </a:r>
          </a:p>
          <a:p>
            <a:r>
              <a:rPr lang="it-IT" altLang="it-IT" sz="800" b="1">
                <a:solidFill>
                  <a:srgbClr val="0000FF"/>
                </a:solidFill>
              </a:rPr>
              <a:t> </a:t>
            </a:r>
          </a:p>
        </p:txBody>
      </p:sp>
      <p:sp>
        <p:nvSpPr>
          <p:cNvPr id="22534" name="Rectangle 6">
            <a:extLst>
              <a:ext uri="{FF2B5EF4-FFF2-40B4-BE49-F238E27FC236}">
                <a16:creationId xmlns:a16="http://schemas.microsoft.com/office/drawing/2014/main" id="{2815EB19-F4C5-2C4C-8E5C-43F00E702BDA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5800" y="4038600"/>
            <a:ext cx="8001000" cy="1708150"/>
          </a:xfrm>
          <a:prstGeom prst="rect">
            <a:avLst/>
          </a:prstGeom>
          <a:solidFill>
            <a:srgbClr val="FFFFDC"/>
          </a:solidFill>
          <a:ln w="31750">
            <a:solidFill>
              <a:srgbClr val="008000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9144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1371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18288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algn="ctr"/>
            <a:r>
              <a:rPr lang="it-IT" altLang="it-IT" sz="2600" b="1" i="1">
                <a:solidFill>
                  <a:srgbClr val="008000"/>
                </a:solidFill>
                <a:latin typeface="Arial Narrow" panose="020B0604020202020204" pitchFamily="34" charset="0"/>
              </a:rPr>
              <a:t>Frequenza relativa F</a:t>
            </a:r>
            <a:r>
              <a:rPr lang="it-IT" altLang="it-IT" sz="2600" b="1" i="1" baseline="-25000">
                <a:solidFill>
                  <a:srgbClr val="008000"/>
                </a:solidFill>
                <a:latin typeface="Arial Narrow" panose="020B0604020202020204" pitchFamily="34" charset="0"/>
              </a:rPr>
              <a:t>r </a:t>
            </a:r>
            <a:r>
              <a:rPr lang="it-IT" altLang="it-IT" sz="2600" b="1" baseline="-25000">
                <a:solidFill>
                  <a:srgbClr val="008000"/>
                </a:solidFill>
                <a:latin typeface="Arial Narrow" panose="020B0604020202020204" pitchFamily="34" charset="0"/>
              </a:rPr>
              <a:t> </a:t>
            </a:r>
            <a:r>
              <a:rPr lang="it-IT" altLang="it-IT" sz="2300" b="1">
                <a:solidFill>
                  <a:srgbClr val="000000"/>
                </a:solidFill>
                <a:latin typeface="Arial Narrow" panose="020B0604020202020204" pitchFamily="34" charset="0"/>
              </a:rPr>
              <a:t>di una risposta in un gruppo di </a:t>
            </a:r>
            <a:r>
              <a:rPr lang="it-IT" altLang="it-IT" sz="2300" b="1">
                <a:solidFill>
                  <a:srgbClr val="FF0000"/>
                </a:solidFill>
                <a:latin typeface="Arial Narrow" panose="020B0604020202020204" pitchFamily="34" charset="0"/>
              </a:rPr>
              <a:t>N</a:t>
            </a:r>
            <a:r>
              <a:rPr lang="it-IT" altLang="it-IT" sz="2300" b="1">
                <a:solidFill>
                  <a:srgbClr val="000000"/>
                </a:solidFill>
                <a:latin typeface="Arial Narrow" panose="020B0604020202020204" pitchFamily="34" charset="0"/>
              </a:rPr>
              <a:t> persone </a:t>
            </a:r>
            <a:r>
              <a:rPr lang="it-IT" altLang="it-IT" sz="2300" b="1" i="1">
                <a:solidFill>
                  <a:srgbClr val="000000"/>
                </a:solidFill>
                <a:latin typeface="Arial Narrow" panose="020B0604020202020204" pitchFamily="34" charset="0"/>
              </a:rPr>
              <a:t>è: </a:t>
            </a:r>
          </a:p>
          <a:p>
            <a:pPr algn="ctr"/>
            <a:r>
              <a:rPr lang="it-IT" altLang="it-IT" sz="2300" b="1" i="1">
                <a:solidFill>
                  <a:srgbClr val="000000"/>
                </a:solidFill>
                <a:latin typeface="Arial Narrow" panose="020B0604020202020204" pitchFamily="34" charset="0"/>
              </a:rPr>
              <a:t>il rapporto </a:t>
            </a:r>
            <a:r>
              <a:rPr lang="it-IT" altLang="it-IT" sz="2300" b="1" i="1">
                <a:solidFill>
                  <a:srgbClr val="0000FF"/>
                </a:solidFill>
                <a:latin typeface="Arial Narrow" panose="020B0604020202020204" pitchFamily="34" charset="0"/>
              </a:rPr>
              <a:t>F</a:t>
            </a:r>
            <a:r>
              <a:rPr lang="it-IT" altLang="it-IT" sz="2300" b="1" i="1">
                <a:solidFill>
                  <a:srgbClr val="000000"/>
                </a:solidFill>
                <a:latin typeface="Arial Narrow" panose="020B0604020202020204" pitchFamily="34" charset="0"/>
              </a:rPr>
              <a:t>/</a:t>
            </a:r>
            <a:r>
              <a:rPr lang="it-IT" altLang="it-IT" sz="2300" b="1" i="1">
                <a:solidFill>
                  <a:srgbClr val="FF0000"/>
                </a:solidFill>
                <a:latin typeface="Arial Narrow" panose="020B0604020202020204" pitchFamily="34" charset="0"/>
              </a:rPr>
              <a:t>N</a:t>
            </a:r>
            <a:r>
              <a:rPr lang="it-IT" altLang="it-IT" sz="2300" b="1" i="1">
                <a:solidFill>
                  <a:srgbClr val="000000"/>
                </a:solidFill>
                <a:latin typeface="Arial Narrow" panose="020B0604020202020204" pitchFamily="34" charset="0"/>
              </a:rPr>
              <a:t> fra la frequenza assoluta </a:t>
            </a:r>
            <a:r>
              <a:rPr lang="it-IT" altLang="it-IT" sz="2300" b="1" i="1">
                <a:solidFill>
                  <a:srgbClr val="0000FF"/>
                </a:solidFill>
                <a:latin typeface="Arial Narrow" panose="020B0604020202020204" pitchFamily="34" charset="0"/>
              </a:rPr>
              <a:t>F</a:t>
            </a:r>
            <a:r>
              <a:rPr lang="it-IT" altLang="it-IT" sz="2300" b="1" i="1">
                <a:solidFill>
                  <a:srgbClr val="000000"/>
                </a:solidFill>
                <a:latin typeface="Arial Narrow" panose="020B0604020202020204" pitchFamily="34" charset="0"/>
              </a:rPr>
              <a:t> e il numero </a:t>
            </a:r>
            <a:r>
              <a:rPr lang="it-IT" altLang="it-IT" sz="2300" b="1" i="1">
                <a:solidFill>
                  <a:srgbClr val="FF0000"/>
                </a:solidFill>
                <a:latin typeface="Arial Narrow" panose="020B0604020202020204" pitchFamily="34" charset="0"/>
              </a:rPr>
              <a:t>N</a:t>
            </a:r>
            <a:r>
              <a:rPr lang="it-IT" altLang="it-IT" sz="2300" b="1" i="1">
                <a:solidFill>
                  <a:srgbClr val="000000"/>
                </a:solidFill>
                <a:latin typeface="Arial Narrow" panose="020B0604020202020204" pitchFamily="34" charset="0"/>
              </a:rPr>
              <a:t> di persone.</a:t>
            </a:r>
          </a:p>
          <a:p>
            <a:pPr algn="ctr"/>
            <a:endParaRPr lang="it-IT" altLang="it-IT" sz="800" b="1" i="1">
              <a:solidFill>
                <a:srgbClr val="000000"/>
              </a:solidFill>
              <a:latin typeface="Arial Narrow" panose="020B0604020202020204" pitchFamily="34" charset="0"/>
            </a:endParaRPr>
          </a:p>
          <a:p>
            <a:pPr algn="ctr"/>
            <a:r>
              <a:rPr lang="it-IT" altLang="it-IT" sz="2400" b="1">
                <a:solidFill>
                  <a:srgbClr val="006600"/>
                </a:solidFill>
              </a:rPr>
              <a:t>Per confrontare ‘i gusti’ di due o più gruppi che non sono composti da uno stesso numero di persone.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>
            <a:extLst>
              <a:ext uri="{FF2B5EF4-FFF2-40B4-BE49-F238E27FC236}">
                <a16:creationId xmlns:a16="http://schemas.microsoft.com/office/drawing/2014/main" id="{1E5B44C2-93EF-D449-AB39-C46FF5D3D280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304800" y="0"/>
            <a:ext cx="8458200" cy="914400"/>
          </a:xfrm>
        </p:spPr>
        <p:txBody>
          <a:bodyPr/>
          <a:lstStyle/>
          <a:p>
            <a:pPr marL="9525" indent="-9525"/>
            <a:r>
              <a:rPr lang="it-IT" altLang="it-IT" sz="36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Come scrivere la frequenza relativa</a:t>
            </a:r>
          </a:p>
        </p:txBody>
      </p:sp>
      <p:sp>
        <p:nvSpPr>
          <p:cNvPr id="28675" name="Footer Placeholder 4">
            <a:extLst>
              <a:ext uri="{FF2B5EF4-FFF2-40B4-BE49-F238E27FC236}">
                <a16:creationId xmlns:a16="http://schemas.microsoft.com/office/drawing/2014/main" id="{1391EBF4-D206-AF47-ACDE-15EF5B9292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52400" y="6248400"/>
            <a:ext cx="1600200" cy="476250"/>
          </a:xfrm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9144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1371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18288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r>
              <a:rPr lang="it-IT" altLang="it-IT" i="1">
                <a:solidFill>
                  <a:srgbClr val="898989"/>
                </a:solidFill>
              </a:rPr>
              <a:t>Daniela Valenti 2020</a:t>
            </a:r>
          </a:p>
        </p:txBody>
      </p:sp>
      <p:sp>
        <p:nvSpPr>
          <p:cNvPr id="28676" name="Slide Number Placeholder 5">
            <a:extLst>
              <a:ext uri="{FF2B5EF4-FFF2-40B4-BE49-F238E27FC236}">
                <a16:creationId xmlns:a16="http://schemas.microsoft.com/office/drawing/2014/main" id="{7844CEB1-7E94-1146-B136-A3FEE6481D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9144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1371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18288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fld id="{D8016400-2D96-2643-AB1F-A9C412B22636}" type="slidenum">
              <a:rPr lang="it-IT" altLang="it-IT">
                <a:solidFill>
                  <a:srgbClr val="898989"/>
                </a:solidFill>
              </a:rPr>
              <a:pPr/>
              <a:t>9</a:t>
            </a:fld>
            <a:endParaRPr lang="it-IT" altLang="it-IT">
              <a:solidFill>
                <a:srgbClr val="898989"/>
              </a:solidFill>
            </a:endParaRPr>
          </a:p>
        </p:txBody>
      </p:sp>
      <p:sp>
        <p:nvSpPr>
          <p:cNvPr id="23557" name="TextBox 10">
            <a:extLst>
              <a:ext uri="{FF2B5EF4-FFF2-40B4-BE49-F238E27FC236}">
                <a16:creationId xmlns:a16="http://schemas.microsoft.com/office/drawing/2014/main" id="{DF7155A9-AB2F-DD4F-8818-5EFA13CC809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1912" y="733961"/>
            <a:ext cx="8507288" cy="13849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9144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1371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18288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algn="ctr"/>
            <a:r>
              <a:rPr lang="it-IT" altLang="it-IT" sz="2800" b="1" dirty="0"/>
              <a:t>La frequenza relativa è un rapporto fra due numeri   naturali; ecco tre esempi per richiamare come scriverla</a:t>
            </a:r>
            <a:r>
              <a:rPr lang="it-IT" altLang="it-IT" sz="2400" b="1" dirty="0"/>
              <a:t>.</a:t>
            </a:r>
          </a:p>
          <a:p>
            <a:pPr algn="ctr"/>
            <a:r>
              <a:rPr lang="it-IT" altLang="it-IT" sz="2800" b="1" dirty="0"/>
              <a:t>ESEMPIO 1</a:t>
            </a:r>
          </a:p>
        </p:txBody>
      </p:sp>
      <p:pic>
        <p:nvPicPr>
          <p:cNvPr id="23558" name="Picture 15" descr="Schermata 2018-07-17 alle 14.19.53.png">
            <a:extLst>
              <a:ext uri="{FF2B5EF4-FFF2-40B4-BE49-F238E27FC236}">
                <a16:creationId xmlns:a16="http://schemas.microsoft.com/office/drawing/2014/main" id="{977488B1-E8C9-A04B-BFAE-E78E2CF4307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9200" y="2057400"/>
            <a:ext cx="7010400" cy="322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" name="Circular Arrow 17">
            <a:extLst>
              <a:ext uri="{FF2B5EF4-FFF2-40B4-BE49-F238E27FC236}">
                <a16:creationId xmlns:a16="http://schemas.microsoft.com/office/drawing/2014/main" id="{16CC9D6F-478E-5D49-B02A-942B410EA6B5}"/>
              </a:ext>
            </a:extLst>
          </p:cNvPr>
          <p:cNvSpPr>
            <a:spLocks noChangeArrowheads="1"/>
          </p:cNvSpPr>
          <p:nvPr/>
        </p:nvSpPr>
        <p:spPr bwMode="auto">
          <a:xfrm flipV="1">
            <a:off x="4800600" y="4191000"/>
            <a:ext cx="1371600" cy="609600"/>
          </a:xfrm>
          <a:custGeom>
            <a:avLst/>
            <a:gdLst>
              <a:gd name="T0" fmla="*/ 76200 w 1371600"/>
              <a:gd name="T1" fmla="*/ 304800 h 609600"/>
              <a:gd name="T2" fmla="*/ 1311906 w 1371600"/>
              <a:gd name="T3" fmla="*/ 417701 h 609600"/>
              <a:gd name="T4" fmla="*/ 1219021 w 1371600"/>
              <a:gd name="T5" fmla="*/ 415592 h 609600"/>
              <a:gd name="T6" fmla="*/ 1162693 w 1371600"/>
              <a:gd name="T7" fmla="*/ 386698 h 609600"/>
              <a:gd name="T8" fmla="*/ 1 60000 65536"/>
              <a:gd name="T9" fmla="*/ 0 60000 65536"/>
              <a:gd name="T10" fmla="*/ 1 60000 65536"/>
              <a:gd name="T11" fmla="*/ 2 60000 65536"/>
              <a:gd name="T12" fmla="*/ 225033 w 1371600"/>
              <a:gd name="T13" fmla="*/ 113441 h 609600"/>
              <a:gd name="T14" fmla="*/ 1146567 w 1371600"/>
              <a:gd name="T15" fmla="*/ 496159 h 609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1371600" h="609600">
                <a:moveTo>
                  <a:pt x="34177" y="304800"/>
                </a:moveTo>
                <a:lnTo>
                  <a:pt x="34177" y="304800"/>
                </a:lnTo>
                <a:cubicBezTo>
                  <a:pt x="34177" y="155339"/>
                  <a:pt x="325918" y="34177"/>
                  <a:pt x="685800" y="34177"/>
                </a:cubicBezTo>
                <a:cubicBezTo>
                  <a:pt x="1045681" y="34177"/>
                  <a:pt x="1337423" y="155339"/>
                  <a:pt x="1337423" y="304800"/>
                </a:cubicBezTo>
                <a:cubicBezTo>
                  <a:pt x="1337423" y="341646"/>
                  <a:pt x="1319305" y="378104"/>
                  <a:pt x="1284180" y="411939"/>
                </a:cubicBezTo>
                <a:lnTo>
                  <a:pt x="1311906" y="417701"/>
                </a:lnTo>
                <a:lnTo>
                  <a:pt x="1219021" y="415592"/>
                </a:lnTo>
                <a:lnTo>
                  <a:pt x="1162693" y="386698"/>
                </a:lnTo>
                <a:lnTo>
                  <a:pt x="1187734" y="391900"/>
                </a:lnTo>
                <a:cubicBezTo>
                  <a:pt x="1230844" y="365054"/>
                  <a:pt x="1253377" y="335156"/>
                  <a:pt x="1253377" y="304800"/>
                </a:cubicBezTo>
                <a:cubicBezTo>
                  <a:pt x="1253377" y="201756"/>
                  <a:pt x="999264" y="118223"/>
                  <a:pt x="685800" y="118223"/>
                </a:cubicBezTo>
                <a:cubicBezTo>
                  <a:pt x="372335" y="118223"/>
                  <a:pt x="118223" y="201756"/>
                  <a:pt x="118223" y="304800"/>
                </a:cubicBezTo>
                <a:close/>
              </a:path>
            </a:pathLst>
          </a:cu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9144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1371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18288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algn="ctr"/>
            <a:endParaRPr lang="it-IT" altLang="it-IT"/>
          </a:p>
        </p:txBody>
      </p:sp>
      <p:sp>
        <p:nvSpPr>
          <p:cNvPr id="23560" name="TextBox 18">
            <a:extLst>
              <a:ext uri="{FF2B5EF4-FFF2-40B4-BE49-F238E27FC236}">
                <a16:creationId xmlns:a16="http://schemas.microsoft.com/office/drawing/2014/main" id="{4FA5B3BE-C5F7-8945-8C9B-727C0E0324A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2000" y="4800600"/>
            <a:ext cx="1447800" cy="923925"/>
          </a:xfrm>
          <a:prstGeom prst="rect">
            <a:avLst/>
          </a:prstGeom>
          <a:solidFill>
            <a:srgbClr val="FFFEF0"/>
          </a:solidFill>
          <a:ln w="19050">
            <a:solidFill>
              <a:srgbClr val="FF0000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9144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1371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18288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algn="ctr"/>
            <a:r>
              <a:rPr lang="it-IT" altLang="it-IT" b="1"/>
              <a:t>Eseguo la divisione 3:15 = 0,20</a:t>
            </a:r>
          </a:p>
        </p:txBody>
      </p:sp>
      <p:sp>
        <p:nvSpPr>
          <p:cNvPr id="20" name="Circular Arrow 19">
            <a:extLst>
              <a:ext uri="{FF2B5EF4-FFF2-40B4-BE49-F238E27FC236}">
                <a16:creationId xmlns:a16="http://schemas.microsoft.com/office/drawing/2014/main" id="{EFA4EAB4-0B8F-E84F-AADD-782BEABF8724}"/>
              </a:ext>
            </a:extLst>
          </p:cNvPr>
          <p:cNvSpPr>
            <a:spLocks noChangeArrowheads="1"/>
          </p:cNvSpPr>
          <p:nvPr/>
        </p:nvSpPr>
        <p:spPr bwMode="auto">
          <a:xfrm flipV="1">
            <a:off x="6477000" y="4191000"/>
            <a:ext cx="1371600" cy="609600"/>
          </a:xfrm>
          <a:custGeom>
            <a:avLst/>
            <a:gdLst>
              <a:gd name="T0" fmla="*/ 76200 w 1371600"/>
              <a:gd name="T1" fmla="*/ 304800 h 609600"/>
              <a:gd name="T2" fmla="*/ 1311906 w 1371600"/>
              <a:gd name="T3" fmla="*/ 417701 h 609600"/>
              <a:gd name="T4" fmla="*/ 1219021 w 1371600"/>
              <a:gd name="T5" fmla="*/ 415592 h 609600"/>
              <a:gd name="T6" fmla="*/ 1162693 w 1371600"/>
              <a:gd name="T7" fmla="*/ 386698 h 609600"/>
              <a:gd name="T8" fmla="*/ 1 60000 65536"/>
              <a:gd name="T9" fmla="*/ 0 60000 65536"/>
              <a:gd name="T10" fmla="*/ 1 60000 65536"/>
              <a:gd name="T11" fmla="*/ 2 60000 65536"/>
              <a:gd name="T12" fmla="*/ 225033 w 1371600"/>
              <a:gd name="T13" fmla="*/ 113441 h 609600"/>
              <a:gd name="T14" fmla="*/ 1146567 w 1371600"/>
              <a:gd name="T15" fmla="*/ 496159 h 609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1371600" h="609600">
                <a:moveTo>
                  <a:pt x="34177" y="304800"/>
                </a:moveTo>
                <a:lnTo>
                  <a:pt x="34177" y="304800"/>
                </a:lnTo>
                <a:cubicBezTo>
                  <a:pt x="34177" y="155339"/>
                  <a:pt x="325918" y="34177"/>
                  <a:pt x="685800" y="34177"/>
                </a:cubicBezTo>
                <a:cubicBezTo>
                  <a:pt x="1045681" y="34177"/>
                  <a:pt x="1337423" y="155339"/>
                  <a:pt x="1337423" y="304800"/>
                </a:cubicBezTo>
                <a:cubicBezTo>
                  <a:pt x="1337423" y="341646"/>
                  <a:pt x="1319305" y="378104"/>
                  <a:pt x="1284180" y="411939"/>
                </a:cubicBezTo>
                <a:lnTo>
                  <a:pt x="1311906" y="417701"/>
                </a:lnTo>
                <a:lnTo>
                  <a:pt x="1219021" y="415592"/>
                </a:lnTo>
                <a:lnTo>
                  <a:pt x="1162693" y="386698"/>
                </a:lnTo>
                <a:lnTo>
                  <a:pt x="1187734" y="391900"/>
                </a:lnTo>
                <a:cubicBezTo>
                  <a:pt x="1230844" y="365054"/>
                  <a:pt x="1253377" y="335156"/>
                  <a:pt x="1253377" y="304800"/>
                </a:cubicBezTo>
                <a:cubicBezTo>
                  <a:pt x="1253377" y="201756"/>
                  <a:pt x="999264" y="118223"/>
                  <a:pt x="685800" y="118223"/>
                </a:cubicBezTo>
                <a:cubicBezTo>
                  <a:pt x="372335" y="118223"/>
                  <a:pt x="118223" y="201756"/>
                  <a:pt x="118223" y="304800"/>
                </a:cubicBezTo>
                <a:close/>
              </a:path>
            </a:pathLst>
          </a:cu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9144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1371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18288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algn="ctr"/>
            <a:endParaRPr lang="it-IT" altLang="it-IT"/>
          </a:p>
        </p:txBody>
      </p:sp>
      <p:sp>
        <p:nvSpPr>
          <p:cNvPr id="23562" name="TextBox 20">
            <a:extLst>
              <a:ext uri="{FF2B5EF4-FFF2-40B4-BE49-F238E27FC236}">
                <a16:creationId xmlns:a16="http://schemas.microsoft.com/office/drawing/2014/main" id="{70A8E3E8-94DE-A14D-AA06-CD2A1414F86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72200" y="4800600"/>
            <a:ext cx="2667000" cy="923925"/>
          </a:xfrm>
          <a:prstGeom prst="rect">
            <a:avLst/>
          </a:prstGeom>
          <a:solidFill>
            <a:srgbClr val="FFFEF0"/>
          </a:solidFill>
          <a:ln w="19050">
            <a:solidFill>
              <a:srgbClr val="0000FF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9144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1371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18288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algn="ctr"/>
            <a:r>
              <a:rPr lang="it-IT" altLang="it-IT" b="1"/>
              <a:t>Scrivo una frazione con denominatore 100</a:t>
            </a:r>
          </a:p>
          <a:p>
            <a:pPr algn="ctr"/>
            <a:r>
              <a:rPr lang="it-IT" altLang="it-IT" b="1"/>
              <a:t>0,20 = 20/100 = 20%</a:t>
            </a:r>
          </a:p>
        </p:txBody>
      </p:sp>
      <p:sp>
        <p:nvSpPr>
          <p:cNvPr id="23563" name="TextBox 21">
            <a:extLst>
              <a:ext uri="{FF2B5EF4-FFF2-40B4-BE49-F238E27FC236}">
                <a16:creationId xmlns:a16="http://schemas.microsoft.com/office/drawing/2014/main" id="{EE9B3BED-8C42-554E-BC3A-7D0128466C4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362200" y="6019800"/>
            <a:ext cx="2895600" cy="646113"/>
          </a:xfrm>
          <a:prstGeom prst="rect">
            <a:avLst/>
          </a:prstGeom>
          <a:solidFill>
            <a:schemeClr val="bg1"/>
          </a:solidFill>
          <a:ln w="22225">
            <a:solidFill>
              <a:srgbClr val="008000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9144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1371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18288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algn="ctr"/>
            <a:r>
              <a:rPr lang="it-IT" altLang="it-IT" b="1"/>
              <a:t>Risultato esatto con due cifre dopo la virgola</a:t>
            </a:r>
          </a:p>
        </p:txBody>
      </p:sp>
      <p:cxnSp>
        <p:nvCxnSpPr>
          <p:cNvPr id="24" name="Straight Arrow Connector 23">
            <a:extLst>
              <a:ext uri="{FF2B5EF4-FFF2-40B4-BE49-F238E27FC236}">
                <a16:creationId xmlns:a16="http://schemas.microsoft.com/office/drawing/2014/main" id="{94743190-8888-3640-9A57-EB25FA954059}"/>
              </a:ext>
            </a:extLst>
          </p:cNvPr>
          <p:cNvCxnSpPr>
            <a:cxnSpLocks noChangeShapeType="1"/>
          </p:cNvCxnSpPr>
          <p:nvPr/>
        </p:nvCxnSpPr>
        <p:spPr bwMode="auto">
          <a:xfrm flipV="1">
            <a:off x="4953000" y="5715000"/>
            <a:ext cx="609600" cy="304800"/>
          </a:xfrm>
          <a:prstGeom prst="straightConnector1">
            <a:avLst/>
          </a:prstGeom>
          <a:noFill/>
          <a:ln w="28575">
            <a:solidFill>
              <a:srgbClr val="008000"/>
            </a:solidFill>
            <a:round/>
            <a:headEnd/>
            <a:tailEnd type="arrow" w="med" len="med"/>
          </a:ln>
          <a:effectLst>
            <a:outerShdw blurRad="40000" dist="20000" dir="5400000" rotWithShape="0">
              <a:srgbClr val="808080">
                <a:alpha val="37999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>
            <a:extLst>
              <a:ext uri="{FF2B5EF4-FFF2-40B4-BE49-F238E27FC236}">
                <a16:creationId xmlns:a16="http://schemas.microsoft.com/office/drawing/2014/main" id="{F09688D1-EF2D-1A48-A010-C7AED2D02195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304800" y="0"/>
            <a:ext cx="8458200" cy="914400"/>
          </a:xfrm>
        </p:spPr>
        <p:txBody>
          <a:bodyPr/>
          <a:lstStyle/>
          <a:p>
            <a:pPr marL="9525" indent="-9525"/>
            <a:r>
              <a:rPr lang="it-IT" altLang="it-IT" sz="36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Come scrivere la frequenza relativa</a:t>
            </a:r>
          </a:p>
        </p:txBody>
      </p:sp>
      <p:sp>
        <p:nvSpPr>
          <p:cNvPr id="29699" name="Footer Placeholder 4">
            <a:extLst>
              <a:ext uri="{FF2B5EF4-FFF2-40B4-BE49-F238E27FC236}">
                <a16:creationId xmlns:a16="http://schemas.microsoft.com/office/drawing/2014/main" id="{EA921966-4B6D-AB4D-B4B8-16D3191E02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52400" y="6248400"/>
            <a:ext cx="1600200" cy="476250"/>
          </a:xfrm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9144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1371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18288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r>
              <a:rPr lang="it-IT" altLang="it-IT" i="1">
                <a:solidFill>
                  <a:srgbClr val="898989"/>
                </a:solidFill>
              </a:rPr>
              <a:t>Daniela Valenti 2020</a:t>
            </a:r>
          </a:p>
        </p:txBody>
      </p:sp>
      <p:sp>
        <p:nvSpPr>
          <p:cNvPr id="29700" name="Slide Number Placeholder 5">
            <a:extLst>
              <a:ext uri="{FF2B5EF4-FFF2-40B4-BE49-F238E27FC236}">
                <a16:creationId xmlns:a16="http://schemas.microsoft.com/office/drawing/2014/main" id="{D609EDD1-C063-324D-890C-095C2D9D84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9144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1371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18288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fld id="{3371E85F-8E79-4744-8271-FEB2CA696BFB}" type="slidenum">
              <a:rPr lang="it-IT" altLang="it-IT">
                <a:solidFill>
                  <a:srgbClr val="898989"/>
                </a:solidFill>
              </a:rPr>
              <a:pPr/>
              <a:t>10</a:t>
            </a:fld>
            <a:endParaRPr lang="it-IT" altLang="it-IT">
              <a:solidFill>
                <a:srgbClr val="898989"/>
              </a:solidFill>
            </a:endParaRPr>
          </a:p>
        </p:txBody>
      </p:sp>
      <p:sp>
        <p:nvSpPr>
          <p:cNvPr id="24581" name="TextBox 10">
            <a:extLst>
              <a:ext uri="{FF2B5EF4-FFF2-40B4-BE49-F238E27FC236}">
                <a16:creationId xmlns:a16="http://schemas.microsoft.com/office/drawing/2014/main" id="{979F5513-6450-814E-A68C-7178027D37B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3400" y="990600"/>
            <a:ext cx="830580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9144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1371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18288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algn="ctr"/>
            <a:r>
              <a:rPr lang="it-IT" altLang="it-IT" sz="2800" b="1" dirty="0"/>
              <a:t>ESEMPIO 2</a:t>
            </a:r>
          </a:p>
        </p:txBody>
      </p:sp>
      <p:sp>
        <p:nvSpPr>
          <p:cNvPr id="24582" name="TextBox 21">
            <a:extLst>
              <a:ext uri="{FF2B5EF4-FFF2-40B4-BE49-F238E27FC236}">
                <a16:creationId xmlns:a16="http://schemas.microsoft.com/office/drawing/2014/main" id="{41AA10E8-322E-284D-AA21-B3FF7263F24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90800" y="5791200"/>
            <a:ext cx="3429000" cy="923925"/>
          </a:xfrm>
          <a:prstGeom prst="rect">
            <a:avLst/>
          </a:prstGeom>
          <a:solidFill>
            <a:schemeClr val="bg1"/>
          </a:solidFill>
          <a:ln w="22225">
            <a:solidFill>
              <a:srgbClr val="008000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9144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1371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18288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algn="ctr"/>
            <a:r>
              <a:rPr lang="it-IT" altLang="it-IT" b="1"/>
              <a:t>Risultato arrotondato con due cifre dopo la virgola</a:t>
            </a:r>
          </a:p>
          <a:p>
            <a:pPr algn="ctr"/>
            <a:r>
              <a:rPr lang="it-IT" altLang="it-IT" b="1"/>
              <a:t>1 : 15 =0,066666666... </a:t>
            </a:r>
          </a:p>
        </p:txBody>
      </p:sp>
      <p:pic>
        <p:nvPicPr>
          <p:cNvPr id="24583" name="Picture 12" descr="Schermata 2018-07-17 alle 15.30.26.png">
            <a:extLst>
              <a:ext uri="{FF2B5EF4-FFF2-40B4-BE49-F238E27FC236}">
                <a16:creationId xmlns:a16="http://schemas.microsoft.com/office/drawing/2014/main" id="{785F469A-FCEB-6047-B641-3D37AF857A3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1844824"/>
            <a:ext cx="7467600" cy="3281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" name="Circular Arrow 13">
            <a:extLst>
              <a:ext uri="{FF2B5EF4-FFF2-40B4-BE49-F238E27FC236}">
                <a16:creationId xmlns:a16="http://schemas.microsoft.com/office/drawing/2014/main" id="{2D3D2BCF-8A1F-5E4A-99F4-536F25F50499}"/>
              </a:ext>
            </a:extLst>
          </p:cNvPr>
          <p:cNvSpPr>
            <a:spLocks noChangeArrowheads="1"/>
          </p:cNvSpPr>
          <p:nvPr/>
        </p:nvSpPr>
        <p:spPr bwMode="auto">
          <a:xfrm flipV="1">
            <a:off x="4800600" y="4038600"/>
            <a:ext cx="1371600" cy="609600"/>
          </a:xfrm>
          <a:custGeom>
            <a:avLst/>
            <a:gdLst>
              <a:gd name="T0" fmla="*/ 76200 w 1371600"/>
              <a:gd name="T1" fmla="*/ 304800 h 609600"/>
              <a:gd name="T2" fmla="*/ 1311906 w 1371600"/>
              <a:gd name="T3" fmla="*/ 417701 h 609600"/>
              <a:gd name="T4" fmla="*/ 1219021 w 1371600"/>
              <a:gd name="T5" fmla="*/ 415592 h 609600"/>
              <a:gd name="T6" fmla="*/ 1162693 w 1371600"/>
              <a:gd name="T7" fmla="*/ 386698 h 609600"/>
              <a:gd name="T8" fmla="*/ 1 60000 65536"/>
              <a:gd name="T9" fmla="*/ 0 60000 65536"/>
              <a:gd name="T10" fmla="*/ 1 60000 65536"/>
              <a:gd name="T11" fmla="*/ 2 60000 65536"/>
              <a:gd name="T12" fmla="*/ 225033 w 1371600"/>
              <a:gd name="T13" fmla="*/ 113441 h 609600"/>
              <a:gd name="T14" fmla="*/ 1146567 w 1371600"/>
              <a:gd name="T15" fmla="*/ 496159 h 609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1371600" h="609600">
                <a:moveTo>
                  <a:pt x="34177" y="304800"/>
                </a:moveTo>
                <a:lnTo>
                  <a:pt x="34177" y="304800"/>
                </a:lnTo>
                <a:cubicBezTo>
                  <a:pt x="34177" y="155339"/>
                  <a:pt x="325918" y="34177"/>
                  <a:pt x="685800" y="34177"/>
                </a:cubicBezTo>
                <a:cubicBezTo>
                  <a:pt x="1045681" y="34177"/>
                  <a:pt x="1337423" y="155339"/>
                  <a:pt x="1337423" y="304800"/>
                </a:cubicBezTo>
                <a:cubicBezTo>
                  <a:pt x="1337423" y="341646"/>
                  <a:pt x="1319305" y="378104"/>
                  <a:pt x="1284180" y="411939"/>
                </a:cubicBezTo>
                <a:lnTo>
                  <a:pt x="1311906" y="417701"/>
                </a:lnTo>
                <a:lnTo>
                  <a:pt x="1219021" y="415592"/>
                </a:lnTo>
                <a:lnTo>
                  <a:pt x="1162693" y="386698"/>
                </a:lnTo>
                <a:lnTo>
                  <a:pt x="1187734" y="391900"/>
                </a:lnTo>
                <a:cubicBezTo>
                  <a:pt x="1230844" y="365054"/>
                  <a:pt x="1253377" y="335156"/>
                  <a:pt x="1253377" y="304800"/>
                </a:cubicBezTo>
                <a:cubicBezTo>
                  <a:pt x="1253377" y="201756"/>
                  <a:pt x="999264" y="118223"/>
                  <a:pt x="685800" y="118223"/>
                </a:cubicBezTo>
                <a:cubicBezTo>
                  <a:pt x="372335" y="118223"/>
                  <a:pt x="118223" y="201756"/>
                  <a:pt x="118223" y="304800"/>
                </a:cubicBezTo>
                <a:close/>
              </a:path>
            </a:pathLst>
          </a:cu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9144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1371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18288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algn="ctr"/>
            <a:endParaRPr lang="it-IT" altLang="it-IT"/>
          </a:p>
        </p:txBody>
      </p:sp>
      <p:sp>
        <p:nvSpPr>
          <p:cNvPr id="15" name="Circular Arrow 14">
            <a:extLst>
              <a:ext uri="{FF2B5EF4-FFF2-40B4-BE49-F238E27FC236}">
                <a16:creationId xmlns:a16="http://schemas.microsoft.com/office/drawing/2014/main" id="{F772921F-F017-964F-BFA8-8C8958133070}"/>
              </a:ext>
            </a:extLst>
          </p:cNvPr>
          <p:cNvSpPr>
            <a:spLocks noChangeArrowheads="1"/>
          </p:cNvSpPr>
          <p:nvPr/>
        </p:nvSpPr>
        <p:spPr bwMode="auto">
          <a:xfrm flipV="1">
            <a:off x="6248400" y="3962400"/>
            <a:ext cx="1371600" cy="609600"/>
          </a:xfrm>
          <a:custGeom>
            <a:avLst/>
            <a:gdLst>
              <a:gd name="T0" fmla="*/ 76200 w 1371600"/>
              <a:gd name="T1" fmla="*/ 304800 h 609600"/>
              <a:gd name="T2" fmla="*/ 1311906 w 1371600"/>
              <a:gd name="T3" fmla="*/ 417701 h 609600"/>
              <a:gd name="T4" fmla="*/ 1219021 w 1371600"/>
              <a:gd name="T5" fmla="*/ 415592 h 609600"/>
              <a:gd name="T6" fmla="*/ 1162693 w 1371600"/>
              <a:gd name="T7" fmla="*/ 386698 h 609600"/>
              <a:gd name="T8" fmla="*/ 1 60000 65536"/>
              <a:gd name="T9" fmla="*/ 0 60000 65536"/>
              <a:gd name="T10" fmla="*/ 1 60000 65536"/>
              <a:gd name="T11" fmla="*/ 2 60000 65536"/>
              <a:gd name="T12" fmla="*/ 225033 w 1371600"/>
              <a:gd name="T13" fmla="*/ 113441 h 609600"/>
              <a:gd name="T14" fmla="*/ 1146567 w 1371600"/>
              <a:gd name="T15" fmla="*/ 496159 h 609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1371600" h="609600">
                <a:moveTo>
                  <a:pt x="34177" y="304800"/>
                </a:moveTo>
                <a:lnTo>
                  <a:pt x="34177" y="304800"/>
                </a:lnTo>
                <a:cubicBezTo>
                  <a:pt x="34177" y="155339"/>
                  <a:pt x="325918" y="34177"/>
                  <a:pt x="685800" y="34177"/>
                </a:cubicBezTo>
                <a:cubicBezTo>
                  <a:pt x="1045681" y="34177"/>
                  <a:pt x="1337423" y="155339"/>
                  <a:pt x="1337423" y="304800"/>
                </a:cubicBezTo>
                <a:cubicBezTo>
                  <a:pt x="1337423" y="341646"/>
                  <a:pt x="1319305" y="378104"/>
                  <a:pt x="1284180" y="411939"/>
                </a:cubicBezTo>
                <a:lnTo>
                  <a:pt x="1311906" y="417701"/>
                </a:lnTo>
                <a:lnTo>
                  <a:pt x="1219021" y="415592"/>
                </a:lnTo>
                <a:lnTo>
                  <a:pt x="1162693" y="386698"/>
                </a:lnTo>
                <a:lnTo>
                  <a:pt x="1187734" y="391900"/>
                </a:lnTo>
                <a:cubicBezTo>
                  <a:pt x="1230844" y="365054"/>
                  <a:pt x="1253377" y="335156"/>
                  <a:pt x="1253377" y="304800"/>
                </a:cubicBezTo>
                <a:cubicBezTo>
                  <a:pt x="1253377" y="201756"/>
                  <a:pt x="999264" y="118223"/>
                  <a:pt x="685800" y="118223"/>
                </a:cubicBezTo>
                <a:cubicBezTo>
                  <a:pt x="372335" y="118223"/>
                  <a:pt x="118223" y="201756"/>
                  <a:pt x="118223" y="304800"/>
                </a:cubicBezTo>
                <a:close/>
              </a:path>
            </a:pathLst>
          </a:cu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9144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1371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18288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algn="ctr"/>
            <a:endParaRPr lang="it-IT" altLang="it-IT"/>
          </a:p>
        </p:txBody>
      </p:sp>
      <p:sp>
        <p:nvSpPr>
          <p:cNvPr id="24586" name="TextBox 16">
            <a:extLst>
              <a:ext uri="{FF2B5EF4-FFF2-40B4-BE49-F238E27FC236}">
                <a16:creationId xmlns:a16="http://schemas.microsoft.com/office/drawing/2014/main" id="{B652AB03-E6E2-324D-AD99-9F7AB6D210E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2000" y="4648200"/>
            <a:ext cx="1447800" cy="923925"/>
          </a:xfrm>
          <a:prstGeom prst="rect">
            <a:avLst/>
          </a:prstGeom>
          <a:solidFill>
            <a:srgbClr val="FFFEF0"/>
          </a:solidFill>
          <a:ln w="19050">
            <a:solidFill>
              <a:srgbClr val="FF0000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9144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1371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18288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algn="ctr"/>
            <a:r>
              <a:rPr lang="it-IT" altLang="it-IT" b="1"/>
              <a:t>Eseguo la divisione 1:15 </a:t>
            </a:r>
            <a:r>
              <a:rPr lang="it-IT" altLang="it-IT" b="1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≅</a:t>
            </a:r>
            <a:r>
              <a:rPr lang="it-IT" altLang="it-IT" b="1"/>
              <a:t> 0,07</a:t>
            </a:r>
          </a:p>
        </p:txBody>
      </p:sp>
      <p:sp>
        <p:nvSpPr>
          <p:cNvPr id="24587" name="TextBox 22">
            <a:extLst>
              <a:ext uri="{FF2B5EF4-FFF2-40B4-BE49-F238E27FC236}">
                <a16:creationId xmlns:a16="http://schemas.microsoft.com/office/drawing/2014/main" id="{8D8990D9-6D66-8B42-8E97-A386418660C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72200" y="4648200"/>
            <a:ext cx="2667000" cy="923925"/>
          </a:xfrm>
          <a:prstGeom prst="rect">
            <a:avLst/>
          </a:prstGeom>
          <a:solidFill>
            <a:srgbClr val="FFFEF0"/>
          </a:solidFill>
          <a:ln w="19050">
            <a:solidFill>
              <a:srgbClr val="0000FF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9144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1371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18288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algn="ctr"/>
            <a:r>
              <a:rPr lang="it-IT" altLang="it-IT" b="1"/>
              <a:t>Scrivo una frazione con denominatore 100</a:t>
            </a:r>
          </a:p>
          <a:p>
            <a:pPr algn="ctr"/>
            <a:r>
              <a:rPr lang="it-IT" altLang="it-IT" b="1"/>
              <a:t>0,07 = 7/100 = 7%</a:t>
            </a:r>
          </a:p>
        </p:txBody>
      </p:sp>
      <p:cxnSp>
        <p:nvCxnSpPr>
          <p:cNvPr id="27" name="Straight Arrow Connector 26">
            <a:extLst>
              <a:ext uri="{FF2B5EF4-FFF2-40B4-BE49-F238E27FC236}">
                <a16:creationId xmlns:a16="http://schemas.microsoft.com/office/drawing/2014/main" id="{493367BD-EA2D-5049-BCEB-117AE0D0B455}"/>
              </a:ext>
            </a:extLst>
          </p:cNvPr>
          <p:cNvCxnSpPr>
            <a:cxnSpLocks noChangeShapeType="1"/>
          </p:cNvCxnSpPr>
          <p:nvPr/>
        </p:nvCxnSpPr>
        <p:spPr bwMode="auto">
          <a:xfrm flipV="1">
            <a:off x="4724400" y="5562600"/>
            <a:ext cx="914400" cy="228600"/>
          </a:xfrm>
          <a:prstGeom prst="straightConnector1">
            <a:avLst/>
          </a:prstGeom>
          <a:noFill/>
          <a:ln w="28575">
            <a:solidFill>
              <a:srgbClr val="008000"/>
            </a:solidFill>
            <a:round/>
            <a:headEnd/>
            <a:tailEnd type="arrow" w="med" len="med"/>
          </a:ln>
          <a:effectLst>
            <a:outerShdw blurRad="40000" dist="20000" dir="5400000" rotWithShape="0">
              <a:srgbClr val="808080">
                <a:alpha val="37999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>
            <a:extLst>
              <a:ext uri="{FF2B5EF4-FFF2-40B4-BE49-F238E27FC236}">
                <a16:creationId xmlns:a16="http://schemas.microsoft.com/office/drawing/2014/main" id="{D7CC9C4E-F616-8642-9834-6CE6D41A101A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304800" y="0"/>
            <a:ext cx="8458200" cy="762000"/>
          </a:xfrm>
        </p:spPr>
        <p:txBody>
          <a:bodyPr/>
          <a:lstStyle/>
          <a:p>
            <a:pPr marL="9525" indent="-9525"/>
            <a:r>
              <a:rPr lang="it-IT" altLang="it-IT" sz="36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Come scrivere la frequenza relativa</a:t>
            </a:r>
          </a:p>
        </p:txBody>
      </p:sp>
      <p:sp>
        <p:nvSpPr>
          <p:cNvPr id="30723" name="Footer Placeholder 4">
            <a:extLst>
              <a:ext uri="{FF2B5EF4-FFF2-40B4-BE49-F238E27FC236}">
                <a16:creationId xmlns:a16="http://schemas.microsoft.com/office/drawing/2014/main" id="{19CED051-B5C2-E746-BDDF-94C57B1D3E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52400" y="6248400"/>
            <a:ext cx="1600200" cy="476250"/>
          </a:xfrm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9144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1371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18288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r>
              <a:rPr lang="it-IT" altLang="it-IT" i="1">
                <a:solidFill>
                  <a:srgbClr val="898989"/>
                </a:solidFill>
              </a:rPr>
              <a:t>Daniela Valenti 2020</a:t>
            </a:r>
          </a:p>
        </p:txBody>
      </p:sp>
      <p:sp>
        <p:nvSpPr>
          <p:cNvPr id="30724" name="Slide Number Placeholder 5">
            <a:extLst>
              <a:ext uri="{FF2B5EF4-FFF2-40B4-BE49-F238E27FC236}">
                <a16:creationId xmlns:a16="http://schemas.microsoft.com/office/drawing/2014/main" id="{C8977E0E-480F-A149-A865-EDD861894A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9144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1371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18288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fld id="{53EA4CEE-0787-0147-926B-0EDAD4A11978}" type="slidenum">
              <a:rPr lang="it-IT" altLang="it-IT">
                <a:solidFill>
                  <a:srgbClr val="898989"/>
                </a:solidFill>
              </a:rPr>
              <a:pPr/>
              <a:t>11</a:t>
            </a:fld>
            <a:endParaRPr lang="it-IT" altLang="it-IT">
              <a:solidFill>
                <a:srgbClr val="898989"/>
              </a:solidFill>
            </a:endParaRPr>
          </a:p>
        </p:txBody>
      </p:sp>
      <p:sp>
        <p:nvSpPr>
          <p:cNvPr id="25605" name="TextBox 10">
            <a:extLst>
              <a:ext uri="{FF2B5EF4-FFF2-40B4-BE49-F238E27FC236}">
                <a16:creationId xmlns:a16="http://schemas.microsoft.com/office/drawing/2014/main" id="{F5D5A156-3256-104E-8AC9-7E5F9756CA0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0060" y="988080"/>
            <a:ext cx="830580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9144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1371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18288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algn="ctr"/>
            <a:r>
              <a:rPr lang="it-IT" altLang="it-IT" sz="2800" b="1" dirty="0"/>
              <a:t>ESEMPIO 3</a:t>
            </a:r>
          </a:p>
        </p:txBody>
      </p:sp>
      <p:sp>
        <p:nvSpPr>
          <p:cNvPr id="25606" name="TextBox 21">
            <a:extLst>
              <a:ext uri="{FF2B5EF4-FFF2-40B4-BE49-F238E27FC236}">
                <a16:creationId xmlns:a16="http://schemas.microsoft.com/office/drawing/2014/main" id="{B12B15EB-2E10-9649-BF96-F84DCB50784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14600" y="5410200"/>
            <a:ext cx="3352800" cy="923925"/>
          </a:xfrm>
          <a:prstGeom prst="rect">
            <a:avLst/>
          </a:prstGeom>
          <a:solidFill>
            <a:schemeClr val="bg1"/>
          </a:solidFill>
          <a:ln w="22225">
            <a:solidFill>
              <a:srgbClr val="008000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9144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1371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18288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algn="ctr"/>
            <a:r>
              <a:rPr lang="it-IT" altLang="it-IT" b="1"/>
              <a:t>Risultato arrotondato con due cifre dopo la virgola</a:t>
            </a:r>
          </a:p>
          <a:p>
            <a:pPr algn="ctr"/>
            <a:r>
              <a:rPr lang="it-IT" altLang="it-IT" b="1"/>
              <a:t>5 : 15 = 0,33333333... </a:t>
            </a:r>
          </a:p>
        </p:txBody>
      </p:sp>
      <p:pic>
        <p:nvPicPr>
          <p:cNvPr id="25607" name="Picture 15" descr="Schermata 2018-07-17 alle 15.37.00.png">
            <a:extLst>
              <a:ext uri="{FF2B5EF4-FFF2-40B4-BE49-F238E27FC236}">
                <a16:creationId xmlns:a16="http://schemas.microsoft.com/office/drawing/2014/main" id="{7D191E91-F0DD-A947-9892-3BDDDACB370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7800" y="1511300"/>
            <a:ext cx="7162800" cy="3136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" name="Circular Arrow 17">
            <a:extLst>
              <a:ext uri="{FF2B5EF4-FFF2-40B4-BE49-F238E27FC236}">
                <a16:creationId xmlns:a16="http://schemas.microsoft.com/office/drawing/2014/main" id="{81471F30-0C20-7943-ABE8-8F0540F67E58}"/>
              </a:ext>
            </a:extLst>
          </p:cNvPr>
          <p:cNvSpPr>
            <a:spLocks noChangeArrowheads="1"/>
          </p:cNvSpPr>
          <p:nvPr/>
        </p:nvSpPr>
        <p:spPr bwMode="auto">
          <a:xfrm flipV="1">
            <a:off x="4800600" y="3581400"/>
            <a:ext cx="1371600" cy="609600"/>
          </a:xfrm>
          <a:custGeom>
            <a:avLst/>
            <a:gdLst>
              <a:gd name="T0" fmla="*/ 76200 w 1371600"/>
              <a:gd name="T1" fmla="*/ 304800 h 609600"/>
              <a:gd name="T2" fmla="*/ 1311906 w 1371600"/>
              <a:gd name="T3" fmla="*/ 417701 h 609600"/>
              <a:gd name="T4" fmla="*/ 1219021 w 1371600"/>
              <a:gd name="T5" fmla="*/ 415592 h 609600"/>
              <a:gd name="T6" fmla="*/ 1162693 w 1371600"/>
              <a:gd name="T7" fmla="*/ 386698 h 609600"/>
              <a:gd name="T8" fmla="*/ 1 60000 65536"/>
              <a:gd name="T9" fmla="*/ 0 60000 65536"/>
              <a:gd name="T10" fmla="*/ 1 60000 65536"/>
              <a:gd name="T11" fmla="*/ 2 60000 65536"/>
              <a:gd name="T12" fmla="*/ 225033 w 1371600"/>
              <a:gd name="T13" fmla="*/ 113441 h 609600"/>
              <a:gd name="T14" fmla="*/ 1146567 w 1371600"/>
              <a:gd name="T15" fmla="*/ 496159 h 609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1371600" h="609600">
                <a:moveTo>
                  <a:pt x="34177" y="304800"/>
                </a:moveTo>
                <a:lnTo>
                  <a:pt x="34177" y="304800"/>
                </a:lnTo>
                <a:cubicBezTo>
                  <a:pt x="34177" y="155339"/>
                  <a:pt x="325918" y="34177"/>
                  <a:pt x="685800" y="34177"/>
                </a:cubicBezTo>
                <a:cubicBezTo>
                  <a:pt x="1045681" y="34177"/>
                  <a:pt x="1337423" y="155339"/>
                  <a:pt x="1337423" y="304800"/>
                </a:cubicBezTo>
                <a:cubicBezTo>
                  <a:pt x="1337423" y="341646"/>
                  <a:pt x="1319305" y="378104"/>
                  <a:pt x="1284180" y="411939"/>
                </a:cubicBezTo>
                <a:lnTo>
                  <a:pt x="1311906" y="417701"/>
                </a:lnTo>
                <a:lnTo>
                  <a:pt x="1219021" y="415592"/>
                </a:lnTo>
                <a:lnTo>
                  <a:pt x="1162693" y="386698"/>
                </a:lnTo>
                <a:lnTo>
                  <a:pt x="1187734" y="391900"/>
                </a:lnTo>
                <a:cubicBezTo>
                  <a:pt x="1230844" y="365054"/>
                  <a:pt x="1253377" y="335156"/>
                  <a:pt x="1253377" y="304800"/>
                </a:cubicBezTo>
                <a:cubicBezTo>
                  <a:pt x="1253377" y="201756"/>
                  <a:pt x="999264" y="118223"/>
                  <a:pt x="685800" y="118223"/>
                </a:cubicBezTo>
                <a:cubicBezTo>
                  <a:pt x="372335" y="118223"/>
                  <a:pt x="118223" y="201756"/>
                  <a:pt x="118223" y="304800"/>
                </a:cubicBezTo>
                <a:close/>
              </a:path>
            </a:pathLst>
          </a:cu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9144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1371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18288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algn="ctr"/>
            <a:endParaRPr lang="it-IT" altLang="it-IT"/>
          </a:p>
        </p:txBody>
      </p:sp>
      <p:sp>
        <p:nvSpPr>
          <p:cNvPr id="19" name="Circular Arrow 18">
            <a:extLst>
              <a:ext uri="{FF2B5EF4-FFF2-40B4-BE49-F238E27FC236}">
                <a16:creationId xmlns:a16="http://schemas.microsoft.com/office/drawing/2014/main" id="{C95B0600-8A20-0D44-9443-9AA90DE48DAC}"/>
              </a:ext>
            </a:extLst>
          </p:cNvPr>
          <p:cNvSpPr>
            <a:spLocks noChangeArrowheads="1"/>
          </p:cNvSpPr>
          <p:nvPr/>
        </p:nvSpPr>
        <p:spPr bwMode="auto">
          <a:xfrm flipV="1">
            <a:off x="6477000" y="3581400"/>
            <a:ext cx="1371600" cy="609600"/>
          </a:xfrm>
          <a:custGeom>
            <a:avLst/>
            <a:gdLst>
              <a:gd name="T0" fmla="*/ 76200 w 1371600"/>
              <a:gd name="T1" fmla="*/ 304800 h 609600"/>
              <a:gd name="T2" fmla="*/ 1311906 w 1371600"/>
              <a:gd name="T3" fmla="*/ 417701 h 609600"/>
              <a:gd name="T4" fmla="*/ 1219021 w 1371600"/>
              <a:gd name="T5" fmla="*/ 415592 h 609600"/>
              <a:gd name="T6" fmla="*/ 1162693 w 1371600"/>
              <a:gd name="T7" fmla="*/ 386698 h 609600"/>
              <a:gd name="T8" fmla="*/ 1 60000 65536"/>
              <a:gd name="T9" fmla="*/ 0 60000 65536"/>
              <a:gd name="T10" fmla="*/ 1 60000 65536"/>
              <a:gd name="T11" fmla="*/ 2 60000 65536"/>
              <a:gd name="T12" fmla="*/ 225033 w 1371600"/>
              <a:gd name="T13" fmla="*/ 113441 h 609600"/>
              <a:gd name="T14" fmla="*/ 1146567 w 1371600"/>
              <a:gd name="T15" fmla="*/ 496159 h 609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1371600" h="609600">
                <a:moveTo>
                  <a:pt x="34177" y="304800"/>
                </a:moveTo>
                <a:lnTo>
                  <a:pt x="34177" y="304800"/>
                </a:lnTo>
                <a:cubicBezTo>
                  <a:pt x="34177" y="155339"/>
                  <a:pt x="325918" y="34177"/>
                  <a:pt x="685800" y="34177"/>
                </a:cubicBezTo>
                <a:cubicBezTo>
                  <a:pt x="1045681" y="34177"/>
                  <a:pt x="1337423" y="155339"/>
                  <a:pt x="1337423" y="304800"/>
                </a:cubicBezTo>
                <a:cubicBezTo>
                  <a:pt x="1337423" y="341646"/>
                  <a:pt x="1319305" y="378104"/>
                  <a:pt x="1284180" y="411939"/>
                </a:cubicBezTo>
                <a:lnTo>
                  <a:pt x="1311906" y="417701"/>
                </a:lnTo>
                <a:lnTo>
                  <a:pt x="1219021" y="415592"/>
                </a:lnTo>
                <a:lnTo>
                  <a:pt x="1162693" y="386698"/>
                </a:lnTo>
                <a:lnTo>
                  <a:pt x="1187734" y="391900"/>
                </a:lnTo>
                <a:cubicBezTo>
                  <a:pt x="1230844" y="365054"/>
                  <a:pt x="1253377" y="335156"/>
                  <a:pt x="1253377" y="304800"/>
                </a:cubicBezTo>
                <a:cubicBezTo>
                  <a:pt x="1253377" y="201756"/>
                  <a:pt x="999264" y="118223"/>
                  <a:pt x="685800" y="118223"/>
                </a:cubicBezTo>
                <a:cubicBezTo>
                  <a:pt x="372335" y="118223"/>
                  <a:pt x="118223" y="201756"/>
                  <a:pt x="118223" y="304800"/>
                </a:cubicBezTo>
                <a:close/>
              </a:path>
            </a:pathLst>
          </a:cu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9144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1371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18288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algn="ctr"/>
            <a:endParaRPr lang="it-IT" altLang="it-IT"/>
          </a:p>
        </p:txBody>
      </p:sp>
      <p:sp>
        <p:nvSpPr>
          <p:cNvPr id="25610" name="TextBox 19">
            <a:extLst>
              <a:ext uri="{FF2B5EF4-FFF2-40B4-BE49-F238E27FC236}">
                <a16:creationId xmlns:a16="http://schemas.microsoft.com/office/drawing/2014/main" id="{EAA54087-EDBB-AE44-84E1-743D6FD6702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2000" y="4191000"/>
            <a:ext cx="1447800" cy="923925"/>
          </a:xfrm>
          <a:prstGeom prst="rect">
            <a:avLst/>
          </a:prstGeom>
          <a:solidFill>
            <a:srgbClr val="FFFEF0"/>
          </a:solidFill>
          <a:ln w="19050">
            <a:solidFill>
              <a:srgbClr val="FF0000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9144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1371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18288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algn="ctr"/>
            <a:r>
              <a:rPr lang="it-IT" altLang="it-IT" b="1"/>
              <a:t>Eseguo la divisione 5:15 </a:t>
            </a:r>
            <a:r>
              <a:rPr lang="it-IT" altLang="it-IT" b="1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≅</a:t>
            </a:r>
            <a:r>
              <a:rPr lang="it-IT" altLang="it-IT" b="1"/>
              <a:t> 0,33</a:t>
            </a:r>
          </a:p>
        </p:txBody>
      </p:sp>
      <p:sp>
        <p:nvSpPr>
          <p:cNvPr id="25611" name="TextBox 20">
            <a:extLst>
              <a:ext uri="{FF2B5EF4-FFF2-40B4-BE49-F238E27FC236}">
                <a16:creationId xmlns:a16="http://schemas.microsoft.com/office/drawing/2014/main" id="{4140AA21-3E9D-8C40-8FCA-E171556CF5D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72200" y="4191000"/>
            <a:ext cx="2667000" cy="923925"/>
          </a:xfrm>
          <a:prstGeom prst="rect">
            <a:avLst/>
          </a:prstGeom>
          <a:solidFill>
            <a:srgbClr val="FFFEF0"/>
          </a:solidFill>
          <a:ln w="19050">
            <a:solidFill>
              <a:srgbClr val="0000FF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9144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1371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18288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algn="ctr"/>
            <a:r>
              <a:rPr lang="it-IT" altLang="it-IT" b="1"/>
              <a:t>Scrivo una frazione con denominatore 100</a:t>
            </a:r>
          </a:p>
          <a:p>
            <a:pPr algn="ctr"/>
            <a:r>
              <a:rPr lang="it-IT" altLang="it-IT" b="1"/>
              <a:t>0,33 = 33/100 = 33%</a:t>
            </a:r>
          </a:p>
        </p:txBody>
      </p: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6E017584-0D10-3448-81F0-719AE02145E5}"/>
              </a:ext>
            </a:extLst>
          </p:cNvPr>
          <p:cNvCxnSpPr>
            <a:cxnSpLocks noChangeShapeType="1"/>
          </p:cNvCxnSpPr>
          <p:nvPr/>
        </p:nvCxnSpPr>
        <p:spPr bwMode="auto">
          <a:xfrm flipV="1">
            <a:off x="5105400" y="5105400"/>
            <a:ext cx="609600" cy="304800"/>
          </a:xfrm>
          <a:prstGeom prst="straightConnector1">
            <a:avLst/>
          </a:prstGeom>
          <a:noFill/>
          <a:ln w="28575">
            <a:solidFill>
              <a:srgbClr val="008000"/>
            </a:solidFill>
            <a:round/>
            <a:headEnd/>
            <a:tailEnd type="arrow" w="med" len="med"/>
          </a:ln>
          <a:effectLst>
            <a:outerShdw blurRad="40000" dist="20000" dir="5400000" rotWithShape="0">
              <a:srgbClr val="808080">
                <a:alpha val="37999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>
            <a:extLst>
              <a:ext uri="{FF2B5EF4-FFF2-40B4-BE49-F238E27FC236}">
                <a16:creationId xmlns:a16="http://schemas.microsoft.com/office/drawing/2014/main" id="{A5415D65-4364-6F45-807D-CA467FBAB3E6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533400" y="381000"/>
            <a:ext cx="7620000" cy="914400"/>
          </a:xfrm>
        </p:spPr>
        <p:txBody>
          <a:bodyPr/>
          <a:lstStyle/>
          <a:p>
            <a:pPr marL="6350" indent="-6350"/>
            <a:r>
              <a:rPr lang="it-IT" altLang="it-IT" sz="36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Attività. Diagrammi a torta</a:t>
            </a:r>
          </a:p>
        </p:txBody>
      </p:sp>
      <p:sp>
        <p:nvSpPr>
          <p:cNvPr id="31747" name="Footer Placeholder 4">
            <a:extLst>
              <a:ext uri="{FF2B5EF4-FFF2-40B4-BE49-F238E27FC236}">
                <a16:creationId xmlns:a16="http://schemas.microsoft.com/office/drawing/2014/main" id="{AE67912D-3710-8344-AC89-79E416BB6A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52400" y="6248400"/>
            <a:ext cx="2895600" cy="476250"/>
          </a:xfrm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9144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1371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18288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r>
              <a:rPr lang="it-IT" altLang="it-IT" i="1">
                <a:solidFill>
                  <a:srgbClr val="898989"/>
                </a:solidFill>
              </a:rPr>
              <a:t>Daniela Valenti 2020</a:t>
            </a:r>
          </a:p>
        </p:txBody>
      </p:sp>
      <p:sp>
        <p:nvSpPr>
          <p:cNvPr id="26628" name="TextBox 3">
            <a:extLst>
              <a:ext uri="{FF2B5EF4-FFF2-40B4-BE49-F238E27FC236}">
                <a16:creationId xmlns:a16="http://schemas.microsoft.com/office/drawing/2014/main" id="{4D94E7A6-376E-E744-BA9D-923E4BC258A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600" y="2057400"/>
            <a:ext cx="7772400" cy="13849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9144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1371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18288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r>
              <a:rPr lang="it-IT" altLang="it-IT" sz="2800" b="1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Completa la scheda di lavoro per descrivere con un nuovo grafico gli esiti dell’indagine statistica</a:t>
            </a:r>
            <a:r>
              <a:rPr lang="it-IT" altLang="it-IT" sz="2800" b="1" dirty="0">
                <a:solidFill>
                  <a:srgbClr val="0000FF"/>
                </a:solidFill>
                <a:latin typeface="Arial Black" panose="020B0604020202020204" pitchFamily="34" charset="0"/>
                <a:cs typeface="Arial" panose="020B0604020202020204" pitchFamily="34" charset="0"/>
              </a:rPr>
              <a:t>.</a:t>
            </a:r>
            <a:endParaRPr lang="it-IT" altLang="it-IT" sz="2800" b="1" dirty="0">
              <a:solidFill>
                <a:srgbClr val="0000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1750" name="Slide Number Placeholder 5">
            <a:extLst>
              <a:ext uri="{FF2B5EF4-FFF2-40B4-BE49-F238E27FC236}">
                <a16:creationId xmlns:a16="http://schemas.microsoft.com/office/drawing/2014/main" id="{21A05C32-289E-564B-9A0A-201054A999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9144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1371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18288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fld id="{4E83B0B9-70E8-214B-B79D-A1A9956F1DE8}" type="slidenum">
              <a:rPr lang="it-IT" altLang="it-IT">
                <a:solidFill>
                  <a:srgbClr val="898989"/>
                </a:solidFill>
              </a:rPr>
              <a:pPr/>
              <a:t>12</a:t>
            </a:fld>
            <a:endParaRPr lang="it-IT" altLang="it-IT">
              <a:solidFill>
                <a:srgbClr val="898989"/>
              </a:solidFill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>
            <a:extLst>
              <a:ext uri="{FF2B5EF4-FFF2-40B4-BE49-F238E27FC236}">
                <a16:creationId xmlns:a16="http://schemas.microsoft.com/office/drawing/2014/main" id="{57B61ACD-48E0-C84E-8932-41F81C2F166C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457200" y="1905000"/>
            <a:ext cx="8153400" cy="914400"/>
          </a:xfrm>
        </p:spPr>
        <p:txBody>
          <a:bodyPr/>
          <a:lstStyle/>
          <a:p>
            <a:pPr marL="6350" indent="-6350"/>
            <a:r>
              <a:rPr lang="it-IT" altLang="it-IT" sz="36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Che cosa hai ottenuto</a:t>
            </a:r>
          </a:p>
        </p:txBody>
      </p:sp>
      <p:sp>
        <p:nvSpPr>
          <p:cNvPr id="32771" name="Footer Placeholder 4">
            <a:extLst>
              <a:ext uri="{FF2B5EF4-FFF2-40B4-BE49-F238E27FC236}">
                <a16:creationId xmlns:a16="http://schemas.microsoft.com/office/drawing/2014/main" id="{68CDEDB8-28BE-5D47-8874-713E85BBE0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52400" y="6248400"/>
            <a:ext cx="2895600" cy="476250"/>
          </a:xfrm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9144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1371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18288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r>
              <a:rPr lang="it-IT" altLang="it-IT" i="1">
                <a:solidFill>
                  <a:srgbClr val="898989"/>
                </a:solidFill>
              </a:rPr>
              <a:t>Daniela Valenti 2020</a:t>
            </a:r>
          </a:p>
        </p:txBody>
      </p:sp>
      <p:sp>
        <p:nvSpPr>
          <p:cNvPr id="32772" name="Slide Number Placeholder 5">
            <a:extLst>
              <a:ext uri="{FF2B5EF4-FFF2-40B4-BE49-F238E27FC236}">
                <a16:creationId xmlns:a16="http://schemas.microsoft.com/office/drawing/2014/main" id="{1237938D-0704-B449-812C-F2FACB43CC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9144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1371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18288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fld id="{8CF67270-FC91-9040-9004-8B0261DA0054}" type="slidenum">
              <a:rPr lang="it-IT" altLang="it-IT">
                <a:solidFill>
                  <a:srgbClr val="898989"/>
                </a:solidFill>
              </a:rPr>
              <a:pPr/>
              <a:t>13</a:t>
            </a:fld>
            <a:endParaRPr lang="it-IT" altLang="it-IT">
              <a:solidFill>
                <a:srgbClr val="898989"/>
              </a:solidFill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>
            <a:extLst>
              <a:ext uri="{FF2B5EF4-FFF2-40B4-BE49-F238E27FC236}">
                <a16:creationId xmlns:a16="http://schemas.microsoft.com/office/drawing/2014/main" id="{6A4F03F8-8A89-784B-BC7A-13A6B59DC944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304800" y="0"/>
            <a:ext cx="8458200" cy="914400"/>
          </a:xfrm>
        </p:spPr>
        <p:txBody>
          <a:bodyPr/>
          <a:lstStyle/>
          <a:p>
            <a:pPr marL="9525" indent="-9525"/>
            <a:r>
              <a:rPr lang="it-IT" altLang="it-IT" sz="40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Diagramma a torta</a:t>
            </a:r>
          </a:p>
        </p:txBody>
      </p:sp>
      <p:sp>
        <p:nvSpPr>
          <p:cNvPr id="33795" name="Footer Placeholder 4">
            <a:extLst>
              <a:ext uri="{FF2B5EF4-FFF2-40B4-BE49-F238E27FC236}">
                <a16:creationId xmlns:a16="http://schemas.microsoft.com/office/drawing/2014/main" id="{1422CD61-A534-934B-9EC7-B61C0842E4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52400" y="6248400"/>
            <a:ext cx="2895600" cy="476250"/>
          </a:xfrm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9144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1371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18288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r>
              <a:rPr lang="it-IT" altLang="it-IT" i="1">
                <a:solidFill>
                  <a:srgbClr val="898989"/>
                </a:solidFill>
              </a:rPr>
              <a:t>Daniela Valenti 2020</a:t>
            </a:r>
          </a:p>
        </p:txBody>
      </p:sp>
      <p:sp>
        <p:nvSpPr>
          <p:cNvPr id="33796" name="Slide Number Placeholder 5">
            <a:extLst>
              <a:ext uri="{FF2B5EF4-FFF2-40B4-BE49-F238E27FC236}">
                <a16:creationId xmlns:a16="http://schemas.microsoft.com/office/drawing/2014/main" id="{FD220251-4A38-BA4C-AB08-89D66C0B3F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9144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1371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18288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fld id="{2052BC09-5377-CF4E-BB29-F4CF29C6BEBA}" type="slidenum">
              <a:rPr lang="it-IT" altLang="it-IT">
                <a:solidFill>
                  <a:srgbClr val="898989"/>
                </a:solidFill>
              </a:rPr>
              <a:pPr/>
              <a:t>14</a:t>
            </a:fld>
            <a:endParaRPr lang="it-IT" altLang="it-IT">
              <a:solidFill>
                <a:srgbClr val="898989"/>
              </a:solidFill>
            </a:endParaRPr>
          </a:p>
        </p:txBody>
      </p:sp>
      <p:sp>
        <p:nvSpPr>
          <p:cNvPr id="28677" name="TextBox 10">
            <a:extLst>
              <a:ext uri="{FF2B5EF4-FFF2-40B4-BE49-F238E27FC236}">
                <a16:creationId xmlns:a16="http://schemas.microsoft.com/office/drawing/2014/main" id="{36C59BE7-6BB5-4F4F-BC75-0FCDEFB162D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00200" y="914400"/>
            <a:ext cx="5791200" cy="954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9144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1371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18288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r>
              <a:rPr lang="it-IT" altLang="it-IT" sz="2800" b="1"/>
              <a:t>Per disegnare un diagramma a torta divido un cerchio in 100 parti uguali.</a:t>
            </a:r>
          </a:p>
        </p:txBody>
      </p:sp>
      <p:pic>
        <p:nvPicPr>
          <p:cNvPr id="28678" name="Picture 11" descr="Torta3a.jpg">
            <a:extLst>
              <a:ext uri="{FF2B5EF4-FFF2-40B4-BE49-F238E27FC236}">
                <a16:creationId xmlns:a16="http://schemas.microsoft.com/office/drawing/2014/main" id="{EBC3E6BE-D398-954D-9812-F5EBA2BCA44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2133600"/>
            <a:ext cx="8274050" cy="3022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8679" name="TextBox 13">
            <a:extLst>
              <a:ext uri="{FF2B5EF4-FFF2-40B4-BE49-F238E27FC236}">
                <a16:creationId xmlns:a16="http://schemas.microsoft.com/office/drawing/2014/main" id="{3A3CD597-FF69-4247-A352-E2FEE927286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200" y="5181600"/>
            <a:ext cx="8229600" cy="954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9144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1371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18288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r>
              <a:rPr lang="it-IT" altLang="it-IT" sz="2800" b="1"/>
              <a:t>Il diagramma a torta prende in vari testi altri nomi: ‘</a:t>
            </a:r>
            <a:r>
              <a:rPr lang="it-IT" altLang="it-IT" sz="2800" b="1" i="1"/>
              <a:t>diagramma a settori circolari</a:t>
            </a:r>
            <a:r>
              <a:rPr lang="it-IT" altLang="it-IT" sz="2800" b="1"/>
              <a:t>, </a:t>
            </a:r>
            <a:r>
              <a:rPr lang="it-IT" altLang="it-IT" sz="2800" b="1" i="1"/>
              <a:t>diagramma circolare</a:t>
            </a:r>
            <a:r>
              <a:rPr lang="it-IT" altLang="it-IT" sz="2800" b="1"/>
              <a:t>, …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>
            <a:extLst>
              <a:ext uri="{FF2B5EF4-FFF2-40B4-BE49-F238E27FC236}">
                <a16:creationId xmlns:a16="http://schemas.microsoft.com/office/drawing/2014/main" id="{01032E9B-CC5E-2E41-B764-635BBEACE6D4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304800" y="228600"/>
            <a:ext cx="8458200" cy="609600"/>
          </a:xfrm>
        </p:spPr>
        <p:txBody>
          <a:bodyPr>
            <a:noAutofit/>
          </a:bodyPr>
          <a:lstStyle/>
          <a:p>
            <a:pPr marL="9525" indent="-9525"/>
            <a:r>
              <a:rPr lang="it-IT" altLang="it-IT" sz="36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Diagramma a torta</a:t>
            </a:r>
          </a:p>
        </p:txBody>
      </p:sp>
      <p:sp>
        <p:nvSpPr>
          <p:cNvPr id="34819" name="Footer Placeholder 4">
            <a:extLst>
              <a:ext uri="{FF2B5EF4-FFF2-40B4-BE49-F238E27FC236}">
                <a16:creationId xmlns:a16="http://schemas.microsoft.com/office/drawing/2014/main" id="{385C2B6A-89B9-D54A-AA9C-264BA7EFF1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52400" y="6477000"/>
            <a:ext cx="3276600" cy="381000"/>
          </a:xfrm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9144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1371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18288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r>
              <a:rPr lang="it-IT" altLang="it-IT" i="1">
                <a:solidFill>
                  <a:srgbClr val="898989"/>
                </a:solidFill>
              </a:rPr>
              <a:t>Daniela Valenti 2020</a:t>
            </a:r>
          </a:p>
        </p:txBody>
      </p:sp>
      <p:sp>
        <p:nvSpPr>
          <p:cNvPr id="34820" name="Slide Number Placeholder 5">
            <a:extLst>
              <a:ext uri="{FF2B5EF4-FFF2-40B4-BE49-F238E27FC236}">
                <a16:creationId xmlns:a16="http://schemas.microsoft.com/office/drawing/2014/main" id="{CD6973BC-92A3-7146-9D7D-D28A334064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9144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1371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18288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fld id="{ECB013E4-5048-1240-8AB3-94000702D336}" type="slidenum">
              <a:rPr lang="it-IT" altLang="it-IT">
                <a:solidFill>
                  <a:srgbClr val="898989"/>
                </a:solidFill>
              </a:rPr>
              <a:pPr/>
              <a:t>15</a:t>
            </a:fld>
            <a:endParaRPr lang="it-IT" altLang="it-IT">
              <a:solidFill>
                <a:srgbClr val="898989"/>
              </a:solidFill>
            </a:endParaRPr>
          </a:p>
        </p:txBody>
      </p:sp>
      <p:sp>
        <p:nvSpPr>
          <p:cNvPr id="29701" name="TextBox 9">
            <a:extLst>
              <a:ext uri="{FF2B5EF4-FFF2-40B4-BE49-F238E27FC236}">
                <a16:creationId xmlns:a16="http://schemas.microsoft.com/office/drawing/2014/main" id="{DBBECE8B-7070-9549-B505-5144A2FCD08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257800" y="4267200"/>
            <a:ext cx="3657600" cy="101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9144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1371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18288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r>
              <a:rPr lang="it-IT" altLang="it-IT" sz="2000" b="1">
                <a:solidFill>
                  <a:srgbClr val="0000FF"/>
                </a:solidFill>
              </a:rPr>
              <a:t>Misuro gli angoli con il goniometro e completo con i nomi dei mezzi di trasporto</a:t>
            </a:r>
            <a:endParaRPr lang="it-IT" altLang="it-IT">
              <a:solidFill>
                <a:srgbClr val="0000FF"/>
              </a:solidFill>
            </a:endParaRPr>
          </a:p>
        </p:txBody>
      </p:sp>
      <p:pic>
        <p:nvPicPr>
          <p:cNvPr id="29702" name="Picture 11" descr="Immagine 10.png">
            <a:extLst>
              <a:ext uri="{FF2B5EF4-FFF2-40B4-BE49-F238E27FC236}">
                <a16:creationId xmlns:a16="http://schemas.microsoft.com/office/drawing/2014/main" id="{78F4B831-7283-3245-8D9A-2992A0A95E6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3886200"/>
            <a:ext cx="4186238" cy="2351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9703" name="Picture 8" descr="Schermata 2018-05-22 alle 10.18.28.png">
            <a:extLst>
              <a:ext uri="{FF2B5EF4-FFF2-40B4-BE49-F238E27FC236}">
                <a16:creationId xmlns:a16="http://schemas.microsoft.com/office/drawing/2014/main" id="{4CDD8AB8-48AF-7048-95A2-3F5D36C42E7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0" y="1066800"/>
            <a:ext cx="3429000" cy="3090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9704" name="Picture 9" descr="Schermata 2018-05-22 alle 10.20.13.png">
            <a:extLst>
              <a:ext uri="{FF2B5EF4-FFF2-40B4-BE49-F238E27FC236}">
                <a16:creationId xmlns:a16="http://schemas.microsoft.com/office/drawing/2014/main" id="{84D46576-6B62-884B-BE9D-9836D0F59D4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1066800"/>
            <a:ext cx="4343400" cy="2744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>
            <a:extLst>
              <a:ext uri="{FF2B5EF4-FFF2-40B4-BE49-F238E27FC236}">
                <a16:creationId xmlns:a16="http://schemas.microsoft.com/office/drawing/2014/main" id="{974ED293-362E-7642-B993-FD408E5E725D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0" y="228600"/>
            <a:ext cx="8763000" cy="609600"/>
          </a:xfrm>
        </p:spPr>
        <p:txBody>
          <a:bodyPr>
            <a:noAutofit/>
          </a:bodyPr>
          <a:lstStyle/>
          <a:p>
            <a:pPr marL="9525" indent="-9525"/>
            <a:r>
              <a:rPr lang="it-IT" altLang="it-IT" sz="36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Competenze su diagrammi a torta</a:t>
            </a:r>
          </a:p>
        </p:txBody>
      </p:sp>
      <p:sp>
        <p:nvSpPr>
          <p:cNvPr id="35843" name="Footer Placeholder 4">
            <a:extLst>
              <a:ext uri="{FF2B5EF4-FFF2-40B4-BE49-F238E27FC236}">
                <a16:creationId xmlns:a16="http://schemas.microsoft.com/office/drawing/2014/main" id="{13CDADBF-2004-B14F-AC4A-697425C82F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52400" y="6381750"/>
            <a:ext cx="3657600" cy="476250"/>
          </a:xfrm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9144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1371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18288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r>
              <a:rPr lang="it-IT" altLang="it-IT" i="1">
                <a:solidFill>
                  <a:srgbClr val="898989"/>
                </a:solidFill>
              </a:rPr>
              <a:t>Daniela Valenti 2020</a:t>
            </a:r>
          </a:p>
        </p:txBody>
      </p:sp>
      <p:sp>
        <p:nvSpPr>
          <p:cNvPr id="35844" name="Slide Number Placeholder 5">
            <a:extLst>
              <a:ext uri="{FF2B5EF4-FFF2-40B4-BE49-F238E27FC236}">
                <a16:creationId xmlns:a16="http://schemas.microsoft.com/office/drawing/2014/main" id="{866925A6-2299-6B49-8E8D-D3E3C97E86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9144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1371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18288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fld id="{3A9BBC36-D67F-9E47-A136-B485798D8D58}" type="slidenum">
              <a:rPr lang="it-IT" altLang="it-IT">
                <a:solidFill>
                  <a:srgbClr val="898989"/>
                </a:solidFill>
              </a:rPr>
              <a:pPr/>
              <a:t>16</a:t>
            </a:fld>
            <a:endParaRPr lang="it-IT" altLang="it-IT">
              <a:solidFill>
                <a:srgbClr val="898989"/>
              </a:solidFill>
            </a:endParaRPr>
          </a:p>
        </p:txBody>
      </p:sp>
      <p:sp>
        <p:nvSpPr>
          <p:cNvPr id="30725" name="TextBox 14">
            <a:extLst>
              <a:ext uri="{FF2B5EF4-FFF2-40B4-BE49-F238E27FC236}">
                <a16:creationId xmlns:a16="http://schemas.microsoft.com/office/drawing/2014/main" id="{18867CD4-D416-B24B-9537-E646F9D1DD2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5800" y="838200"/>
            <a:ext cx="7620000" cy="1446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9144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1371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18288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algn="ctr"/>
            <a:r>
              <a:rPr lang="it-IT" altLang="it-IT" sz="3200" b="1">
                <a:solidFill>
                  <a:srgbClr val="0000FF"/>
                </a:solidFill>
                <a:latin typeface="Arial Narrow" panose="020B0604020202020204" pitchFamily="34" charset="0"/>
              </a:rPr>
              <a:t>Importante</a:t>
            </a:r>
            <a:r>
              <a:rPr lang="it-IT" altLang="it-IT" sz="2800" b="1">
                <a:latin typeface="Arial Narrow" panose="020B0604020202020204" pitchFamily="34" charset="0"/>
              </a:rPr>
              <a:t> </a:t>
            </a:r>
          </a:p>
          <a:p>
            <a:pPr>
              <a:buFontTx/>
              <a:buChar char="-"/>
            </a:pPr>
            <a:r>
              <a:rPr lang="it-IT" altLang="it-IT" sz="2800" b="1">
                <a:latin typeface="Arial Narrow" panose="020B0604020202020204" pitchFamily="34" charset="0"/>
              </a:rPr>
              <a:t> saper  leggere diagrammi a torta ‘a colpo d’occhio’;</a:t>
            </a:r>
          </a:p>
          <a:p>
            <a:pPr>
              <a:buFontTx/>
              <a:buChar char="-"/>
            </a:pPr>
            <a:r>
              <a:rPr lang="it-IT" altLang="it-IT" sz="2800" b="1">
                <a:latin typeface="Arial Narrow" panose="020B0604020202020204" pitchFamily="34" charset="0"/>
              </a:rPr>
              <a:t> coordinare frazioni, numeri decimali e percentuali.  </a:t>
            </a:r>
          </a:p>
        </p:txBody>
      </p:sp>
      <p:pic>
        <p:nvPicPr>
          <p:cNvPr id="30726" name="Picture 9" descr="Schermata 2016-11-20 alle 17.55.30.png">
            <a:extLst>
              <a:ext uri="{FF2B5EF4-FFF2-40B4-BE49-F238E27FC236}">
                <a16:creationId xmlns:a16="http://schemas.microsoft.com/office/drawing/2014/main" id="{5D3ABF55-F205-0E49-A1BF-13BBC569F06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2286000"/>
            <a:ext cx="3198813" cy="2933700"/>
          </a:xfrm>
          <a:prstGeom prst="rect">
            <a:avLst/>
          </a:prstGeom>
          <a:noFill/>
          <a:ln w="25400">
            <a:solidFill>
              <a:schemeClr val="bg2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27" name="Picture 10" descr="Schermata 2016-11-20 alle 18.03.12.png">
            <a:extLst>
              <a:ext uri="{FF2B5EF4-FFF2-40B4-BE49-F238E27FC236}">
                <a16:creationId xmlns:a16="http://schemas.microsoft.com/office/drawing/2014/main" id="{E3656458-28AE-6940-97DB-5AF037A10E7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53000" y="2286000"/>
            <a:ext cx="3101975" cy="2905125"/>
          </a:xfrm>
          <a:prstGeom prst="rect">
            <a:avLst/>
          </a:prstGeom>
          <a:noFill/>
          <a:ln w="25400">
            <a:solidFill>
              <a:schemeClr val="bg2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28" name="Picture 11" descr="Schermata 2016-11-20 alle 18.07.17.png">
            <a:extLst>
              <a:ext uri="{FF2B5EF4-FFF2-40B4-BE49-F238E27FC236}">
                <a16:creationId xmlns:a16="http://schemas.microsoft.com/office/drawing/2014/main" id="{F5FFCA6B-2B4D-1547-BFC8-415FAB788CC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5334000"/>
            <a:ext cx="2895600" cy="946150"/>
          </a:xfrm>
          <a:prstGeom prst="rect">
            <a:avLst/>
          </a:prstGeom>
          <a:noFill/>
          <a:ln w="25400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29" name="Picture 13" descr="Schermata 2016-11-20 alle 18.07.24.png">
            <a:extLst>
              <a:ext uri="{FF2B5EF4-FFF2-40B4-BE49-F238E27FC236}">
                <a16:creationId xmlns:a16="http://schemas.microsoft.com/office/drawing/2014/main" id="{43EA0490-CED8-9741-A511-C697D541EB1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76800" y="5334000"/>
            <a:ext cx="3124200" cy="957263"/>
          </a:xfrm>
          <a:prstGeom prst="rect">
            <a:avLst/>
          </a:prstGeom>
          <a:noFill/>
          <a:ln w="25400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>
            <a:extLst>
              <a:ext uri="{FF2B5EF4-FFF2-40B4-BE49-F238E27FC236}">
                <a16:creationId xmlns:a16="http://schemas.microsoft.com/office/drawing/2014/main" id="{E035A3AF-10F5-9348-91E5-B21DA045EFE0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1115616" y="2204864"/>
            <a:ext cx="6863680" cy="609600"/>
          </a:xfrm>
        </p:spPr>
        <p:txBody>
          <a:bodyPr>
            <a:noAutofit/>
          </a:bodyPr>
          <a:lstStyle/>
          <a:p>
            <a:pPr marL="9525" indent="-9525"/>
            <a:r>
              <a:rPr lang="it-IT" altLang="it-IT" sz="40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Riflessioni su tabelle e diagrammi a torta</a:t>
            </a:r>
          </a:p>
        </p:txBody>
      </p:sp>
      <p:sp>
        <p:nvSpPr>
          <p:cNvPr id="36867" name="Footer Placeholder 4">
            <a:extLst>
              <a:ext uri="{FF2B5EF4-FFF2-40B4-BE49-F238E27FC236}">
                <a16:creationId xmlns:a16="http://schemas.microsoft.com/office/drawing/2014/main" id="{A5E411C7-B59F-D44C-BC78-5247D353D2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0" y="6381750"/>
            <a:ext cx="1905000" cy="476250"/>
          </a:xfrm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9144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1371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18288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r>
              <a:rPr lang="it-IT" altLang="it-IT" i="1">
                <a:solidFill>
                  <a:srgbClr val="898989"/>
                </a:solidFill>
              </a:rPr>
              <a:t>Daniela Valenti 2020</a:t>
            </a:r>
          </a:p>
        </p:txBody>
      </p:sp>
      <p:sp>
        <p:nvSpPr>
          <p:cNvPr id="36868" name="Slide Number Placeholder 5">
            <a:extLst>
              <a:ext uri="{FF2B5EF4-FFF2-40B4-BE49-F238E27FC236}">
                <a16:creationId xmlns:a16="http://schemas.microsoft.com/office/drawing/2014/main" id="{EB3641E3-5C2A-6A4E-B1DC-74B9E32800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9144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1371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18288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fld id="{BC847409-87B9-BA44-88EA-555C1790D210}" type="slidenum">
              <a:rPr lang="it-IT" altLang="it-IT">
                <a:solidFill>
                  <a:srgbClr val="898989"/>
                </a:solidFill>
              </a:rPr>
              <a:pPr/>
              <a:t>17</a:t>
            </a:fld>
            <a:endParaRPr lang="it-IT" altLang="it-IT">
              <a:solidFill>
                <a:srgbClr val="89898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300996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>
            <a:extLst>
              <a:ext uri="{FF2B5EF4-FFF2-40B4-BE49-F238E27FC236}">
                <a16:creationId xmlns:a16="http://schemas.microsoft.com/office/drawing/2014/main" id="{E035A3AF-10F5-9348-91E5-B21DA045EFE0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323850" y="289715"/>
            <a:ext cx="8458200" cy="609600"/>
          </a:xfrm>
        </p:spPr>
        <p:txBody>
          <a:bodyPr>
            <a:noAutofit/>
          </a:bodyPr>
          <a:lstStyle/>
          <a:p>
            <a:pPr marL="9525" indent="-9525"/>
            <a:r>
              <a:rPr lang="it-IT" altLang="it-IT" sz="36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Una nuova indagine</a:t>
            </a:r>
          </a:p>
        </p:txBody>
      </p:sp>
      <p:sp>
        <p:nvSpPr>
          <p:cNvPr id="36867" name="Footer Placeholder 4">
            <a:extLst>
              <a:ext uri="{FF2B5EF4-FFF2-40B4-BE49-F238E27FC236}">
                <a16:creationId xmlns:a16="http://schemas.microsoft.com/office/drawing/2014/main" id="{A5E411C7-B59F-D44C-BC78-5247D353D2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0" y="6381750"/>
            <a:ext cx="1905000" cy="476250"/>
          </a:xfrm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9144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1371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18288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r>
              <a:rPr lang="it-IT" altLang="it-IT" i="1">
                <a:solidFill>
                  <a:srgbClr val="898989"/>
                </a:solidFill>
              </a:rPr>
              <a:t>Daniela Valenti 2020</a:t>
            </a:r>
          </a:p>
        </p:txBody>
      </p:sp>
      <p:sp>
        <p:nvSpPr>
          <p:cNvPr id="36868" name="Slide Number Placeholder 5">
            <a:extLst>
              <a:ext uri="{FF2B5EF4-FFF2-40B4-BE49-F238E27FC236}">
                <a16:creationId xmlns:a16="http://schemas.microsoft.com/office/drawing/2014/main" id="{EB3641E3-5C2A-6A4E-B1DC-74B9E32800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9144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1371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18288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fld id="{BC847409-87B9-BA44-88EA-555C1790D210}" type="slidenum">
              <a:rPr lang="it-IT" altLang="it-IT">
                <a:solidFill>
                  <a:srgbClr val="898989"/>
                </a:solidFill>
              </a:rPr>
              <a:pPr/>
              <a:t>18</a:t>
            </a:fld>
            <a:endParaRPr lang="it-IT" altLang="it-IT">
              <a:solidFill>
                <a:srgbClr val="898989"/>
              </a:solidFill>
            </a:endParaRPr>
          </a:p>
        </p:txBody>
      </p:sp>
      <p:sp>
        <p:nvSpPr>
          <p:cNvPr id="31750" name="TextBox 7">
            <a:extLst>
              <a:ext uri="{FF2B5EF4-FFF2-40B4-BE49-F238E27FC236}">
                <a16:creationId xmlns:a16="http://schemas.microsoft.com/office/drawing/2014/main" id="{E8A1B26F-6AE2-B64E-B9F9-AEB3854C489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7544" y="1036630"/>
            <a:ext cx="8458200" cy="830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9144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1371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18288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r>
              <a:rPr lang="it-IT" altLang="it-IT" sz="2400" b="1" dirty="0"/>
              <a:t>Per decidere quali attività sportive pomeridiane attivare, una scuola distribuisce ai suoi 500 studenti il seguente questionario.</a:t>
            </a:r>
          </a:p>
        </p:txBody>
      </p:sp>
      <p:sp>
        <p:nvSpPr>
          <p:cNvPr id="31751" name="Rectangle 11">
            <a:extLst>
              <a:ext uri="{FF2B5EF4-FFF2-40B4-BE49-F238E27FC236}">
                <a16:creationId xmlns:a16="http://schemas.microsoft.com/office/drawing/2014/main" id="{E0A213E5-E9E6-974E-A038-2EA34D69907E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4800" y="2097068"/>
            <a:ext cx="8496300" cy="954107"/>
          </a:xfrm>
          <a:prstGeom prst="rect">
            <a:avLst/>
          </a:prstGeom>
          <a:solidFill>
            <a:schemeClr val="bg1"/>
          </a:solidFill>
          <a:ln w="19050">
            <a:solidFill>
              <a:srgbClr val="0000FF"/>
            </a:solidFill>
            <a:miter lim="800000"/>
            <a:headEnd/>
            <a:tailEnd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9144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1371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18288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r>
              <a:rPr lang="it-IT" altLang="it-IT" sz="2200" dirty="0"/>
              <a:t>I</a:t>
            </a:r>
            <a:r>
              <a:rPr lang="it-IT" altLang="it-IT" sz="2200" dirty="0">
                <a:latin typeface="Chalkboard" panose="03050602040202020205" pitchFamily="66" charset="77"/>
              </a:rPr>
              <a:t>ndica le attività sportive che desideri frequentare il pomeriggio:</a:t>
            </a:r>
          </a:p>
          <a:p>
            <a:endParaRPr lang="it-IT" altLang="it-IT" sz="1000" dirty="0">
              <a:latin typeface="Chalkboard" panose="03050602040202020205" pitchFamily="66" charset="77"/>
            </a:endParaRPr>
          </a:p>
          <a:p>
            <a:r>
              <a:rPr lang="it-IT" altLang="it-IT" sz="2000" dirty="0">
                <a:latin typeface="Chalkboard" panose="03050602040202020205" pitchFamily="66" charset="77"/>
              </a:rPr>
              <a:t> </a:t>
            </a:r>
            <a:r>
              <a:rPr lang="it-IT" altLang="it-IT" sz="2200" dirty="0">
                <a:latin typeface="Chalkboard" panose="03050602040202020205" pitchFamily="66" charset="77"/>
              </a:rPr>
              <a:t>calcetto  </a:t>
            </a:r>
            <a:r>
              <a:rPr lang="it-IT" altLang="it-IT" sz="2200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☐        </a:t>
            </a:r>
            <a:r>
              <a:rPr lang="it-IT" altLang="it-IT" sz="2200" dirty="0">
                <a:latin typeface="Chalkboard" panose="03050602040202020205" pitchFamily="66" charset="77"/>
              </a:rPr>
              <a:t>palla a vol</a:t>
            </a:r>
            <a:r>
              <a:rPr lang="it-IT" altLang="it-IT" sz="2200" dirty="0"/>
              <a:t>o   </a:t>
            </a:r>
            <a:r>
              <a:rPr lang="it-IT" altLang="it-IT" sz="2200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☐        </a:t>
            </a:r>
            <a:r>
              <a:rPr lang="it-IT" altLang="it-IT" sz="2200" dirty="0">
                <a:latin typeface="Chalkboard" panose="03050602040202020205" pitchFamily="66" charset="77"/>
              </a:rPr>
              <a:t>atletica leggera  </a:t>
            </a:r>
            <a:r>
              <a:rPr lang="it-IT" altLang="it-IT" sz="2200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☐</a:t>
            </a:r>
            <a:r>
              <a:rPr lang="it-IT" altLang="it-IT" sz="2400" dirty="0"/>
              <a:t>  </a:t>
            </a:r>
          </a:p>
        </p:txBody>
      </p:sp>
      <p:sp>
        <p:nvSpPr>
          <p:cNvPr id="31752" name="TextBox 14">
            <a:extLst>
              <a:ext uri="{FF2B5EF4-FFF2-40B4-BE49-F238E27FC236}">
                <a16:creationId xmlns:a16="http://schemas.microsoft.com/office/drawing/2014/main" id="{E275F7E1-A2D9-ED4A-8642-8425F07856C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02672" y="3325805"/>
            <a:ext cx="7500556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9144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1371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18288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r>
              <a:rPr lang="it-IT" altLang="it-IT" sz="2800" b="1" dirty="0"/>
              <a:t>Ecco la tabella che raccoglie le risposte ottenute</a:t>
            </a:r>
          </a:p>
        </p:txBody>
      </p:sp>
      <p:graphicFrame>
        <p:nvGraphicFramePr>
          <p:cNvPr id="16" name="Table 15">
            <a:extLst>
              <a:ext uri="{FF2B5EF4-FFF2-40B4-BE49-F238E27FC236}">
                <a16:creationId xmlns:a16="http://schemas.microsoft.com/office/drawing/2014/main" id="{5C5E1576-E9B1-264E-9D3C-D8228443C54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06745205"/>
              </p:ext>
            </p:extLst>
          </p:nvPr>
        </p:nvGraphicFramePr>
        <p:xfrm>
          <a:off x="2590800" y="4111756"/>
          <a:ext cx="3962400" cy="2286000"/>
        </p:xfrm>
        <a:graphic>
          <a:graphicData uri="http://schemas.openxmlformats.org/drawingml/2006/table">
            <a:tbl>
              <a:tblPr/>
              <a:tblGrid>
                <a:gridCol w="1981200">
                  <a:extLst>
                    <a:ext uri="{9D8B030D-6E8A-4147-A177-3AD203B41FA5}">
                      <a16:colId xmlns:a16="http://schemas.microsoft.com/office/drawing/2014/main" val="3530628704"/>
                    </a:ext>
                  </a:extLst>
                </a:gridCol>
                <a:gridCol w="1981200">
                  <a:extLst>
                    <a:ext uri="{9D8B030D-6E8A-4147-A177-3AD203B41FA5}">
                      <a16:colId xmlns:a16="http://schemas.microsoft.com/office/drawing/2014/main" val="1522314229"/>
                    </a:ext>
                  </a:extLst>
                </a:gridCol>
              </a:tblGrid>
              <a:tr h="4572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altLang="it-IT" sz="2400" b="1" i="1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34" charset="-128"/>
                        </a:rPr>
                        <a:t>Sport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altLang="it-IT" sz="2400" b="1" i="1" u="none" strike="noStrike" cap="none" normalizeH="0" baseline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34" charset="-128"/>
                        </a:rPr>
                        <a:t>Frequenza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56319148"/>
                  </a:ext>
                </a:extLst>
              </a:tr>
              <a:tr h="37147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altLang="it-IT" sz="2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34" charset="-128"/>
                        </a:rPr>
                        <a:t>Calcetto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altLang="it-IT" sz="2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34" charset="-128"/>
                        </a:rPr>
                        <a:t>240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07503995"/>
                  </a:ext>
                </a:extLst>
              </a:tr>
              <a:tr h="37147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altLang="it-IT" sz="2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34" charset="-128"/>
                        </a:rPr>
                        <a:t>Palla a volo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altLang="it-IT" sz="2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34" charset="-128"/>
                        </a:rPr>
                        <a:t>320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14625733"/>
                  </a:ext>
                </a:extLst>
              </a:tr>
              <a:tr h="37147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altLang="it-IT" sz="2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34" charset="-128"/>
                        </a:rPr>
                        <a:t>Atletica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altLang="it-IT" sz="2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34" charset="-128"/>
                        </a:rPr>
                        <a:t>80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06512683"/>
                  </a:ext>
                </a:extLst>
              </a:tr>
              <a:tr h="37147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altLang="it-IT" sz="2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34" charset="-128"/>
                        </a:rPr>
                        <a:t>Nessuno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altLang="it-IT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34" charset="-128"/>
                        </a:rPr>
                        <a:t>160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0071843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>
            <a:extLst>
              <a:ext uri="{FF2B5EF4-FFF2-40B4-BE49-F238E27FC236}">
                <a16:creationId xmlns:a16="http://schemas.microsoft.com/office/drawing/2014/main" id="{65A5FEB4-E6D9-0443-B425-0C63A9999BD5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234685" y="283203"/>
            <a:ext cx="8458200" cy="609600"/>
          </a:xfrm>
        </p:spPr>
        <p:txBody>
          <a:bodyPr>
            <a:noAutofit/>
          </a:bodyPr>
          <a:lstStyle/>
          <a:p>
            <a:pPr marL="9525" indent="-9525"/>
            <a:r>
              <a:rPr lang="it-IT" altLang="it-IT" sz="36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Tabella con frequenze relative</a:t>
            </a:r>
          </a:p>
        </p:txBody>
      </p:sp>
      <p:sp>
        <p:nvSpPr>
          <p:cNvPr id="36867" name="Footer Placeholder 4">
            <a:extLst>
              <a:ext uri="{FF2B5EF4-FFF2-40B4-BE49-F238E27FC236}">
                <a16:creationId xmlns:a16="http://schemas.microsoft.com/office/drawing/2014/main" id="{E4EAB0E5-76A0-1049-AD4A-50C5BE9A44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0" y="6381750"/>
            <a:ext cx="1905000" cy="476250"/>
          </a:xfrm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9144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1371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18288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r>
              <a:rPr lang="it-IT" altLang="it-IT" i="1">
                <a:solidFill>
                  <a:srgbClr val="898989"/>
                </a:solidFill>
              </a:rPr>
              <a:t>Daniela Valenti 2020</a:t>
            </a:r>
          </a:p>
        </p:txBody>
      </p:sp>
      <p:sp>
        <p:nvSpPr>
          <p:cNvPr id="36868" name="Slide Number Placeholder 5">
            <a:extLst>
              <a:ext uri="{FF2B5EF4-FFF2-40B4-BE49-F238E27FC236}">
                <a16:creationId xmlns:a16="http://schemas.microsoft.com/office/drawing/2014/main" id="{829DA0E2-357C-9845-AF94-D09EC8BE0D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9144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1371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18288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fld id="{F5C50747-F2F5-FC43-95CA-D43422EC45DF}" type="slidenum">
              <a:rPr lang="it-IT" altLang="it-IT">
                <a:solidFill>
                  <a:srgbClr val="898989"/>
                </a:solidFill>
              </a:rPr>
              <a:pPr/>
              <a:t>19</a:t>
            </a:fld>
            <a:endParaRPr lang="it-IT" altLang="it-IT">
              <a:solidFill>
                <a:srgbClr val="898989"/>
              </a:solidFill>
            </a:endParaRPr>
          </a:p>
        </p:txBody>
      </p:sp>
      <p:pic>
        <p:nvPicPr>
          <p:cNvPr id="32773" name="Picture 10">
            <a:extLst>
              <a:ext uri="{FF2B5EF4-FFF2-40B4-BE49-F238E27FC236}">
                <a16:creationId xmlns:a16="http://schemas.microsoft.com/office/drawing/2014/main" id="{6E78942D-5AC7-6945-97D7-0197A71956C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067550" y="-3492500"/>
            <a:ext cx="4656137" cy="276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2774" name="TextBox 9">
            <a:extLst>
              <a:ext uri="{FF2B5EF4-FFF2-40B4-BE49-F238E27FC236}">
                <a16:creationId xmlns:a16="http://schemas.microsoft.com/office/drawing/2014/main" id="{A7603369-388D-744F-8297-68B42C67A67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19200" y="879551"/>
            <a:ext cx="7867600" cy="9541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9144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1371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18288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r>
              <a:rPr lang="it-IT" altLang="it-IT" sz="2800" b="1" dirty="0"/>
              <a:t>Per organizzare i dati, ora decido di calcolare le frequenze relative e tracciare un diagramma a torta</a:t>
            </a:r>
          </a:p>
        </p:txBody>
      </p:sp>
      <p:pic>
        <p:nvPicPr>
          <p:cNvPr id="32775" name="Picture 10" descr="Schermata 2018-07-20 alle 09.01.39.png">
            <a:extLst>
              <a:ext uri="{FF2B5EF4-FFF2-40B4-BE49-F238E27FC236}">
                <a16:creationId xmlns:a16="http://schemas.microsoft.com/office/drawing/2014/main" id="{19EC1E20-4A8C-8B42-B383-DFC55A8D203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76400" y="1890451"/>
            <a:ext cx="5715000" cy="38274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2776" name="TextBox 11">
            <a:extLst>
              <a:ext uri="{FF2B5EF4-FFF2-40B4-BE49-F238E27FC236}">
                <a16:creationId xmlns:a16="http://schemas.microsoft.com/office/drawing/2014/main" id="{3E01B442-6878-8547-9EEF-1D6B1FF328F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99792" y="5765800"/>
            <a:ext cx="3276600" cy="523875"/>
          </a:xfrm>
          <a:prstGeom prst="rect">
            <a:avLst/>
          </a:prstGeom>
          <a:solidFill>
            <a:srgbClr val="CCFFC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9144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1371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18288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r>
              <a:rPr lang="it-IT" altLang="it-IT" sz="2800" b="1" dirty="0"/>
              <a:t>Che cosa è successo?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>
            <a:extLst>
              <a:ext uri="{FF2B5EF4-FFF2-40B4-BE49-F238E27FC236}">
                <a16:creationId xmlns:a16="http://schemas.microsoft.com/office/drawing/2014/main" id="{EE87E1A8-F609-584E-AE9A-E79CBD1D85F2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304800" y="228600"/>
            <a:ext cx="8839200" cy="609600"/>
          </a:xfrm>
        </p:spPr>
        <p:txBody>
          <a:bodyPr>
            <a:noAutofit/>
          </a:bodyPr>
          <a:lstStyle/>
          <a:p>
            <a:pPr marL="9525" indent="-9525"/>
            <a:r>
              <a:rPr lang="it-IT" altLang="it-IT" sz="36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Nuova tabella con frequenze assolute</a:t>
            </a:r>
          </a:p>
        </p:txBody>
      </p:sp>
      <p:sp>
        <p:nvSpPr>
          <p:cNvPr id="37891" name="Footer Placeholder 4">
            <a:extLst>
              <a:ext uri="{FF2B5EF4-FFF2-40B4-BE49-F238E27FC236}">
                <a16:creationId xmlns:a16="http://schemas.microsoft.com/office/drawing/2014/main" id="{AEF455B3-9464-6840-8553-F4BA48FC90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52400" y="6381750"/>
            <a:ext cx="2895600" cy="476250"/>
          </a:xfrm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9144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1371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18288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r>
              <a:rPr lang="it-IT" altLang="it-IT" i="1">
                <a:solidFill>
                  <a:srgbClr val="898989"/>
                </a:solidFill>
              </a:rPr>
              <a:t>Daniela Valenti 2020</a:t>
            </a:r>
          </a:p>
        </p:txBody>
      </p:sp>
      <p:sp>
        <p:nvSpPr>
          <p:cNvPr id="37892" name="Slide Number Placeholder 5">
            <a:extLst>
              <a:ext uri="{FF2B5EF4-FFF2-40B4-BE49-F238E27FC236}">
                <a16:creationId xmlns:a16="http://schemas.microsoft.com/office/drawing/2014/main" id="{2D39BA05-5863-E74F-98A7-704D82ACE8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53200" y="6376243"/>
            <a:ext cx="2133600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9144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1371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18288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fld id="{7BC9846A-09B5-8B44-9933-5D2F69FED654}" type="slidenum">
              <a:rPr lang="it-IT" altLang="it-IT">
                <a:solidFill>
                  <a:srgbClr val="898989"/>
                </a:solidFill>
              </a:rPr>
              <a:pPr/>
              <a:t>20</a:t>
            </a:fld>
            <a:endParaRPr lang="it-IT" altLang="it-IT">
              <a:solidFill>
                <a:srgbClr val="898989"/>
              </a:solidFill>
            </a:endParaRPr>
          </a:p>
        </p:txBody>
      </p:sp>
      <p:sp>
        <p:nvSpPr>
          <p:cNvPr id="33797" name="TextBox 7">
            <a:extLst>
              <a:ext uri="{FF2B5EF4-FFF2-40B4-BE49-F238E27FC236}">
                <a16:creationId xmlns:a16="http://schemas.microsoft.com/office/drawing/2014/main" id="{1ED0C010-9BB7-1F47-B65D-FE4D97BFE92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200" y="838200"/>
            <a:ext cx="44196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9144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1371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18288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r>
              <a:rPr lang="it-IT" altLang="it-IT" sz="2400" b="1">
                <a:latin typeface="Arial" panose="020B0604020202020204" pitchFamily="34" charset="0"/>
                <a:cs typeface="Arial" panose="020B0604020202020204" pitchFamily="34" charset="0"/>
              </a:rPr>
              <a:t>Rileggo uno dei questionari</a:t>
            </a:r>
          </a:p>
        </p:txBody>
      </p:sp>
      <p:sp>
        <p:nvSpPr>
          <p:cNvPr id="33798" name="TextBox 14">
            <a:extLst>
              <a:ext uri="{FF2B5EF4-FFF2-40B4-BE49-F238E27FC236}">
                <a16:creationId xmlns:a16="http://schemas.microsoft.com/office/drawing/2014/main" id="{A1C08ECA-80C2-D541-B081-AFE1EB6A87D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8600" y="3278046"/>
            <a:ext cx="85344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9144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1371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18288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r>
              <a:rPr lang="it-IT" altLang="it-IT" sz="2400" b="1" dirty="0">
                <a:latin typeface="Arial" panose="020B0604020202020204" pitchFamily="34" charset="0"/>
                <a:cs typeface="Arial" panose="020B0604020202020204" pitchFamily="34" charset="0"/>
              </a:rPr>
              <a:t>Completo la tabella iniziale con la somma delle frequenze</a:t>
            </a:r>
          </a:p>
        </p:txBody>
      </p:sp>
      <p:graphicFrame>
        <p:nvGraphicFramePr>
          <p:cNvPr id="16" name="Table 15">
            <a:extLst>
              <a:ext uri="{FF2B5EF4-FFF2-40B4-BE49-F238E27FC236}">
                <a16:creationId xmlns:a16="http://schemas.microsoft.com/office/drawing/2014/main" id="{24589464-374D-A54D-A11C-C5AABF0B26B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12786540"/>
              </p:ext>
            </p:extLst>
          </p:nvPr>
        </p:nvGraphicFramePr>
        <p:xfrm>
          <a:off x="381000" y="3829368"/>
          <a:ext cx="3962400" cy="2560320"/>
        </p:xfrm>
        <a:graphic>
          <a:graphicData uri="http://schemas.openxmlformats.org/drawingml/2006/table">
            <a:tbl>
              <a:tblPr/>
              <a:tblGrid>
                <a:gridCol w="2192338">
                  <a:extLst>
                    <a:ext uri="{9D8B030D-6E8A-4147-A177-3AD203B41FA5}">
                      <a16:colId xmlns:a16="http://schemas.microsoft.com/office/drawing/2014/main" val="2038357460"/>
                    </a:ext>
                  </a:extLst>
                </a:gridCol>
                <a:gridCol w="1770062">
                  <a:extLst>
                    <a:ext uri="{9D8B030D-6E8A-4147-A177-3AD203B41FA5}">
                      <a16:colId xmlns:a16="http://schemas.microsoft.com/office/drawing/2014/main" val="1831402149"/>
                    </a:ext>
                  </a:extLst>
                </a:gridCol>
              </a:tblGrid>
              <a:tr h="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altLang="it-IT" sz="2200" b="1" i="1" u="none" strike="noStrike" cap="none" normalizeH="0" baseline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34" charset="-128"/>
                        </a:rPr>
                        <a:t>Sport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altLang="it-IT" sz="2200" b="1" i="1" u="none" strike="noStrike" cap="none" normalizeH="0" baseline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34" charset="-128"/>
                        </a:rPr>
                        <a:t>Frequenza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31977747"/>
                  </a:ext>
                </a:extLst>
              </a:tr>
              <a:tr h="37147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altLang="it-IT" sz="2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34" charset="-128"/>
                        </a:rPr>
                        <a:t>Calcetto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altLang="it-IT" sz="2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34" charset="-128"/>
                        </a:rPr>
                        <a:t>240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7797093"/>
                  </a:ext>
                </a:extLst>
              </a:tr>
              <a:tr h="37147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altLang="it-IT" sz="2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34" charset="-128"/>
                        </a:rPr>
                        <a:t>Palla a volo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altLang="it-IT" sz="2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34" charset="-128"/>
                        </a:rPr>
                        <a:t>320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90434261"/>
                  </a:ext>
                </a:extLst>
              </a:tr>
              <a:tr h="37147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altLang="it-IT" sz="2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34" charset="-128"/>
                        </a:rPr>
                        <a:t>Atletica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altLang="it-IT" sz="2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34" charset="-128"/>
                        </a:rPr>
                        <a:t>80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63208471"/>
                  </a:ext>
                </a:extLst>
              </a:tr>
              <a:tr h="37147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altLang="it-IT" sz="2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34" charset="-128"/>
                        </a:rPr>
                        <a:t>Nessuno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altLang="it-IT" sz="2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34" charset="-128"/>
                        </a:rPr>
                        <a:t>160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47817744"/>
                  </a:ext>
                </a:extLst>
              </a:tr>
              <a:tr h="37147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altLang="it-IT" sz="2200" b="1" i="0" u="none" strike="noStrike" cap="none" normalizeH="0" baseline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34" charset="-128"/>
                        </a:rPr>
                        <a:t>Totale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altLang="it-IT" sz="22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34" charset="-128"/>
                        </a:rPr>
                        <a:t>800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5382070"/>
                  </a:ext>
                </a:extLst>
              </a:tr>
            </a:tbl>
          </a:graphicData>
        </a:graphic>
      </p:graphicFrame>
      <p:sp>
        <p:nvSpPr>
          <p:cNvPr id="13" name="Line Callout 1 12">
            <a:extLst>
              <a:ext uri="{FF2B5EF4-FFF2-40B4-BE49-F238E27FC236}">
                <a16:creationId xmlns:a16="http://schemas.microsoft.com/office/drawing/2014/main" id="{04414657-8DE4-694F-977C-B364E72285D4}"/>
              </a:ext>
            </a:extLst>
          </p:cNvPr>
          <p:cNvSpPr>
            <a:spLocks/>
          </p:cNvSpPr>
          <p:nvPr/>
        </p:nvSpPr>
        <p:spPr bwMode="auto">
          <a:xfrm>
            <a:off x="5334000" y="4725144"/>
            <a:ext cx="2838400" cy="967631"/>
          </a:xfrm>
          <a:prstGeom prst="borderCallout1">
            <a:avLst>
              <a:gd name="adj1" fmla="val 97301"/>
              <a:gd name="adj2" fmla="val -282"/>
              <a:gd name="adj3" fmla="val 152866"/>
              <a:gd name="adj4" fmla="val -45695"/>
            </a:avLst>
          </a:prstGeom>
          <a:solidFill>
            <a:schemeClr val="bg1"/>
          </a:solidFill>
          <a:ln w="25400">
            <a:solidFill>
              <a:srgbClr val="0000FF">
                <a:alpha val="98038"/>
              </a:srgbClr>
            </a:solidFill>
            <a:miter lim="800000"/>
            <a:headEnd/>
            <a:tailEnd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9144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1371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18288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r>
              <a:rPr lang="it-IT" altLang="it-IT" sz="2400" b="1"/>
              <a:t>Totale delle scelte su tutti i questionari</a:t>
            </a:r>
          </a:p>
        </p:txBody>
      </p:sp>
      <p:sp>
        <p:nvSpPr>
          <p:cNvPr id="33823" name="Rectangle 11">
            <a:extLst>
              <a:ext uri="{FF2B5EF4-FFF2-40B4-BE49-F238E27FC236}">
                <a16:creationId xmlns:a16="http://schemas.microsoft.com/office/drawing/2014/main" id="{B5187314-5F6A-B240-839A-82DB44E4C9E7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1000" y="1352550"/>
            <a:ext cx="8382000" cy="1292662"/>
          </a:xfrm>
          <a:prstGeom prst="rect">
            <a:avLst/>
          </a:prstGeom>
          <a:solidFill>
            <a:schemeClr val="bg1"/>
          </a:solidFill>
          <a:ln w="19050">
            <a:solidFill>
              <a:srgbClr val="0000FF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9144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1371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18288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r>
              <a:rPr lang="it-IT" altLang="it-IT" sz="2200" dirty="0"/>
              <a:t>I</a:t>
            </a:r>
            <a:r>
              <a:rPr lang="it-IT" altLang="it-IT" sz="2200" dirty="0">
                <a:latin typeface="Chalkboard" panose="03050602040202020205" pitchFamily="66" charset="77"/>
              </a:rPr>
              <a:t>ndica l</a:t>
            </a:r>
            <a:r>
              <a:rPr lang="it-IT" altLang="it-IT" sz="2200" b="1" dirty="0">
                <a:solidFill>
                  <a:srgbClr val="FF0000"/>
                </a:solidFill>
                <a:latin typeface="Chalkboard" panose="03050602040202020205" pitchFamily="66" charset="77"/>
              </a:rPr>
              <a:t>e</a:t>
            </a:r>
            <a:r>
              <a:rPr lang="it-IT" altLang="it-IT" sz="2200" dirty="0">
                <a:latin typeface="Chalkboard" panose="03050602040202020205" pitchFamily="66" charset="77"/>
              </a:rPr>
              <a:t> attività sportiv</a:t>
            </a:r>
            <a:r>
              <a:rPr lang="it-IT" altLang="it-IT" sz="2200" b="1" dirty="0">
                <a:solidFill>
                  <a:srgbClr val="FF0000"/>
                </a:solidFill>
                <a:latin typeface="Chalkboard" panose="03050602040202020205" pitchFamily="66" charset="77"/>
              </a:rPr>
              <a:t>e</a:t>
            </a:r>
            <a:r>
              <a:rPr lang="it-IT" altLang="it-IT" sz="2200" dirty="0">
                <a:latin typeface="Chalkboard" panose="03050602040202020205" pitchFamily="66" charset="77"/>
              </a:rPr>
              <a:t> che desideri frequentare il pomeriggio:</a:t>
            </a:r>
          </a:p>
          <a:p>
            <a:endParaRPr lang="it-IT" altLang="it-IT" sz="1000" dirty="0">
              <a:latin typeface="Chalkboard" panose="03050602040202020205" pitchFamily="66" charset="77"/>
            </a:endParaRPr>
          </a:p>
          <a:p>
            <a:r>
              <a:rPr lang="it-IT" altLang="it-IT" sz="2000" dirty="0">
                <a:latin typeface="Chalkboard" panose="03050602040202020205" pitchFamily="66" charset="77"/>
              </a:rPr>
              <a:t> </a:t>
            </a:r>
            <a:r>
              <a:rPr lang="it-IT" altLang="it-IT" sz="2200" dirty="0">
                <a:latin typeface="Chalkboard" panose="03050602040202020205" pitchFamily="66" charset="77"/>
              </a:rPr>
              <a:t>calcetto  </a:t>
            </a:r>
            <a:r>
              <a:rPr lang="it-IT" altLang="it-IT" sz="2200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☐        </a:t>
            </a:r>
            <a:r>
              <a:rPr lang="it-IT" altLang="it-IT" sz="2200" dirty="0">
                <a:latin typeface="Chalkboard" panose="03050602040202020205" pitchFamily="66" charset="77"/>
              </a:rPr>
              <a:t>palla a vol</a:t>
            </a:r>
            <a:r>
              <a:rPr lang="it-IT" altLang="it-IT" sz="2200" dirty="0"/>
              <a:t>o   </a:t>
            </a:r>
            <a:r>
              <a:rPr lang="it-IT" altLang="it-IT" sz="2200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☐        </a:t>
            </a:r>
            <a:r>
              <a:rPr lang="it-IT" altLang="it-IT" sz="2200" dirty="0">
                <a:latin typeface="Chalkboard" panose="03050602040202020205" pitchFamily="66" charset="77"/>
              </a:rPr>
              <a:t>atletica leggera  </a:t>
            </a:r>
            <a:r>
              <a:rPr lang="it-IT" altLang="it-IT" sz="2200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☐</a:t>
            </a:r>
            <a:r>
              <a:rPr lang="it-IT" altLang="it-IT" sz="2400" dirty="0"/>
              <a:t>  </a:t>
            </a:r>
          </a:p>
        </p:txBody>
      </p:sp>
      <p:sp>
        <p:nvSpPr>
          <p:cNvPr id="33824" name="Rectangle 11">
            <a:extLst>
              <a:ext uri="{FF2B5EF4-FFF2-40B4-BE49-F238E27FC236}">
                <a16:creationId xmlns:a16="http://schemas.microsoft.com/office/drawing/2014/main" id="{971C08CF-91FA-444C-82B0-03DA1F507882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2085" y="2708366"/>
            <a:ext cx="8077200" cy="522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9144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1371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18288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r>
              <a:rPr lang="it-IT" altLang="it-IT" sz="2800" b="1" dirty="0">
                <a:solidFill>
                  <a:srgbClr val="0000FF"/>
                </a:solidFill>
              </a:rPr>
              <a:t>Alcuni dei 500 studenti hanno scelto più di uno sport.</a:t>
            </a:r>
          </a:p>
        </p:txBody>
      </p:sp>
      <p:sp>
        <p:nvSpPr>
          <p:cNvPr id="15" name="Multiply 14">
            <a:extLst>
              <a:ext uri="{FF2B5EF4-FFF2-40B4-BE49-F238E27FC236}">
                <a16:creationId xmlns:a16="http://schemas.microsoft.com/office/drawing/2014/main" id="{781D048D-3870-844F-A54F-B6C9001A8E4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32679" y="2290621"/>
            <a:ext cx="609600" cy="323850"/>
          </a:xfrm>
          <a:custGeom>
            <a:avLst/>
            <a:gdLst>
              <a:gd name="T0" fmla="*/ 146411 w 609600"/>
              <a:gd name="T1" fmla="*/ 77795 h 323909"/>
              <a:gd name="T2" fmla="*/ 463189 w 609600"/>
              <a:gd name="T3" fmla="*/ 77795 h 323909"/>
              <a:gd name="T4" fmla="*/ 463189 w 609600"/>
              <a:gd name="T5" fmla="*/ 246114 h 323909"/>
              <a:gd name="T6" fmla="*/ 146411 w 609600"/>
              <a:gd name="T7" fmla="*/ 246114 h 323909"/>
              <a:gd name="T8" fmla="*/ 2 60000 65536"/>
              <a:gd name="T9" fmla="*/ 3 60000 65536"/>
              <a:gd name="T10" fmla="*/ 0 60000 65536"/>
              <a:gd name="T11" fmla="*/ 1 60000 65536"/>
              <a:gd name="T12" fmla="*/ 128537 w 609600"/>
              <a:gd name="T13" fmla="*/ 44157 h 323909"/>
              <a:gd name="T14" fmla="*/ 481063 w 609600"/>
              <a:gd name="T15" fmla="*/ 279752 h 323909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609600" h="323909">
                <a:moveTo>
                  <a:pt x="128537" y="111433"/>
                </a:moveTo>
                <a:lnTo>
                  <a:pt x="164284" y="44157"/>
                </a:lnTo>
                <a:lnTo>
                  <a:pt x="304800" y="118819"/>
                </a:lnTo>
                <a:lnTo>
                  <a:pt x="445316" y="44157"/>
                </a:lnTo>
                <a:lnTo>
                  <a:pt x="481063" y="111433"/>
                </a:lnTo>
                <a:lnTo>
                  <a:pt x="385981" y="161955"/>
                </a:lnTo>
                <a:lnTo>
                  <a:pt x="481063" y="212476"/>
                </a:lnTo>
                <a:lnTo>
                  <a:pt x="445316" y="279752"/>
                </a:lnTo>
                <a:lnTo>
                  <a:pt x="304800" y="205090"/>
                </a:lnTo>
                <a:lnTo>
                  <a:pt x="164284" y="279752"/>
                </a:lnTo>
                <a:lnTo>
                  <a:pt x="128537" y="212476"/>
                </a:lnTo>
                <a:lnTo>
                  <a:pt x="223619" y="161955"/>
                </a:lnTo>
                <a:close/>
              </a:path>
            </a:pathLst>
          </a:cu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9144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1371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18288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algn="ctr"/>
            <a:endParaRPr lang="it-IT" altLang="it-IT">
              <a:solidFill>
                <a:srgbClr val="FFFFFF"/>
              </a:solidFill>
            </a:endParaRPr>
          </a:p>
        </p:txBody>
      </p:sp>
      <p:sp>
        <p:nvSpPr>
          <p:cNvPr id="17" name="Multiply 16">
            <a:extLst>
              <a:ext uri="{FF2B5EF4-FFF2-40B4-BE49-F238E27FC236}">
                <a16:creationId xmlns:a16="http://schemas.microsoft.com/office/drawing/2014/main" id="{EB02A774-1D5C-DD43-AC82-AED008BFE562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23216" y="2243228"/>
            <a:ext cx="609600" cy="323850"/>
          </a:xfrm>
          <a:custGeom>
            <a:avLst/>
            <a:gdLst>
              <a:gd name="T0" fmla="*/ 146411 w 609600"/>
              <a:gd name="T1" fmla="*/ 77795 h 323909"/>
              <a:gd name="T2" fmla="*/ 463189 w 609600"/>
              <a:gd name="T3" fmla="*/ 77795 h 323909"/>
              <a:gd name="T4" fmla="*/ 463189 w 609600"/>
              <a:gd name="T5" fmla="*/ 246114 h 323909"/>
              <a:gd name="T6" fmla="*/ 146411 w 609600"/>
              <a:gd name="T7" fmla="*/ 246114 h 323909"/>
              <a:gd name="T8" fmla="*/ 2 60000 65536"/>
              <a:gd name="T9" fmla="*/ 3 60000 65536"/>
              <a:gd name="T10" fmla="*/ 0 60000 65536"/>
              <a:gd name="T11" fmla="*/ 1 60000 65536"/>
              <a:gd name="T12" fmla="*/ 128537 w 609600"/>
              <a:gd name="T13" fmla="*/ 44157 h 323909"/>
              <a:gd name="T14" fmla="*/ 481063 w 609600"/>
              <a:gd name="T15" fmla="*/ 279752 h 323909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609600" h="323909">
                <a:moveTo>
                  <a:pt x="128537" y="111433"/>
                </a:moveTo>
                <a:lnTo>
                  <a:pt x="164284" y="44157"/>
                </a:lnTo>
                <a:lnTo>
                  <a:pt x="304800" y="118819"/>
                </a:lnTo>
                <a:lnTo>
                  <a:pt x="445316" y="44157"/>
                </a:lnTo>
                <a:lnTo>
                  <a:pt x="481063" y="111433"/>
                </a:lnTo>
                <a:lnTo>
                  <a:pt x="385981" y="161955"/>
                </a:lnTo>
                <a:lnTo>
                  <a:pt x="481063" y="212476"/>
                </a:lnTo>
                <a:lnTo>
                  <a:pt x="445316" y="279752"/>
                </a:lnTo>
                <a:lnTo>
                  <a:pt x="304800" y="205090"/>
                </a:lnTo>
                <a:lnTo>
                  <a:pt x="164284" y="279752"/>
                </a:lnTo>
                <a:lnTo>
                  <a:pt x="128537" y="212476"/>
                </a:lnTo>
                <a:lnTo>
                  <a:pt x="223619" y="161955"/>
                </a:lnTo>
                <a:close/>
              </a:path>
            </a:pathLst>
          </a:cu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9144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1371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18288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algn="ctr"/>
            <a:endParaRPr lang="it-IT" altLang="it-IT">
              <a:solidFill>
                <a:srgbClr val="FFFFFF"/>
              </a:solidFill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>
            <a:extLst>
              <a:ext uri="{FF2B5EF4-FFF2-40B4-BE49-F238E27FC236}">
                <a16:creationId xmlns:a16="http://schemas.microsoft.com/office/drawing/2014/main" id="{C7DF0087-9E87-394D-85E2-F00E0884AA0A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304800" y="228600"/>
            <a:ext cx="8839200" cy="609600"/>
          </a:xfrm>
        </p:spPr>
        <p:txBody>
          <a:bodyPr>
            <a:normAutofit fontScale="90000"/>
          </a:bodyPr>
          <a:lstStyle/>
          <a:p>
            <a:pPr marL="9525" indent="-9525"/>
            <a:r>
              <a:rPr lang="it-IT" altLang="it-IT" sz="36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Nuova tabella con frequenze relative</a:t>
            </a:r>
          </a:p>
        </p:txBody>
      </p:sp>
      <p:sp>
        <p:nvSpPr>
          <p:cNvPr id="37891" name="Footer Placeholder 4">
            <a:extLst>
              <a:ext uri="{FF2B5EF4-FFF2-40B4-BE49-F238E27FC236}">
                <a16:creationId xmlns:a16="http://schemas.microsoft.com/office/drawing/2014/main" id="{02F04B56-F959-6E4D-96D4-09426AA64A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52400" y="6381750"/>
            <a:ext cx="2895600" cy="476250"/>
          </a:xfrm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9144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1371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18288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r>
              <a:rPr lang="it-IT" altLang="it-IT" i="1">
                <a:solidFill>
                  <a:srgbClr val="898989"/>
                </a:solidFill>
              </a:rPr>
              <a:t>Daniela Valenti 2020</a:t>
            </a:r>
          </a:p>
        </p:txBody>
      </p:sp>
      <p:sp>
        <p:nvSpPr>
          <p:cNvPr id="37892" name="Slide Number Placeholder 5">
            <a:extLst>
              <a:ext uri="{FF2B5EF4-FFF2-40B4-BE49-F238E27FC236}">
                <a16:creationId xmlns:a16="http://schemas.microsoft.com/office/drawing/2014/main" id="{E85376A2-745B-3046-A5A9-A556364B0A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9144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1371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18288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fld id="{64111951-7CE6-4744-94A9-E6801C8F03CA}" type="slidenum">
              <a:rPr lang="it-IT" altLang="it-IT">
                <a:solidFill>
                  <a:srgbClr val="898989"/>
                </a:solidFill>
              </a:rPr>
              <a:pPr/>
              <a:t>21</a:t>
            </a:fld>
            <a:endParaRPr lang="it-IT" altLang="it-IT">
              <a:solidFill>
                <a:srgbClr val="898989"/>
              </a:solidFill>
            </a:endParaRPr>
          </a:p>
        </p:txBody>
      </p:sp>
      <p:pic>
        <p:nvPicPr>
          <p:cNvPr id="34821" name="Picture 10">
            <a:extLst>
              <a:ext uri="{FF2B5EF4-FFF2-40B4-BE49-F238E27FC236}">
                <a16:creationId xmlns:a16="http://schemas.microsoft.com/office/drawing/2014/main" id="{5D8D8430-6775-0D47-96E1-E6AA067434A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067550" y="-3492500"/>
            <a:ext cx="4656137" cy="276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4822" name="TextBox 7">
            <a:extLst>
              <a:ext uri="{FF2B5EF4-FFF2-40B4-BE49-F238E27FC236}">
                <a16:creationId xmlns:a16="http://schemas.microsoft.com/office/drawing/2014/main" id="{60D78F06-8B8B-4E45-9DAD-CF0B651E59D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5800" y="865188"/>
            <a:ext cx="6934200" cy="830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9144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1371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18288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r>
              <a:rPr lang="it-IT" altLang="it-IT" sz="2400" b="1" dirty="0">
                <a:latin typeface="Arial" panose="020B0604020202020204" pitchFamily="34" charset="0"/>
                <a:cs typeface="Arial" panose="020B0604020202020204" pitchFamily="34" charset="0"/>
              </a:rPr>
              <a:t>Allora correggo l’errore e calcolo le frequenze relativamente al totale 800. </a:t>
            </a:r>
          </a:p>
        </p:txBody>
      </p:sp>
      <p:pic>
        <p:nvPicPr>
          <p:cNvPr id="34823" name="Picture 13" descr="Schermata 2018-07-20 alle 14.00.56.png">
            <a:extLst>
              <a:ext uri="{FF2B5EF4-FFF2-40B4-BE49-F238E27FC236}">
                <a16:creationId xmlns:a16="http://schemas.microsoft.com/office/drawing/2014/main" id="{AD0E572F-AC20-9A49-8B1C-5C390193031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70125" y="1820863"/>
            <a:ext cx="4283075" cy="4435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>
            <a:extLst>
              <a:ext uri="{FF2B5EF4-FFF2-40B4-BE49-F238E27FC236}">
                <a16:creationId xmlns:a16="http://schemas.microsoft.com/office/drawing/2014/main" id="{FEEE6BC7-2520-6549-A3D0-5136AB56914E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304800" y="0"/>
            <a:ext cx="8839200" cy="609600"/>
          </a:xfrm>
        </p:spPr>
        <p:txBody>
          <a:bodyPr>
            <a:noAutofit/>
          </a:bodyPr>
          <a:lstStyle/>
          <a:p>
            <a:pPr marL="9525" indent="-9525"/>
            <a:r>
              <a:rPr lang="it-IT" altLang="it-IT" sz="36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Il diagramma a torta</a:t>
            </a:r>
          </a:p>
        </p:txBody>
      </p:sp>
      <p:sp>
        <p:nvSpPr>
          <p:cNvPr id="37891" name="Footer Placeholder 4">
            <a:extLst>
              <a:ext uri="{FF2B5EF4-FFF2-40B4-BE49-F238E27FC236}">
                <a16:creationId xmlns:a16="http://schemas.microsoft.com/office/drawing/2014/main" id="{63E14ACB-BD6D-8C4F-8685-111E7A6B02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52400" y="6381750"/>
            <a:ext cx="1827312" cy="476250"/>
          </a:xfrm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9144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1371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18288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r>
              <a:rPr lang="it-IT" altLang="it-IT" i="1" dirty="0">
                <a:solidFill>
                  <a:srgbClr val="898989"/>
                </a:solidFill>
              </a:rPr>
              <a:t>Daniela Valenti 2020</a:t>
            </a:r>
          </a:p>
        </p:txBody>
      </p:sp>
      <p:sp>
        <p:nvSpPr>
          <p:cNvPr id="37892" name="Slide Number Placeholder 5">
            <a:extLst>
              <a:ext uri="{FF2B5EF4-FFF2-40B4-BE49-F238E27FC236}">
                <a16:creationId xmlns:a16="http://schemas.microsoft.com/office/drawing/2014/main" id="{B9983CAE-1849-4945-A659-8B6F59FFFA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9144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1371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18288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fld id="{A791D197-39FF-C34D-9DBD-EDAF10E71D18}" type="slidenum">
              <a:rPr lang="it-IT" altLang="it-IT">
                <a:solidFill>
                  <a:srgbClr val="898989"/>
                </a:solidFill>
              </a:rPr>
              <a:pPr/>
              <a:t>22</a:t>
            </a:fld>
            <a:endParaRPr lang="it-IT" altLang="it-IT">
              <a:solidFill>
                <a:srgbClr val="898989"/>
              </a:solidFill>
            </a:endParaRPr>
          </a:p>
        </p:txBody>
      </p:sp>
      <p:pic>
        <p:nvPicPr>
          <p:cNvPr id="35845" name="Picture 10">
            <a:extLst>
              <a:ext uri="{FF2B5EF4-FFF2-40B4-BE49-F238E27FC236}">
                <a16:creationId xmlns:a16="http://schemas.microsoft.com/office/drawing/2014/main" id="{5D5F4660-A0C5-C242-AD52-190EFF51256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067550" y="-3492500"/>
            <a:ext cx="4656137" cy="276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5846" name="TextBox 7">
            <a:extLst>
              <a:ext uri="{FF2B5EF4-FFF2-40B4-BE49-F238E27FC236}">
                <a16:creationId xmlns:a16="http://schemas.microsoft.com/office/drawing/2014/main" id="{BD8410D6-EDEA-BE45-BAC9-499F60F8BB2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" y="609600"/>
            <a:ext cx="7620000" cy="830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9144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1371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18288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r>
              <a:rPr lang="it-IT" altLang="it-IT" sz="2400" b="1">
                <a:latin typeface="Arial" panose="020B0604020202020204" pitchFamily="34" charset="0"/>
                <a:cs typeface="Arial" panose="020B0604020202020204" pitchFamily="34" charset="0"/>
              </a:rPr>
              <a:t>Poi traccio il diagramma a torta e lo faccio vedere al collega che deve organizzare le attività sportive</a:t>
            </a:r>
          </a:p>
        </p:txBody>
      </p:sp>
      <p:pic>
        <p:nvPicPr>
          <p:cNvPr id="35847" name="Picture 7" descr="Schermata 2018-07-20 alle 13.59.14.png">
            <a:extLst>
              <a:ext uri="{FF2B5EF4-FFF2-40B4-BE49-F238E27FC236}">
                <a16:creationId xmlns:a16="http://schemas.microsoft.com/office/drawing/2014/main" id="{60A1AA1C-DC52-E34D-9A55-1E96D3A2479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0" y="1439863"/>
            <a:ext cx="3276600" cy="2803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5848" name="TextBox 8">
            <a:extLst>
              <a:ext uri="{FF2B5EF4-FFF2-40B4-BE49-F238E27FC236}">
                <a16:creationId xmlns:a16="http://schemas.microsoft.com/office/drawing/2014/main" id="{A9192FAC-3468-8F44-BB99-699E9CE01C5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600" y="4243388"/>
            <a:ext cx="8077200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9144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1371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18288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r>
              <a:rPr lang="it-IT" altLang="it-IT" sz="2400" b="1"/>
              <a:t>Dice il collega: ‘</a:t>
            </a:r>
            <a:r>
              <a:rPr lang="it-IT" altLang="it-IT" sz="2400" b="1" i="1"/>
              <a:t>Ecco l’informazione che mi serve subito: il 40% dei 500 studenti ha scelto la palla a volo; organizzo per 200 studenti che giocano a palla a volo’.</a:t>
            </a:r>
          </a:p>
        </p:txBody>
      </p:sp>
      <p:sp>
        <p:nvSpPr>
          <p:cNvPr id="35849" name="TextBox 10">
            <a:extLst>
              <a:ext uri="{FF2B5EF4-FFF2-40B4-BE49-F238E27FC236}">
                <a16:creationId xmlns:a16="http://schemas.microsoft.com/office/drawing/2014/main" id="{7919CFC3-653C-6640-BEE0-19696CAD89E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29000" y="5443538"/>
            <a:ext cx="2286000" cy="522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9144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1371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18288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r>
              <a:rPr lang="it-IT" altLang="it-IT" sz="2800" b="1">
                <a:solidFill>
                  <a:srgbClr val="008000"/>
                </a:solidFill>
              </a:rPr>
              <a:t>Va bene così?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>
            <a:extLst>
              <a:ext uri="{FF2B5EF4-FFF2-40B4-BE49-F238E27FC236}">
                <a16:creationId xmlns:a16="http://schemas.microsoft.com/office/drawing/2014/main" id="{275BF287-8987-7B49-8E70-1507244AAAD8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304800" y="172244"/>
            <a:ext cx="8839200" cy="609600"/>
          </a:xfrm>
        </p:spPr>
        <p:txBody>
          <a:bodyPr>
            <a:noAutofit/>
          </a:bodyPr>
          <a:lstStyle/>
          <a:p>
            <a:pPr marL="9525" indent="-9525"/>
            <a:r>
              <a:rPr lang="it-IT" altLang="it-IT" sz="36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Un errore</a:t>
            </a:r>
          </a:p>
        </p:txBody>
      </p:sp>
      <p:sp>
        <p:nvSpPr>
          <p:cNvPr id="37891" name="Footer Placeholder 4">
            <a:extLst>
              <a:ext uri="{FF2B5EF4-FFF2-40B4-BE49-F238E27FC236}">
                <a16:creationId xmlns:a16="http://schemas.microsoft.com/office/drawing/2014/main" id="{4B6EA3F7-5A42-FC48-B629-07E04563F1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52400" y="6381750"/>
            <a:ext cx="1971328" cy="476250"/>
          </a:xfrm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9144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1371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18288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r>
              <a:rPr lang="it-IT" altLang="it-IT" i="1" dirty="0">
                <a:solidFill>
                  <a:srgbClr val="898989"/>
                </a:solidFill>
              </a:rPr>
              <a:t>Daniela Valenti 2020</a:t>
            </a:r>
          </a:p>
        </p:txBody>
      </p:sp>
      <p:sp>
        <p:nvSpPr>
          <p:cNvPr id="37892" name="Slide Number Placeholder 5">
            <a:extLst>
              <a:ext uri="{FF2B5EF4-FFF2-40B4-BE49-F238E27FC236}">
                <a16:creationId xmlns:a16="http://schemas.microsoft.com/office/drawing/2014/main" id="{6B8D9385-6EDD-4946-8E34-1314FE1585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9144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1371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18288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fld id="{64AFEA18-A074-8F44-B4C9-047373D9DCA2}" type="slidenum">
              <a:rPr lang="it-IT" altLang="it-IT">
                <a:solidFill>
                  <a:srgbClr val="898989"/>
                </a:solidFill>
              </a:rPr>
              <a:pPr/>
              <a:t>23</a:t>
            </a:fld>
            <a:endParaRPr lang="it-IT" altLang="it-IT">
              <a:solidFill>
                <a:srgbClr val="898989"/>
              </a:solidFill>
            </a:endParaRPr>
          </a:p>
        </p:txBody>
      </p:sp>
      <p:pic>
        <p:nvPicPr>
          <p:cNvPr id="36869" name="Picture 10">
            <a:extLst>
              <a:ext uri="{FF2B5EF4-FFF2-40B4-BE49-F238E27FC236}">
                <a16:creationId xmlns:a16="http://schemas.microsoft.com/office/drawing/2014/main" id="{46D7D505-4BD3-0B4E-B099-E9AF36DED5F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067550" y="-3492500"/>
            <a:ext cx="4656137" cy="276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6870" name="TextBox 5">
            <a:extLst>
              <a:ext uri="{FF2B5EF4-FFF2-40B4-BE49-F238E27FC236}">
                <a16:creationId xmlns:a16="http://schemas.microsoft.com/office/drawing/2014/main" id="{3234DA46-D374-E745-8CFF-910FC33E980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14700" y="1042987"/>
            <a:ext cx="281940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9144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1371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18288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r>
              <a:rPr lang="it-IT" altLang="it-IT" sz="2800" b="1" dirty="0"/>
              <a:t>No! Non va bene</a:t>
            </a:r>
          </a:p>
        </p:txBody>
      </p:sp>
      <p:graphicFrame>
        <p:nvGraphicFramePr>
          <p:cNvPr id="7" name="Table 6">
            <a:extLst>
              <a:ext uri="{FF2B5EF4-FFF2-40B4-BE49-F238E27FC236}">
                <a16:creationId xmlns:a16="http://schemas.microsoft.com/office/drawing/2014/main" id="{D5E0DF64-4FD1-2D46-A12D-973AC6B1E6DC}"/>
              </a:ext>
            </a:extLst>
          </p:cNvPr>
          <p:cNvGraphicFramePr>
            <a:graphicFrameLocks noGrp="1"/>
          </p:cNvGraphicFramePr>
          <p:nvPr/>
        </p:nvGraphicFramePr>
        <p:xfrm>
          <a:off x="457200" y="2743200"/>
          <a:ext cx="3962400" cy="2743200"/>
        </p:xfrm>
        <a:graphic>
          <a:graphicData uri="http://schemas.openxmlformats.org/drawingml/2006/table">
            <a:tbl>
              <a:tblPr/>
              <a:tblGrid>
                <a:gridCol w="2192338">
                  <a:extLst>
                    <a:ext uri="{9D8B030D-6E8A-4147-A177-3AD203B41FA5}">
                      <a16:colId xmlns:a16="http://schemas.microsoft.com/office/drawing/2014/main" val="3757873874"/>
                    </a:ext>
                  </a:extLst>
                </a:gridCol>
                <a:gridCol w="1770062">
                  <a:extLst>
                    <a:ext uri="{9D8B030D-6E8A-4147-A177-3AD203B41FA5}">
                      <a16:colId xmlns:a16="http://schemas.microsoft.com/office/drawing/2014/main" val="3505335100"/>
                    </a:ext>
                  </a:extLst>
                </a:gridCol>
              </a:tblGrid>
              <a:tr h="3810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altLang="it-IT" sz="2400" b="1" i="1" u="none" strike="noStrike" cap="none" normalizeH="0" baseline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34" charset="-128"/>
                        </a:rPr>
                        <a:t>Sport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altLang="it-IT" sz="2400" b="1" i="1" u="none" strike="noStrike" cap="none" normalizeH="0" baseline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34" charset="-128"/>
                        </a:rPr>
                        <a:t>Frequenza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7931031"/>
                  </a:ext>
                </a:extLst>
              </a:tr>
              <a:tr h="37147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altLang="it-IT" sz="2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34" charset="-128"/>
                        </a:rPr>
                        <a:t>Calcetto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altLang="it-IT" sz="2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34" charset="-128"/>
                        </a:rPr>
                        <a:t>240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69723616"/>
                  </a:ext>
                </a:extLst>
              </a:tr>
              <a:tr h="37147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altLang="it-IT" sz="2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34" charset="-128"/>
                        </a:rPr>
                        <a:t>Palla a volo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altLang="it-IT" sz="2400" b="1" i="0" u="none" strike="noStrike" cap="none" normalizeH="0" baseline="0">
                          <a:ln>
                            <a:noFill/>
                          </a:ln>
                          <a:solidFill>
                            <a:srgbClr val="008000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34" charset="-128"/>
                        </a:rPr>
                        <a:t>320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75363146"/>
                  </a:ext>
                </a:extLst>
              </a:tr>
              <a:tr h="37147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altLang="it-IT" sz="2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34" charset="-128"/>
                        </a:rPr>
                        <a:t>Atletica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altLang="it-IT" sz="2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34" charset="-128"/>
                        </a:rPr>
                        <a:t>80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30872655"/>
                  </a:ext>
                </a:extLst>
              </a:tr>
              <a:tr h="37147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altLang="it-IT" sz="2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34" charset="-128"/>
                        </a:rPr>
                        <a:t>Nessuno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altLang="it-IT" sz="2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34" charset="-128"/>
                        </a:rPr>
                        <a:t>160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71273502"/>
                  </a:ext>
                </a:extLst>
              </a:tr>
              <a:tr h="37147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altLang="it-IT" sz="2400" b="1" i="0" u="none" strike="noStrike" cap="none" normalizeH="0" baseline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34" charset="-128"/>
                        </a:rPr>
                        <a:t>Totale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altLang="it-IT" sz="2400" b="1" i="0" u="none" strike="noStrike" cap="none" normalizeH="0" baseline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34" charset="-128"/>
                        </a:rPr>
                        <a:t>800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40966126"/>
                  </a:ext>
                </a:extLst>
              </a:tr>
            </a:tbl>
          </a:graphicData>
        </a:graphic>
      </p:graphicFrame>
      <p:sp>
        <p:nvSpPr>
          <p:cNvPr id="36894" name="TextBox 7">
            <a:extLst>
              <a:ext uri="{FF2B5EF4-FFF2-40B4-BE49-F238E27FC236}">
                <a16:creationId xmlns:a16="http://schemas.microsoft.com/office/drawing/2014/main" id="{55B98EF3-39DD-0249-A410-B6EF700E548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33500" y="1524000"/>
            <a:ext cx="6172200" cy="954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9144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1371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18288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r>
              <a:rPr lang="it-IT" altLang="it-IT" sz="2800" b="1"/>
              <a:t>Gli studenti che hanno scelto palla a volo NON sono 200! Sono invece </a:t>
            </a:r>
            <a:r>
              <a:rPr lang="it-IT" altLang="it-IT" sz="2800" b="1">
                <a:solidFill>
                  <a:srgbClr val="008000"/>
                </a:solidFill>
              </a:rPr>
              <a:t>320</a:t>
            </a:r>
            <a:r>
              <a:rPr lang="it-IT" altLang="it-IT" sz="2800" b="1"/>
              <a:t>.</a:t>
            </a:r>
          </a:p>
        </p:txBody>
      </p: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DF1AB03F-2691-4F40-8EFE-B12E9B0106E0}"/>
              </a:ext>
            </a:extLst>
          </p:cNvPr>
          <p:cNvCxnSpPr>
            <a:cxnSpLocks noChangeShapeType="1"/>
          </p:cNvCxnSpPr>
          <p:nvPr/>
        </p:nvCxnSpPr>
        <p:spPr bwMode="auto">
          <a:xfrm rot="10800000" flipV="1">
            <a:off x="3962400" y="2478088"/>
            <a:ext cx="2590800" cy="1408112"/>
          </a:xfrm>
          <a:prstGeom prst="straightConnector1">
            <a:avLst/>
          </a:prstGeom>
          <a:noFill/>
          <a:ln w="28575">
            <a:solidFill>
              <a:srgbClr val="008000"/>
            </a:solidFill>
            <a:round/>
            <a:headEnd/>
            <a:tailEnd type="arrow" w="med" len="med"/>
          </a:ln>
          <a:effectLst>
            <a:outerShdw blurRad="40000" dist="20000" dir="5400000" rotWithShape="0">
              <a:srgbClr val="808080">
                <a:alpha val="37999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36896" name="TextBox 11">
            <a:extLst>
              <a:ext uri="{FF2B5EF4-FFF2-40B4-BE49-F238E27FC236}">
                <a16:creationId xmlns:a16="http://schemas.microsoft.com/office/drawing/2014/main" id="{497F4AEE-0BE3-934A-94D1-3117548A7B2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81600" y="4572000"/>
            <a:ext cx="3048000" cy="584200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9144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1371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18288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r>
              <a:rPr lang="it-IT" altLang="it-IT" sz="3200" b="1">
                <a:solidFill>
                  <a:srgbClr val="008000"/>
                </a:solidFill>
              </a:rPr>
              <a:t>Dove è l’errore?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>
            <a:extLst>
              <a:ext uri="{FF2B5EF4-FFF2-40B4-BE49-F238E27FC236}">
                <a16:creationId xmlns:a16="http://schemas.microsoft.com/office/drawing/2014/main" id="{F24EFDBF-EE05-AF4C-9892-AF40B371C52C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304800" y="146050"/>
            <a:ext cx="8839200" cy="609600"/>
          </a:xfrm>
        </p:spPr>
        <p:txBody>
          <a:bodyPr>
            <a:normAutofit fontScale="90000"/>
          </a:bodyPr>
          <a:lstStyle/>
          <a:p>
            <a:pPr marL="9525" indent="-9525"/>
            <a:r>
              <a:rPr lang="it-IT" altLang="it-IT" sz="36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Un errore</a:t>
            </a:r>
            <a:endParaRPr lang="it-IT" altLang="it-IT" sz="3600" dirty="0">
              <a:solidFill>
                <a:srgbClr val="FF0000"/>
              </a:solidFill>
              <a:latin typeface="Arial Black" panose="020B0604020202020204" pitchFamily="34" charset="0"/>
            </a:endParaRPr>
          </a:p>
        </p:txBody>
      </p:sp>
      <p:sp>
        <p:nvSpPr>
          <p:cNvPr id="37891" name="Footer Placeholder 4">
            <a:extLst>
              <a:ext uri="{FF2B5EF4-FFF2-40B4-BE49-F238E27FC236}">
                <a16:creationId xmlns:a16="http://schemas.microsoft.com/office/drawing/2014/main" id="{ECC3D4A2-DC3C-5C4E-BF33-72BB0AF2E4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52400" y="6381750"/>
            <a:ext cx="1827312" cy="476250"/>
          </a:xfrm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9144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1371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18288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r>
              <a:rPr lang="it-IT" altLang="it-IT" i="1" dirty="0">
                <a:solidFill>
                  <a:srgbClr val="898989"/>
                </a:solidFill>
              </a:rPr>
              <a:t>Daniela Valenti 2020</a:t>
            </a:r>
          </a:p>
        </p:txBody>
      </p:sp>
      <p:sp>
        <p:nvSpPr>
          <p:cNvPr id="37892" name="Slide Number Placeholder 5">
            <a:extLst>
              <a:ext uri="{FF2B5EF4-FFF2-40B4-BE49-F238E27FC236}">
                <a16:creationId xmlns:a16="http://schemas.microsoft.com/office/drawing/2014/main" id="{6C62E5A4-4927-3E4D-BCE7-4768E68EAF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9144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1371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18288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fld id="{E4875252-07CA-8340-81F5-049E1387B1C8}" type="slidenum">
              <a:rPr lang="it-IT" altLang="it-IT">
                <a:solidFill>
                  <a:srgbClr val="898989"/>
                </a:solidFill>
              </a:rPr>
              <a:pPr/>
              <a:t>24</a:t>
            </a:fld>
            <a:endParaRPr lang="it-IT" altLang="it-IT">
              <a:solidFill>
                <a:srgbClr val="898989"/>
              </a:solidFill>
            </a:endParaRPr>
          </a:p>
        </p:txBody>
      </p:sp>
      <p:pic>
        <p:nvPicPr>
          <p:cNvPr id="37893" name="Picture 10">
            <a:extLst>
              <a:ext uri="{FF2B5EF4-FFF2-40B4-BE49-F238E27FC236}">
                <a16:creationId xmlns:a16="http://schemas.microsoft.com/office/drawing/2014/main" id="{178A171C-6612-9B4F-882A-23AA36EF358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067550" y="-3492500"/>
            <a:ext cx="4656137" cy="276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7894" name="TextBox 5">
            <a:extLst>
              <a:ext uri="{FF2B5EF4-FFF2-40B4-BE49-F238E27FC236}">
                <a16:creationId xmlns:a16="http://schemas.microsoft.com/office/drawing/2014/main" id="{1B67B451-809D-894C-999A-DB85739D1CB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4800" y="730250"/>
            <a:ext cx="8534400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9144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1371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18288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r>
              <a:rPr lang="it-IT" altLang="it-IT" sz="2400" b="1"/>
              <a:t>Il collega ha pensato le frequenze relative al totale di 500 studenti; invece io avevo calcolato le frequenze relative al totale delle 800 scelte sui questionari, ... ma non l’ho detto!</a:t>
            </a:r>
          </a:p>
        </p:txBody>
      </p:sp>
      <p:pic>
        <p:nvPicPr>
          <p:cNvPr id="37895" name="Picture 6" descr="Schermata 2018-07-20 alle 14.00.56.png">
            <a:extLst>
              <a:ext uri="{FF2B5EF4-FFF2-40B4-BE49-F238E27FC236}">
                <a16:creationId xmlns:a16="http://schemas.microsoft.com/office/drawing/2014/main" id="{0637D3F5-502B-5E41-978F-69300D8FFA0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90800" y="1930400"/>
            <a:ext cx="3276600" cy="3392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7896" name="Picture 7" descr="Schermata 2018-07-22 alle 09.49.34.png">
            <a:extLst>
              <a:ext uri="{FF2B5EF4-FFF2-40B4-BE49-F238E27FC236}">
                <a16:creationId xmlns:a16="http://schemas.microsoft.com/office/drawing/2014/main" id="{10587059-9F9B-1E43-B211-D78E59CC638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5486400"/>
            <a:ext cx="3698875" cy="833438"/>
          </a:xfrm>
          <a:prstGeom prst="rect">
            <a:avLst/>
          </a:prstGeom>
          <a:noFill/>
          <a:ln w="31750">
            <a:solidFill>
              <a:srgbClr val="0000FF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7897" name="Picture 8" descr="Schermata 2018-07-22 alle 09.49.48.png">
            <a:extLst>
              <a:ext uri="{FF2B5EF4-FFF2-40B4-BE49-F238E27FC236}">
                <a16:creationId xmlns:a16="http://schemas.microsoft.com/office/drawing/2014/main" id="{BACA59EF-1C8C-FA4C-B099-44C17A7D52E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18100" y="5602288"/>
            <a:ext cx="3721100" cy="717550"/>
          </a:xfrm>
          <a:prstGeom prst="rect">
            <a:avLst/>
          </a:prstGeom>
          <a:noFill/>
          <a:ln w="31750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>
            <a:extLst>
              <a:ext uri="{FF2B5EF4-FFF2-40B4-BE49-F238E27FC236}">
                <a16:creationId xmlns:a16="http://schemas.microsoft.com/office/drawing/2014/main" id="{274D9FE6-8442-4C41-857A-4C2EC1CC89F4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304800" y="304800"/>
            <a:ext cx="8839200" cy="609600"/>
          </a:xfrm>
        </p:spPr>
        <p:txBody>
          <a:bodyPr>
            <a:noAutofit/>
          </a:bodyPr>
          <a:lstStyle/>
          <a:p>
            <a:pPr marL="9525" indent="-9525"/>
            <a:r>
              <a:rPr lang="it-IT" altLang="it-IT" sz="36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Errore corretto</a:t>
            </a:r>
          </a:p>
        </p:txBody>
      </p:sp>
      <p:sp>
        <p:nvSpPr>
          <p:cNvPr id="37891" name="Footer Placeholder 4">
            <a:extLst>
              <a:ext uri="{FF2B5EF4-FFF2-40B4-BE49-F238E27FC236}">
                <a16:creationId xmlns:a16="http://schemas.microsoft.com/office/drawing/2014/main" id="{63F8493D-9687-E643-8292-65ACC29BF6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52400" y="6381750"/>
            <a:ext cx="2115344" cy="476250"/>
          </a:xfrm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9144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1371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18288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r>
              <a:rPr lang="it-IT" altLang="it-IT" i="1" dirty="0">
                <a:solidFill>
                  <a:srgbClr val="898989"/>
                </a:solidFill>
              </a:rPr>
              <a:t>Daniela Valenti 2020</a:t>
            </a:r>
          </a:p>
        </p:txBody>
      </p:sp>
      <p:sp>
        <p:nvSpPr>
          <p:cNvPr id="37892" name="Slide Number Placeholder 5">
            <a:extLst>
              <a:ext uri="{FF2B5EF4-FFF2-40B4-BE49-F238E27FC236}">
                <a16:creationId xmlns:a16="http://schemas.microsoft.com/office/drawing/2014/main" id="{B93246B3-2527-0046-ADD9-FD0BE87E72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9144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1371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18288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fld id="{3F736067-1983-774B-8E04-64DD59874A74}" type="slidenum">
              <a:rPr lang="it-IT" altLang="it-IT">
                <a:solidFill>
                  <a:srgbClr val="898989"/>
                </a:solidFill>
              </a:rPr>
              <a:pPr/>
              <a:t>25</a:t>
            </a:fld>
            <a:endParaRPr lang="it-IT" altLang="it-IT">
              <a:solidFill>
                <a:srgbClr val="898989"/>
              </a:solidFill>
            </a:endParaRPr>
          </a:p>
        </p:txBody>
      </p:sp>
      <p:pic>
        <p:nvPicPr>
          <p:cNvPr id="38917" name="Picture 10">
            <a:extLst>
              <a:ext uri="{FF2B5EF4-FFF2-40B4-BE49-F238E27FC236}">
                <a16:creationId xmlns:a16="http://schemas.microsoft.com/office/drawing/2014/main" id="{5F321A81-100F-4D48-BA58-A0399323D84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067550" y="-3492500"/>
            <a:ext cx="4656137" cy="276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8918" name="TextBox 9">
            <a:extLst>
              <a:ext uri="{FF2B5EF4-FFF2-40B4-BE49-F238E27FC236}">
                <a16:creationId xmlns:a16="http://schemas.microsoft.com/office/drawing/2014/main" id="{9F2B011D-7B02-5943-B668-26A3E245724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38200" y="914400"/>
            <a:ext cx="7010400" cy="954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9144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1371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18288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r>
              <a:rPr lang="it-IT" altLang="it-IT" sz="2800" b="1">
                <a:solidFill>
                  <a:srgbClr val="0000FF"/>
                </a:solidFill>
              </a:rPr>
              <a:t>Ecco un modo più chiaro e utile per tutti di presentare i dati di questa indagine.</a:t>
            </a:r>
          </a:p>
        </p:txBody>
      </p:sp>
      <p:sp>
        <p:nvSpPr>
          <p:cNvPr id="38919" name="TextBox 10">
            <a:extLst>
              <a:ext uri="{FF2B5EF4-FFF2-40B4-BE49-F238E27FC236}">
                <a16:creationId xmlns:a16="http://schemas.microsoft.com/office/drawing/2014/main" id="{1F02BDE4-B169-2444-8E0B-86CE6F9C1E9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3400" y="1868488"/>
            <a:ext cx="8153400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9144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1371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18288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r>
              <a:rPr lang="it-IT" altLang="it-IT" sz="2400" b="1" i="1">
                <a:latin typeface="Arial Narrow" panose="020B0604020202020204" pitchFamily="34" charset="0"/>
              </a:rPr>
              <a:t>È stato distribuito a 500 studenti il seguente questionario</a:t>
            </a:r>
          </a:p>
        </p:txBody>
      </p:sp>
      <p:sp>
        <p:nvSpPr>
          <p:cNvPr id="38920" name="Rectangle 11">
            <a:extLst>
              <a:ext uri="{FF2B5EF4-FFF2-40B4-BE49-F238E27FC236}">
                <a16:creationId xmlns:a16="http://schemas.microsoft.com/office/drawing/2014/main" id="{82FBBB5C-3BCF-9F46-AB9D-D674FD2BB278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3400" y="2360613"/>
            <a:ext cx="7848600" cy="708025"/>
          </a:xfrm>
          <a:prstGeom prst="rect">
            <a:avLst/>
          </a:prstGeom>
          <a:solidFill>
            <a:schemeClr val="bg1"/>
          </a:solidFill>
          <a:ln w="19050">
            <a:solidFill>
              <a:srgbClr val="0000FF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9144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1371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18288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r>
              <a:rPr lang="it-IT" altLang="it-IT" sz="2000"/>
              <a:t>I</a:t>
            </a:r>
            <a:r>
              <a:rPr lang="it-IT" altLang="it-IT" sz="2000">
                <a:latin typeface="Chalkboard" panose="03050602040202020205" pitchFamily="66" charset="77"/>
              </a:rPr>
              <a:t>ndica le attività sportive che desideri frequentare il pomeriggio:</a:t>
            </a:r>
          </a:p>
          <a:p>
            <a:r>
              <a:rPr lang="it-IT" altLang="it-IT" sz="2000">
                <a:latin typeface="Chalkboard" panose="03050602040202020205" pitchFamily="66" charset="77"/>
              </a:rPr>
              <a:t> calcetto  </a:t>
            </a:r>
            <a:r>
              <a:rPr lang="it-IT" altLang="it-IT" sz="200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☐        </a:t>
            </a:r>
            <a:r>
              <a:rPr lang="it-IT" altLang="it-IT" sz="2000">
                <a:latin typeface="Chalkboard" panose="03050602040202020205" pitchFamily="66" charset="77"/>
              </a:rPr>
              <a:t>palla a vol</a:t>
            </a:r>
            <a:r>
              <a:rPr lang="it-IT" altLang="it-IT" sz="2000"/>
              <a:t>o   </a:t>
            </a:r>
            <a:r>
              <a:rPr lang="it-IT" altLang="it-IT" sz="200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☐        </a:t>
            </a:r>
            <a:r>
              <a:rPr lang="it-IT" altLang="it-IT" sz="2000">
                <a:latin typeface="Chalkboard" panose="03050602040202020205" pitchFamily="66" charset="77"/>
              </a:rPr>
              <a:t>atletica leggera  </a:t>
            </a:r>
            <a:r>
              <a:rPr lang="it-IT" altLang="it-IT" sz="200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☐</a:t>
            </a:r>
            <a:r>
              <a:rPr lang="it-IT" altLang="it-IT" sz="2000"/>
              <a:t>  </a:t>
            </a:r>
          </a:p>
        </p:txBody>
      </p:sp>
      <p:sp>
        <p:nvSpPr>
          <p:cNvPr id="38921" name="TextBox 12">
            <a:extLst>
              <a:ext uri="{FF2B5EF4-FFF2-40B4-BE49-F238E27FC236}">
                <a16:creationId xmlns:a16="http://schemas.microsoft.com/office/drawing/2014/main" id="{1E122158-DF47-E444-B307-62B49E6FE62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4800" y="3168650"/>
            <a:ext cx="8610600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9144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1371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18288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r>
              <a:rPr lang="it-IT" altLang="it-IT" sz="2400" b="1" i="1">
                <a:latin typeface="Arial Narrow" panose="020B0604020202020204" pitchFamily="34" charset="0"/>
              </a:rPr>
              <a:t>Tutti gli studenti hanno risposto e le scelte sono nella tabella qui sotto</a:t>
            </a:r>
          </a:p>
        </p:txBody>
      </p:sp>
      <p:graphicFrame>
        <p:nvGraphicFramePr>
          <p:cNvPr id="14" name="Table 13">
            <a:extLst>
              <a:ext uri="{FF2B5EF4-FFF2-40B4-BE49-F238E27FC236}">
                <a16:creationId xmlns:a16="http://schemas.microsoft.com/office/drawing/2014/main" id="{0F29583C-EB47-7D48-AC33-7AA39651E963}"/>
              </a:ext>
            </a:extLst>
          </p:cNvPr>
          <p:cNvGraphicFramePr>
            <a:graphicFrameLocks noGrp="1"/>
          </p:cNvGraphicFramePr>
          <p:nvPr/>
        </p:nvGraphicFramePr>
        <p:xfrm>
          <a:off x="533400" y="3775075"/>
          <a:ext cx="3962400" cy="2651760"/>
        </p:xfrm>
        <a:graphic>
          <a:graphicData uri="http://schemas.openxmlformats.org/drawingml/2006/table">
            <a:tbl>
              <a:tblPr/>
              <a:tblGrid>
                <a:gridCol w="2667000">
                  <a:extLst>
                    <a:ext uri="{9D8B030D-6E8A-4147-A177-3AD203B41FA5}">
                      <a16:colId xmlns:a16="http://schemas.microsoft.com/office/drawing/2014/main" val="3564088797"/>
                    </a:ext>
                  </a:extLst>
                </a:gridCol>
                <a:gridCol w="1295400">
                  <a:extLst>
                    <a:ext uri="{9D8B030D-6E8A-4147-A177-3AD203B41FA5}">
                      <a16:colId xmlns:a16="http://schemas.microsoft.com/office/drawing/2014/main" val="1997539292"/>
                    </a:ext>
                  </a:extLst>
                </a:gridCol>
              </a:tblGrid>
              <a:tr h="3810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altLang="it-IT" sz="2200" b="1" i="1" u="none" strike="noStrike" cap="none" normalizeH="0" baseline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34" charset="-128"/>
                        </a:rPr>
                        <a:t>Sport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altLang="it-IT" sz="2200" b="1" i="1" u="none" strike="noStrike" cap="none" normalizeH="0" baseline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34" charset="-128"/>
                        </a:rPr>
                        <a:t>Scelte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78141828"/>
                  </a:ext>
                </a:extLst>
              </a:tr>
              <a:tr h="37147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altLang="it-IT" sz="2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34" charset="-128"/>
                        </a:rPr>
                        <a:t>Calcetto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altLang="it-IT" sz="2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34" charset="-128"/>
                        </a:rPr>
                        <a:t>240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66138572"/>
                  </a:ext>
                </a:extLst>
              </a:tr>
              <a:tr h="37147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altLang="it-IT" sz="2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34" charset="-128"/>
                        </a:rPr>
                        <a:t>Palla a volo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altLang="it-IT" sz="2200" b="1" i="0" u="none" strike="noStrike" cap="none" normalizeH="0" baseline="0">
                          <a:ln>
                            <a:noFill/>
                          </a:ln>
                          <a:solidFill>
                            <a:srgbClr val="008000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34" charset="-128"/>
                        </a:rPr>
                        <a:t>320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13241173"/>
                  </a:ext>
                </a:extLst>
              </a:tr>
              <a:tr h="37147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altLang="it-IT" sz="2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34" charset="-128"/>
                        </a:rPr>
                        <a:t>Atletica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altLang="it-IT" sz="2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34" charset="-128"/>
                        </a:rPr>
                        <a:t>80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37786934"/>
                  </a:ext>
                </a:extLst>
              </a:tr>
              <a:tr h="37147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altLang="it-IT" sz="2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34" charset="-128"/>
                        </a:rPr>
                        <a:t>Nessuno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altLang="it-IT" sz="2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34" charset="-128"/>
                        </a:rPr>
                        <a:t>160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09096837"/>
                  </a:ext>
                </a:extLst>
              </a:tr>
              <a:tr h="37147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altLang="it-IT" sz="2200" b="1" i="0" u="none" strike="noStrike" cap="none" normalizeH="0" baseline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34" charset="-128"/>
                        </a:rPr>
                        <a:t>Totale delle scelte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1pPr>
                      <a:lvl2pPr marL="37931725" indent="-37474525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5pPr>
                      <a:lvl6pPr marL="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6pPr>
                      <a:lvl7pPr marL="914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7pPr>
                      <a:lvl8pPr marL="1371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8pPr>
                      <a:lvl9pPr marL="1828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altLang="it-IT" sz="2200" b="1" i="0" u="none" strike="noStrike" cap="none" normalizeH="0" baseline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34" charset="-128"/>
                        </a:rPr>
                        <a:t>800</a:t>
                      </a:r>
                      <a:r>
                        <a:rPr kumimoji="0" lang="it-IT" altLang="it-IT" sz="2800" b="1" i="0" u="none" strike="noStrike" cap="none" normalizeH="0" baseline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34" charset="-128"/>
                        </a:rPr>
                        <a:t>*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10485707"/>
                  </a:ext>
                </a:extLst>
              </a:tr>
            </a:tbl>
          </a:graphicData>
        </a:graphic>
      </p:graphicFrame>
      <p:sp>
        <p:nvSpPr>
          <p:cNvPr id="38945" name="TextBox 14">
            <a:extLst>
              <a:ext uri="{FF2B5EF4-FFF2-40B4-BE49-F238E27FC236}">
                <a16:creationId xmlns:a16="http://schemas.microsoft.com/office/drawing/2014/main" id="{6C0D575C-6B4D-8A45-8B21-D2DE55EED68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05400" y="4343400"/>
            <a:ext cx="3581400" cy="892175"/>
          </a:xfrm>
          <a:prstGeom prst="rect">
            <a:avLst/>
          </a:prstGeom>
          <a:solidFill>
            <a:srgbClr val="D7FFDA"/>
          </a:solidFill>
          <a:ln w="25400">
            <a:solidFill>
              <a:srgbClr val="008000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9144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1371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18288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r>
              <a:rPr lang="it-IT" altLang="it-IT" sz="2800" b="1" i="1"/>
              <a:t>*</a:t>
            </a:r>
            <a:r>
              <a:rPr lang="it-IT" altLang="it-IT" sz="2400" b="1" i="1"/>
              <a:t>Ogni studente poteva scegliere più di uno sport.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1" name="Footer Placeholder 4">
            <a:extLst>
              <a:ext uri="{FF2B5EF4-FFF2-40B4-BE49-F238E27FC236}">
                <a16:creationId xmlns:a16="http://schemas.microsoft.com/office/drawing/2014/main" id="{9D086AFA-834E-954C-9023-32E5F1922B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52400" y="6381750"/>
            <a:ext cx="2895600" cy="476250"/>
          </a:xfrm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9144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1371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18288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r>
              <a:rPr lang="it-IT" altLang="it-IT" i="1">
                <a:solidFill>
                  <a:srgbClr val="898989"/>
                </a:solidFill>
              </a:rPr>
              <a:t>Daniela Valenti 2020</a:t>
            </a:r>
          </a:p>
        </p:txBody>
      </p:sp>
      <p:sp>
        <p:nvSpPr>
          <p:cNvPr id="37892" name="Slide Number Placeholder 5">
            <a:extLst>
              <a:ext uri="{FF2B5EF4-FFF2-40B4-BE49-F238E27FC236}">
                <a16:creationId xmlns:a16="http://schemas.microsoft.com/office/drawing/2014/main" id="{75BE8814-AB5A-7D47-91F2-935F1538AC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9144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1371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18288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fld id="{53BB7526-CC6D-F44D-B664-A33B0CE9ECF2}" type="slidenum">
              <a:rPr lang="it-IT" altLang="it-IT">
                <a:solidFill>
                  <a:srgbClr val="898989"/>
                </a:solidFill>
              </a:rPr>
              <a:pPr/>
              <a:t>26</a:t>
            </a:fld>
            <a:endParaRPr lang="it-IT" altLang="it-IT">
              <a:solidFill>
                <a:srgbClr val="898989"/>
              </a:solidFill>
            </a:endParaRPr>
          </a:p>
        </p:txBody>
      </p:sp>
      <p:pic>
        <p:nvPicPr>
          <p:cNvPr id="39940" name="Picture 10">
            <a:extLst>
              <a:ext uri="{FF2B5EF4-FFF2-40B4-BE49-F238E27FC236}">
                <a16:creationId xmlns:a16="http://schemas.microsoft.com/office/drawing/2014/main" id="{8639B530-4E50-2E41-BFC1-210B7E2FB53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067550" y="-3492500"/>
            <a:ext cx="4656137" cy="276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9941" name="TextBox 21">
            <a:extLst>
              <a:ext uri="{FF2B5EF4-FFF2-40B4-BE49-F238E27FC236}">
                <a16:creationId xmlns:a16="http://schemas.microsoft.com/office/drawing/2014/main" id="{CB51A68F-9746-2A45-8B36-67E259BB26C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3400" y="2362200"/>
            <a:ext cx="8382000" cy="954088"/>
          </a:xfrm>
          <a:prstGeom prst="rect">
            <a:avLst/>
          </a:prstGeom>
          <a:solidFill>
            <a:schemeClr val="bg1"/>
          </a:solidFill>
          <a:ln w="22225">
            <a:solidFill>
              <a:srgbClr val="0000FF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9144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1371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18288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r>
              <a:rPr lang="it-IT" altLang="it-IT" sz="2800" b="1"/>
              <a:t>Quando leggiamo i ‘sondaggi di opinione’ esaminiamo non solo le risposte, ma anche i quesiti posti.</a:t>
            </a:r>
          </a:p>
          <a:p>
            <a:endParaRPr lang="it-IT" altLang="it-IT" sz="2800" b="1"/>
          </a:p>
        </p:txBody>
      </p:sp>
      <p:sp>
        <p:nvSpPr>
          <p:cNvPr id="39942" name="Title 9">
            <a:extLst>
              <a:ext uri="{FF2B5EF4-FFF2-40B4-BE49-F238E27FC236}">
                <a16:creationId xmlns:a16="http://schemas.microsoft.com/office/drawing/2014/main" id="{0DE03CD9-C432-0549-AAD5-4AD1E74721E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14400" y="381000"/>
            <a:ext cx="7772400" cy="1470025"/>
          </a:xfrm>
        </p:spPr>
        <p:txBody>
          <a:bodyPr/>
          <a:lstStyle/>
          <a:p>
            <a:r>
              <a:rPr lang="it-IT" altLang="it-IT" sz="40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Attenzione alla lettura di tabelle e grafici </a:t>
            </a:r>
          </a:p>
        </p:txBody>
      </p:sp>
      <p:sp>
        <p:nvSpPr>
          <p:cNvPr id="39943" name="TextBox 21">
            <a:extLst>
              <a:ext uri="{FF2B5EF4-FFF2-40B4-BE49-F238E27FC236}">
                <a16:creationId xmlns:a16="http://schemas.microsoft.com/office/drawing/2014/main" id="{7982C9B8-0A41-A645-891F-330C02D7218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3400" y="4191000"/>
            <a:ext cx="8382000" cy="954088"/>
          </a:xfrm>
          <a:prstGeom prst="rect">
            <a:avLst/>
          </a:prstGeom>
          <a:solidFill>
            <a:schemeClr val="bg1"/>
          </a:solidFill>
          <a:ln w="22225">
            <a:solidFill>
              <a:srgbClr val="0000FF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9144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1371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18288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r>
              <a:rPr lang="it-IT" altLang="it-IT" sz="2800" b="1"/>
              <a:t>Quando leggiamo le frequenze relative in percentuale, cerchiamo il totale e il suo significato! </a:t>
            </a:r>
          </a:p>
          <a:p>
            <a:endParaRPr lang="it-IT" altLang="it-IT" sz="2800" b="1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9" name="Footer Placeholder 4">
            <a:extLst>
              <a:ext uri="{FF2B5EF4-FFF2-40B4-BE49-F238E27FC236}">
                <a16:creationId xmlns:a16="http://schemas.microsoft.com/office/drawing/2014/main" id="{966D0D2E-3D7D-2343-B80A-36AC22FC64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52400" y="6248400"/>
            <a:ext cx="2895600" cy="476250"/>
          </a:xfrm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9144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1371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18288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r>
              <a:rPr lang="it-IT" altLang="it-IT" i="1">
                <a:solidFill>
                  <a:srgbClr val="898989"/>
                </a:solidFill>
              </a:rPr>
              <a:t>Daniela Valenti 2020</a:t>
            </a:r>
          </a:p>
        </p:txBody>
      </p:sp>
      <p:sp>
        <p:nvSpPr>
          <p:cNvPr id="19461" name="Slide Number Placeholder 4">
            <a:extLst>
              <a:ext uri="{FF2B5EF4-FFF2-40B4-BE49-F238E27FC236}">
                <a16:creationId xmlns:a16="http://schemas.microsoft.com/office/drawing/2014/main" id="{4D4450C1-70AC-B242-950B-4646FAC494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9144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1371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18288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fld id="{C7F626F8-CA68-EC46-BC88-F3181186D9B5}" type="slidenum">
              <a:rPr lang="it-IT" altLang="it-IT">
                <a:solidFill>
                  <a:srgbClr val="898989"/>
                </a:solidFill>
              </a:rPr>
              <a:pPr/>
              <a:t>27</a:t>
            </a:fld>
            <a:endParaRPr lang="it-IT" altLang="it-IT">
              <a:solidFill>
                <a:srgbClr val="898989"/>
              </a:solidFill>
            </a:endParaRPr>
          </a:p>
        </p:txBody>
      </p:sp>
      <p:sp>
        <p:nvSpPr>
          <p:cNvPr id="2" name="Titolo 1">
            <a:extLst>
              <a:ext uri="{FF2B5EF4-FFF2-40B4-BE49-F238E27FC236}">
                <a16:creationId xmlns:a16="http://schemas.microsoft.com/office/drawing/2014/main" id="{39064297-6CF1-A346-9842-EE9B8EAEFD4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39552" y="-243408"/>
            <a:ext cx="8147248" cy="1152127"/>
          </a:xfrm>
        </p:spPr>
        <p:txBody>
          <a:bodyPr/>
          <a:lstStyle/>
          <a:p>
            <a:r>
              <a:rPr lang="it-IT" altLang="it-IT" sz="4000" b="1" dirty="0"/>
              <a:t>Mentire con statistica e numeri veri</a:t>
            </a:r>
            <a:endParaRPr lang="it-IT" dirty="0"/>
          </a:p>
        </p:txBody>
      </p:sp>
      <p:pic>
        <p:nvPicPr>
          <p:cNvPr id="4" name="StatA2Video.mp4">
            <a:hlinkClick r:id="" action="ppaction://media"/>
            <a:extLst>
              <a:ext uri="{FF2B5EF4-FFF2-40B4-BE49-F238E27FC236}">
                <a16:creationId xmlns:a16="http://schemas.microsoft.com/office/drawing/2014/main" id="{D4FF4BA3-B6B5-1F4A-9381-A7973457583E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899592" y="620688"/>
            <a:ext cx="7296811" cy="54726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17203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4359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Slide Number Placeholder 10">
            <a:extLst>
              <a:ext uri="{FF2B5EF4-FFF2-40B4-BE49-F238E27FC236}">
                <a16:creationId xmlns:a16="http://schemas.microsoft.com/office/drawing/2014/main" id="{DFB299AE-F1FA-E349-9FEC-877BA241B7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9144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1371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18288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fld id="{0DF0EA0C-BD84-C14D-8E25-5A5E7EC6914F}" type="slidenum">
              <a:rPr lang="it-IT" altLang="it-IT">
                <a:solidFill>
                  <a:srgbClr val="898989"/>
                </a:solidFill>
              </a:rPr>
              <a:pPr/>
              <a:t>28</a:t>
            </a:fld>
            <a:endParaRPr lang="it-IT" altLang="it-IT">
              <a:solidFill>
                <a:srgbClr val="898989"/>
              </a:solidFill>
            </a:endParaRPr>
          </a:p>
        </p:txBody>
      </p:sp>
      <p:sp>
        <p:nvSpPr>
          <p:cNvPr id="39939" name="Footer Placeholder 11">
            <a:extLst>
              <a:ext uri="{FF2B5EF4-FFF2-40B4-BE49-F238E27FC236}">
                <a16:creationId xmlns:a16="http://schemas.microsoft.com/office/drawing/2014/main" id="{DB1074F9-CC6D-E440-839F-65FE3351BF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0" y="6461125"/>
            <a:ext cx="1905000" cy="396875"/>
          </a:xfrm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9144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1371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18288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r>
              <a:rPr lang="it-IT" altLang="it-IT">
                <a:solidFill>
                  <a:srgbClr val="898989"/>
                </a:solidFill>
                <a:cs typeface="Times New Roman" panose="02020603050405020304" pitchFamily="18" charset="0"/>
              </a:rPr>
              <a:t>Daniela Valenti 2020</a:t>
            </a:r>
          </a:p>
        </p:txBody>
      </p:sp>
      <p:sp>
        <p:nvSpPr>
          <p:cNvPr id="40964" name="Title 12">
            <a:extLst>
              <a:ext uri="{FF2B5EF4-FFF2-40B4-BE49-F238E27FC236}">
                <a16:creationId xmlns:a16="http://schemas.microsoft.com/office/drawing/2014/main" id="{557B3B1A-4EFD-964E-9712-61BBA97EAD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1000" y="1752600"/>
            <a:ext cx="8382000" cy="990600"/>
          </a:xfrm>
        </p:spPr>
        <p:txBody>
          <a:bodyPr/>
          <a:lstStyle/>
          <a:p>
            <a:r>
              <a:rPr lang="it-IT" altLang="it-IT" sz="4000" b="1" dirty="0">
                <a:solidFill>
                  <a:srgbClr val="FF0000"/>
                </a:solidFill>
              </a:rPr>
              <a:t>Diagramma a torta con Excel</a:t>
            </a:r>
          </a:p>
        </p:txBody>
      </p:sp>
      <p:sp>
        <p:nvSpPr>
          <p:cNvPr id="40965" name="TextBox 14">
            <a:extLst>
              <a:ext uri="{FF2B5EF4-FFF2-40B4-BE49-F238E27FC236}">
                <a16:creationId xmlns:a16="http://schemas.microsoft.com/office/drawing/2014/main" id="{A5165AA2-2289-FA46-BF7C-4A64386FAF0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724400" y="1981200"/>
            <a:ext cx="845820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9144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1371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18288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endParaRPr lang="it-IT" altLang="it-IT" sz="2000" b="1"/>
          </a:p>
          <a:p>
            <a:pPr>
              <a:buFontTx/>
              <a:buChar char="-"/>
            </a:pPr>
            <a:endParaRPr lang="it-IT" altLang="it-IT" sz="2000" b="1"/>
          </a:p>
        </p:txBody>
      </p:sp>
      <p:sp>
        <p:nvSpPr>
          <p:cNvPr id="40966" name="TextBox 14">
            <a:extLst>
              <a:ext uri="{FF2B5EF4-FFF2-40B4-BE49-F238E27FC236}">
                <a16:creationId xmlns:a16="http://schemas.microsoft.com/office/drawing/2014/main" id="{9A430F79-F0D9-B447-BD7E-F7FB2E41ACA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4800" y="990600"/>
            <a:ext cx="8305800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9144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1371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18288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r>
              <a:rPr lang="it-IT" altLang="it-IT" sz="3600" b="1"/>
              <a:t> 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Slide Number Placeholder 10">
            <a:extLst>
              <a:ext uri="{FF2B5EF4-FFF2-40B4-BE49-F238E27FC236}">
                <a16:creationId xmlns:a16="http://schemas.microsoft.com/office/drawing/2014/main" id="{83178BBD-EABD-6349-8E94-753D11F4C5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9144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1371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18288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fld id="{5A51B2A6-3D8A-F74C-B8CE-BACD8B060E37}" type="slidenum">
              <a:rPr lang="it-IT" altLang="it-IT">
                <a:solidFill>
                  <a:srgbClr val="898989"/>
                </a:solidFill>
              </a:rPr>
              <a:pPr/>
              <a:t>29</a:t>
            </a:fld>
            <a:endParaRPr lang="it-IT" altLang="it-IT">
              <a:solidFill>
                <a:srgbClr val="898989"/>
              </a:solidFill>
            </a:endParaRPr>
          </a:p>
        </p:txBody>
      </p:sp>
      <p:sp>
        <p:nvSpPr>
          <p:cNvPr id="41987" name="Footer Placeholder 11">
            <a:extLst>
              <a:ext uri="{FF2B5EF4-FFF2-40B4-BE49-F238E27FC236}">
                <a16:creationId xmlns:a16="http://schemas.microsoft.com/office/drawing/2014/main" id="{A6D94D70-DDF2-D040-B333-1C37AC69EC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0" y="6461125"/>
            <a:ext cx="1905000" cy="396875"/>
          </a:xfrm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9144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1371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18288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r>
              <a:rPr lang="it-IT" altLang="it-IT">
                <a:solidFill>
                  <a:srgbClr val="898989"/>
                </a:solidFill>
                <a:cs typeface="Times New Roman" panose="02020603050405020304" pitchFamily="18" charset="0"/>
              </a:rPr>
              <a:t>Daniela Valenti 2020</a:t>
            </a:r>
          </a:p>
        </p:txBody>
      </p:sp>
      <p:sp>
        <p:nvSpPr>
          <p:cNvPr id="41988" name="Title 12">
            <a:extLst>
              <a:ext uri="{FF2B5EF4-FFF2-40B4-BE49-F238E27FC236}">
                <a16:creationId xmlns:a16="http://schemas.microsoft.com/office/drawing/2014/main" id="{C1978750-1769-1A42-9743-9B24071F95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1000" y="304800"/>
            <a:ext cx="8382000" cy="639763"/>
          </a:xfrm>
        </p:spPr>
        <p:txBody>
          <a:bodyPr>
            <a:normAutofit fontScale="90000"/>
          </a:bodyPr>
          <a:lstStyle/>
          <a:p>
            <a:r>
              <a:rPr lang="it-IT" altLang="it-IT" sz="3600" b="1" dirty="0">
                <a:solidFill>
                  <a:srgbClr val="FF0000"/>
                </a:solidFill>
              </a:rPr>
              <a:t>Diagramma a torta con Excel</a:t>
            </a:r>
          </a:p>
        </p:txBody>
      </p:sp>
      <p:sp>
        <p:nvSpPr>
          <p:cNvPr id="43013" name="TextBox 14">
            <a:extLst>
              <a:ext uri="{FF2B5EF4-FFF2-40B4-BE49-F238E27FC236}">
                <a16:creationId xmlns:a16="http://schemas.microsoft.com/office/drawing/2014/main" id="{C2E17D5C-1639-2F44-96BB-3E051BBDA9A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200" y="1828800"/>
            <a:ext cx="845820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9144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1371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18288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endParaRPr lang="it-IT" altLang="it-IT" sz="2000" b="1"/>
          </a:p>
          <a:p>
            <a:pPr>
              <a:buFontTx/>
              <a:buChar char="-"/>
            </a:pPr>
            <a:endParaRPr lang="it-IT" altLang="it-IT" sz="2000" b="1"/>
          </a:p>
        </p:txBody>
      </p:sp>
      <p:sp>
        <p:nvSpPr>
          <p:cNvPr id="43014" name="TextBox 14">
            <a:extLst>
              <a:ext uri="{FF2B5EF4-FFF2-40B4-BE49-F238E27FC236}">
                <a16:creationId xmlns:a16="http://schemas.microsoft.com/office/drawing/2014/main" id="{A7CCE43D-2229-094D-B1BB-5E9D5A36066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3400" y="1219200"/>
            <a:ext cx="8305800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9144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1371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18288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r>
              <a:rPr lang="it-IT" altLang="it-IT" sz="3600" b="1"/>
              <a:t> </a:t>
            </a:r>
          </a:p>
        </p:txBody>
      </p:sp>
      <p:sp>
        <p:nvSpPr>
          <p:cNvPr id="43015" name="TextBox 10">
            <a:extLst>
              <a:ext uri="{FF2B5EF4-FFF2-40B4-BE49-F238E27FC236}">
                <a16:creationId xmlns:a16="http://schemas.microsoft.com/office/drawing/2014/main" id="{60006D23-7FC3-D84B-96A1-CBB51C5F8EA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14400" y="990600"/>
            <a:ext cx="685800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9144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1371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18288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r>
              <a:rPr lang="it-IT" altLang="it-IT" sz="2800" b="1"/>
              <a:t>Ecco il diagramma a torta con Excel </a:t>
            </a:r>
          </a:p>
        </p:txBody>
      </p:sp>
      <p:sp>
        <p:nvSpPr>
          <p:cNvPr id="43017" name="TextBox 11">
            <a:extLst>
              <a:ext uri="{FF2B5EF4-FFF2-40B4-BE49-F238E27FC236}">
                <a16:creationId xmlns:a16="http://schemas.microsoft.com/office/drawing/2014/main" id="{A05BB998-B41C-0A46-850E-942D7FBB62D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14400" y="5791200"/>
            <a:ext cx="70866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9144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1371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18288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r>
              <a:rPr lang="it-IT" altLang="it-IT" sz="2400" b="1"/>
              <a:t>Che cosa succede se introduco un dato errato?</a:t>
            </a:r>
          </a:p>
        </p:txBody>
      </p:sp>
      <p:pic>
        <p:nvPicPr>
          <p:cNvPr id="43018" name="Picture 10" descr="Schermata 2018-07-17 alle 16.31.43.png">
            <a:extLst>
              <a:ext uri="{FF2B5EF4-FFF2-40B4-BE49-F238E27FC236}">
                <a16:creationId xmlns:a16="http://schemas.microsoft.com/office/drawing/2014/main" id="{A14168AE-6E4B-3247-8C28-B6A0983EC02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33600" y="1600200"/>
            <a:ext cx="3968750" cy="4144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Slide Number Placeholder 10">
            <a:extLst>
              <a:ext uri="{FF2B5EF4-FFF2-40B4-BE49-F238E27FC236}">
                <a16:creationId xmlns:a16="http://schemas.microsoft.com/office/drawing/2014/main" id="{9F05AB92-94FE-1740-8A4A-C5656D8041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9144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1371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18288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fld id="{EDE8990E-7446-0D4E-9A20-F213975281AE}" type="slidenum">
              <a:rPr lang="it-IT" altLang="it-IT">
                <a:solidFill>
                  <a:srgbClr val="898989"/>
                </a:solidFill>
              </a:rPr>
              <a:pPr/>
              <a:t>30</a:t>
            </a:fld>
            <a:endParaRPr lang="it-IT" altLang="it-IT">
              <a:solidFill>
                <a:srgbClr val="898989"/>
              </a:solidFill>
            </a:endParaRPr>
          </a:p>
        </p:txBody>
      </p:sp>
      <p:sp>
        <p:nvSpPr>
          <p:cNvPr id="44035" name="Footer Placeholder 11">
            <a:extLst>
              <a:ext uri="{FF2B5EF4-FFF2-40B4-BE49-F238E27FC236}">
                <a16:creationId xmlns:a16="http://schemas.microsoft.com/office/drawing/2014/main" id="{D53FBCE1-D8A2-FB4D-9F4F-27B79E51B3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0" y="6461125"/>
            <a:ext cx="1905000" cy="396875"/>
          </a:xfrm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9144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1371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18288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r>
              <a:rPr lang="it-IT" altLang="it-IT">
                <a:solidFill>
                  <a:srgbClr val="898989"/>
                </a:solidFill>
                <a:cs typeface="Times New Roman" panose="02020603050405020304" pitchFamily="18" charset="0"/>
              </a:rPr>
              <a:t>Daniela Valenti 2020</a:t>
            </a:r>
          </a:p>
        </p:txBody>
      </p:sp>
      <p:sp>
        <p:nvSpPr>
          <p:cNvPr id="44036" name="Title 12">
            <a:extLst>
              <a:ext uri="{FF2B5EF4-FFF2-40B4-BE49-F238E27FC236}">
                <a16:creationId xmlns:a16="http://schemas.microsoft.com/office/drawing/2014/main" id="{2E12BD70-B907-B349-B348-A82F51A030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4800" y="183356"/>
            <a:ext cx="8382000" cy="639763"/>
          </a:xfrm>
        </p:spPr>
        <p:txBody>
          <a:bodyPr>
            <a:normAutofit fontScale="90000"/>
          </a:bodyPr>
          <a:lstStyle/>
          <a:p>
            <a:r>
              <a:rPr lang="it-IT" altLang="it-IT" sz="3600" b="1" dirty="0">
                <a:solidFill>
                  <a:srgbClr val="FF0000"/>
                </a:solidFill>
              </a:rPr>
              <a:t>Diagramma a torta con Excel</a:t>
            </a:r>
          </a:p>
        </p:txBody>
      </p:sp>
      <p:sp>
        <p:nvSpPr>
          <p:cNvPr id="45061" name="TextBox 14">
            <a:extLst>
              <a:ext uri="{FF2B5EF4-FFF2-40B4-BE49-F238E27FC236}">
                <a16:creationId xmlns:a16="http://schemas.microsoft.com/office/drawing/2014/main" id="{A182398A-2A7F-604F-82AE-56F4023C728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200" y="1828800"/>
            <a:ext cx="845820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9144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1371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18288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endParaRPr lang="it-IT" altLang="it-IT" sz="2000" b="1"/>
          </a:p>
          <a:p>
            <a:pPr>
              <a:buFontTx/>
              <a:buChar char="-"/>
            </a:pPr>
            <a:endParaRPr lang="it-IT" altLang="it-IT" sz="2000" b="1"/>
          </a:p>
        </p:txBody>
      </p:sp>
      <p:sp>
        <p:nvSpPr>
          <p:cNvPr id="45062" name="TextBox 14">
            <a:extLst>
              <a:ext uri="{FF2B5EF4-FFF2-40B4-BE49-F238E27FC236}">
                <a16:creationId xmlns:a16="http://schemas.microsoft.com/office/drawing/2014/main" id="{46810D8E-03CC-344E-A4BC-C6CEA355FA7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3400" y="1219200"/>
            <a:ext cx="8305800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9144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1371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18288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r>
              <a:rPr lang="it-IT" altLang="it-IT" sz="3600" b="1"/>
              <a:t> </a:t>
            </a:r>
          </a:p>
        </p:txBody>
      </p:sp>
      <p:sp>
        <p:nvSpPr>
          <p:cNvPr id="45064" name="TextBox 11">
            <a:extLst>
              <a:ext uri="{FF2B5EF4-FFF2-40B4-BE49-F238E27FC236}">
                <a16:creationId xmlns:a16="http://schemas.microsoft.com/office/drawing/2014/main" id="{7F38775A-A353-4447-9968-A18A10B88B0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" y="770351"/>
            <a:ext cx="708660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9144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1371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18288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r>
              <a:rPr lang="it-IT" altLang="it-IT" sz="2800" b="1" dirty="0"/>
              <a:t>Che cosa succede se introduco un dato errato?</a:t>
            </a:r>
          </a:p>
        </p:txBody>
      </p:sp>
      <p:pic>
        <p:nvPicPr>
          <p:cNvPr id="45065" name="Picture 13" descr="Schermata 2018-07-17 alle 16.40.19.png">
            <a:extLst>
              <a:ext uri="{FF2B5EF4-FFF2-40B4-BE49-F238E27FC236}">
                <a16:creationId xmlns:a16="http://schemas.microsoft.com/office/drawing/2014/main" id="{C4CF96B4-7BA5-E441-8C51-BCDACA828C7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1371600"/>
            <a:ext cx="4071938" cy="419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5066" name="TextBox 14">
            <a:extLst>
              <a:ext uri="{FF2B5EF4-FFF2-40B4-BE49-F238E27FC236}">
                <a16:creationId xmlns:a16="http://schemas.microsoft.com/office/drawing/2014/main" id="{2C3D4C85-26C5-634D-A92D-83CDBF25229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29200" y="2514600"/>
            <a:ext cx="3810000" cy="2124075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9144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1371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18288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r>
              <a:rPr lang="it-IT" altLang="it-IT" sz="2200" b="1">
                <a:latin typeface="Arial Narrow" panose="020B0604020202020204" pitchFamily="34" charset="0"/>
              </a:rPr>
              <a:t>Il software dà automaticamente un diagramma ‘modificato’.</a:t>
            </a:r>
          </a:p>
          <a:p>
            <a:r>
              <a:rPr lang="it-IT" altLang="it-IT" sz="2200" b="1">
                <a:latin typeface="Arial Narrow" panose="020B0604020202020204" pitchFamily="34" charset="0"/>
              </a:rPr>
              <a:t>Solo se passo con il mouse sulla zona celeste, il software avverte che ha disegnato il 50%, anche se il dato era 60%. </a:t>
            </a:r>
          </a:p>
        </p:txBody>
      </p:sp>
      <p:sp>
        <p:nvSpPr>
          <p:cNvPr id="45067" name="TextBox 15">
            <a:extLst>
              <a:ext uri="{FF2B5EF4-FFF2-40B4-BE49-F238E27FC236}">
                <a16:creationId xmlns:a16="http://schemas.microsoft.com/office/drawing/2014/main" id="{6DEBD7FB-3266-784F-81A5-F9A7ABFD170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19200" y="5638800"/>
            <a:ext cx="6553200" cy="830263"/>
          </a:xfrm>
          <a:prstGeom prst="rect">
            <a:avLst/>
          </a:prstGeom>
          <a:solidFill>
            <a:srgbClr val="FEFFC5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9144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1371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18288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r>
              <a:rPr lang="it-IT" altLang="it-IT" sz="2400" b="1">
                <a:latin typeface="Arial Narrow" panose="020B0604020202020204" pitchFamily="34" charset="0"/>
              </a:rPr>
              <a:t>Per avere un diagramma a torta corretto, la somma delle percentuali deve essere 100%.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2027</TotalTime>
  <Words>1145</Words>
  <Application>Microsoft Macintosh PowerPoint</Application>
  <PresentationFormat>Presentazione su schermo (4:3)</PresentationFormat>
  <Paragraphs>226</Paragraphs>
  <Slides>30</Slides>
  <Notes>3</Notes>
  <HiddenSlides>0</HiddenSlides>
  <MMClips>1</MMClips>
  <ScaleCrop>false</ScaleCrop>
  <HeadingPairs>
    <vt:vector size="6" baseType="variant">
      <vt:variant>
        <vt:lpstr>Caratteri utilizzati</vt:lpstr>
      </vt:variant>
      <vt:variant>
        <vt:i4>8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30</vt:i4>
      </vt:variant>
    </vt:vector>
  </HeadingPairs>
  <TitlesOfParts>
    <vt:vector size="39" baseType="lpstr">
      <vt:lpstr>ＭＳ ゴシック</vt:lpstr>
      <vt:lpstr>ＭＳ Ｐゴシック</vt:lpstr>
      <vt:lpstr>Arial</vt:lpstr>
      <vt:lpstr>Arial Black</vt:lpstr>
      <vt:lpstr>Arial Narrow</vt:lpstr>
      <vt:lpstr>Calibri</vt:lpstr>
      <vt:lpstr>Chalkboard</vt:lpstr>
      <vt:lpstr>Times New Roman</vt:lpstr>
      <vt:lpstr>Office Theme</vt:lpstr>
      <vt:lpstr>Frequenze relative e diagrammi a torta</vt:lpstr>
      <vt:lpstr>L’indagine sui mezzi di trasporto</vt:lpstr>
      <vt:lpstr>Preferenze di ragazze e ragazzi</vt:lpstr>
      <vt:lpstr>Le risposte di ragazzi e ragazze</vt:lpstr>
      <vt:lpstr>Ho ignorato un’informazione</vt:lpstr>
      <vt:lpstr>Per esaminare meglio la situazione</vt:lpstr>
      <vt:lpstr>Per esaminare meglio la situazione</vt:lpstr>
      <vt:lpstr>Attenzione</vt:lpstr>
      <vt:lpstr>Come scrivere la frequenza relativa</vt:lpstr>
      <vt:lpstr>Come scrivere la frequenza relativa</vt:lpstr>
      <vt:lpstr>Come scrivere la frequenza relativa</vt:lpstr>
      <vt:lpstr>Attività. Diagrammi a torta</vt:lpstr>
      <vt:lpstr>Che cosa hai ottenuto</vt:lpstr>
      <vt:lpstr>Diagramma a torta</vt:lpstr>
      <vt:lpstr>Diagramma a torta</vt:lpstr>
      <vt:lpstr>Competenze su diagrammi a torta</vt:lpstr>
      <vt:lpstr>Riflessioni su tabelle e diagrammi a torta</vt:lpstr>
      <vt:lpstr>Una nuova indagine</vt:lpstr>
      <vt:lpstr>Tabella con frequenze relative</vt:lpstr>
      <vt:lpstr>Nuova tabella con frequenze assolute</vt:lpstr>
      <vt:lpstr>Nuova tabella con frequenze relative</vt:lpstr>
      <vt:lpstr>Il diagramma a torta</vt:lpstr>
      <vt:lpstr>Un errore</vt:lpstr>
      <vt:lpstr>Un errore</vt:lpstr>
      <vt:lpstr>Errore corretto</vt:lpstr>
      <vt:lpstr>Attenzione alla lettura di tabelle e grafici </vt:lpstr>
      <vt:lpstr>Mentire con statistica e numeri veri</vt:lpstr>
      <vt:lpstr>Diagramma a torta con Excel</vt:lpstr>
      <vt:lpstr>Diagramma a torta con Excel</vt:lpstr>
      <vt:lpstr>Diagramma a torta con Excel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Frequenze relative e diagrammi a torta</dc:title>
  <dc:subject/>
  <dc:creator>Daniela</dc:creator>
  <cp:keywords/>
  <dc:description/>
  <cp:lastModifiedBy>Microsoft Office User</cp:lastModifiedBy>
  <cp:revision>129</cp:revision>
  <dcterms:created xsi:type="dcterms:W3CDTF">2018-07-22T11:16:49Z</dcterms:created>
  <dcterms:modified xsi:type="dcterms:W3CDTF">2023-09-24T10:08:15Z</dcterms:modified>
  <cp:category/>
</cp:coreProperties>
</file>