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96" r:id="rId3"/>
    <p:sldId id="318" r:id="rId4"/>
    <p:sldId id="319" r:id="rId5"/>
    <p:sldId id="321" r:id="rId6"/>
    <p:sldId id="297" r:id="rId7"/>
    <p:sldId id="298" r:id="rId8"/>
    <p:sldId id="312" r:id="rId9"/>
    <p:sldId id="317" r:id="rId10"/>
    <p:sldId id="316" r:id="rId11"/>
    <p:sldId id="322" r:id="rId12"/>
    <p:sldId id="323" r:id="rId13"/>
    <p:sldId id="324" r:id="rId14"/>
    <p:sldId id="325" r:id="rId15"/>
    <p:sldId id="327" r:id="rId16"/>
    <p:sldId id="326" r:id="rId17"/>
    <p:sldId id="328" r:id="rId18"/>
    <p:sldId id="329" r:id="rId19"/>
    <p:sldId id="331" r:id="rId20"/>
    <p:sldId id="332" r:id="rId21"/>
    <p:sldId id="333" r:id="rId22"/>
    <p:sldId id="334" r:id="rId23"/>
    <p:sldId id="335" r:id="rId24"/>
  </p:sldIdLst>
  <p:sldSz cx="12192000" cy="6858000"/>
  <p:notesSz cx="6650038" cy="9783763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2FF"/>
    <a:srgbClr val="D81E00"/>
    <a:srgbClr val="222222"/>
    <a:srgbClr val="FAFAF7"/>
    <a:srgbClr val="F7F9FC"/>
    <a:srgbClr val="00A500"/>
    <a:srgbClr val="3CA779"/>
    <a:srgbClr val="007742"/>
    <a:srgbClr val="FFFD78"/>
    <a:srgbClr val="FDF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40"/>
    <p:restoredTop sz="94549"/>
  </p:normalViewPr>
  <p:slideViewPr>
    <p:cSldViewPr>
      <p:cViewPr varScale="1">
        <p:scale>
          <a:sx n="88" d="100"/>
          <a:sy n="88" d="100"/>
        </p:scale>
        <p:origin x="208" y="23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4DAFCC-A75D-5E44-BEE6-0D325C13F8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31CDDF-488D-5845-9EBC-8BE6EDACB6E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BAA4D2E-6FB0-0545-947A-D39A96E2C2BF}" type="datetime1">
              <a:rPr lang="it-IT" altLang="it-IT"/>
              <a:pPr/>
              <a:t>15/08/26</a:t>
            </a:fld>
            <a:endParaRPr lang="it-IT" alt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A09052-5E9D-E243-9095-651479325D7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02D31E-216F-C349-B904-009A32CA7D5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B00BB27-E958-1549-841B-80A0533D260E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95E4D7-A93D-E143-ABD5-7182C22AA9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F702D6-A834-7340-909C-6F0267C4A9B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67138" y="0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BBEE509-E271-D74D-80B5-977E585ADD1C}" type="datetime1">
              <a:rPr lang="it-IT" altLang="it-IT"/>
              <a:pPr/>
              <a:t>15/08/26</a:t>
            </a:fld>
            <a:endParaRPr lang="it-IT" altLang="it-IT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E5DE49D-A547-ED4B-8157-F3C26EE4686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5088" y="733425"/>
            <a:ext cx="6519862" cy="3668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it-IT" altLang="it-IT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322C90E-9E19-4A4A-AB97-05F69B1B29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5163" y="4646613"/>
            <a:ext cx="5319712" cy="44037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it-IT" altLang="it-IT"/>
              <a:t>Click to edit Master text styles</a:t>
            </a:r>
          </a:p>
          <a:p>
            <a:pPr lvl="1"/>
            <a:r>
              <a:rPr lang="it-IT" altLang="it-IT"/>
              <a:t>Second level</a:t>
            </a:r>
          </a:p>
          <a:p>
            <a:pPr lvl="2"/>
            <a:r>
              <a:rPr lang="it-IT" altLang="it-IT"/>
              <a:t>Third level</a:t>
            </a:r>
          </a:p>
          <a:p>
            <a:pPr lvl="3"/>
            <a:r>
              <a:rPr lang="it-IT" altLang="it-IT"/>
              <a:t>Fourth level</a:t>
            </a:r>
          </a:p>
          <a:p>
            <a:pPr lvl="4"/>
            <a:r>
              <a:rPr lang="it-IT" altLang="it-IT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1DC59D-2073-AD47-8363-FAD9C147531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293225"/>
            <a:ext cx="2881313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it-IT" altLang="it-I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1648C-F5F6-A645-9B2C-762BCA458E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67138" y="9293225"/>
            <a:ext cx="2881312" cy="4889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39A38B4-268F-0A40-902B-CD4189AEE040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D2627ED-57FE-2945-A394-E2DF60B042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1FFC1C1-4CBC-CC47-AD81-28ED68E2DF1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E66E583-C518-344A-8E4B-0BE04548BA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08D43E-2E18-714C-8A73-008966B45C8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72461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958919-A13F-FD4B-9C04-BC14564F2DA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A086F3F-751F-6140-9B63-E7582C82396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5F49928-2038-7741-9036-75B35200F68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6BF61F-E056-4949-A232-0D4EB5954AD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08885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EFD978-66AC-1244-A33A-26FB958612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A92DB3C-B553-F74A-9A6C-BBD7322EBA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FF43537-5ED1-C740-8409-5CD94DC4BCB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0BD20F-2ABC-6C43-A430-2DAAD5F3507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66589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B2B7CF-ED30-5B4C-96DD-5F14C9C7E9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335642B-4907-C44E-A752-A30C33F95D7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6102FD-1FDA-5D4C-B1E7-D5D384D2ED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3094AD-1F50-A846-8629-2F5A07DBB90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10149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92D6398-4016-524D-91F9-5AFF87293F3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26B7ACF-955E-C74B-BF15-01AE702BBA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45D5880-4362-4A4D-8AAC-417DA16AE1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F2F3AA-2E34-904E-9A52-0B2DAC7140E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88951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D489542-B18F-804F-A8A9-40E217FEBD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0F4FCB7-1DE4-3249-8849-08105757D6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DC4E844A-6767-CC40-AFB3-4E2D84938D5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2F14A5-0F95-A649-A08A-C8709E69E55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88512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8E2B870-5742-3D4E-8749-B1134B9805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1D9043C-308F-564D-A264-8ED5096B54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9BABE45-6B86-0243-8077-C7CD7268CE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B67D98-C22C-A742-A9F8-2FCF7772854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08814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1E0425-EFB7-9149-B3E9-2ED8699DF2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FB2419C-5394-1E4D-AF52-D7F1687257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F2F6098-ABFA-4449-A3E7-2DD61A04977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A025D0-E655-3941-9D3E-D0344CCA257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85946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FDA411-FFFB-9549-B052-92CEFE5459E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B4C222-972E-8F46-9314-B3EF8A52023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6D91A8-33E8-5345-8A84-22054A1207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83D01F-82AE-5A46-A4ED-DDE950CAF23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90887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85ADE8-CDD5-EF4B-A16B-8262549B9C3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A149E69-7B8B-5D45-9173-862EF5BA097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97936D9-27CA-184E-8302-BF6ECCE888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90FF6C-E6BB-DA4B-B3DD-F520EFBD6DA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9921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82A0CEC-0AC1-A841-B6F1-C6D0825A8A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01CBA30-6ED2-6442-959E-C3DF52260E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0BDFA33-C4C0-6D47-B042-C028496BF6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568DC6-E9E1-ED49-8A9D-535155EB26B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47373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pPr lvl="0"/>
            <a:endParaRPr lang="it-IT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D7F7402-E40B-6547-B022-1FB949237D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7B1FAC4-0C09-9A45-8458-6E275645DF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8FD908A-7EE3-1E4E-826D-CFD0463FCD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CD4AA8-8344-2442-829E-3B6551EC9A0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9473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E86AB293-F9E4-E74B-8352-9BD485E029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08009572-2F10-7F48-A110-8D38DA51FF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D3FBA44F-9FC7-724F-9F5F-93BB91651B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2C086C-2F41-C140-8645-EDCB19A1076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66808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it-IT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it-IT"/>
              <a:t>Click to edit Master text styles</a:t>
            </a:r>
          </a:p>
          <a:p>
            <a:pPr lvl="1"/>
            <a:r>
              <a:rPr lang="it-IT"/>
              <a:t>Second level</a:t>
            </a:r>
          </a:p>
          <a:p>
            <a:pPr lvl="2"/>
            <a:r>
              <a:rPr lang="it-IT"/>
              <a:t>Third level</a:t>
            </a:r>
          </a:p>
          <a:p>
            <a:pPr lvl="3"/>
            <a:r>
              <a:rPr lang="it-IT"/>
              <a:t>Fourth level</a:t>
            </a:r>
          </a:p>
          <a:p>
            <a:pPr lvl="4"/>
            <a:r>
              <a:rPr lang="it-IT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1ECF681B-BC52-E349-A37B-F67E7FDFB82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0FA43E0-29B9-2D4C-939C-099EF016EC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11E4736-A6D0-A443-B578-CAB21C2D5F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54EC16-2D57-BB46-886C-4CF729216EA3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65027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C4D31C6-18DB-1D44-92E8-B2C6922E8F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B74DBDF-8675-834A-8CE2-00E66AB6578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dirty="0"/>
              <a:t>Fare clic per modificare gli stili del testo dello schema</a:t>
            </a:r>
          </a:p>
          <a:p>
            <a:pPr lvl="1"/>
            <a:r>
              <a:rPr lang="it-IT" altLang="it-IT" dirty="0"/>
              <a:t>Secondo livello</a:t>
            </a:r>
          </a:p>
          <a:p>
            <a:pPr lvl="2"/>
            <a:r>
              <a:rPr lang="it-IT" altLang="it-IT" dirty="0"/>
              <a:t>Terzo livello</a:t>
            </a:r>
          </a:p>
          <a:p>
            <a:pPr lvl="3"/>
            <a:r>
              <a:rPr lang="it-IT" altLang="it-IT" dirty="0"/>
              <a:t>Quarto livello</a:t>
            </a:r>
          </a:p>
          <a:p>
            <a:pPr lvl="4"/>
            <a:r>
              <a:rPr lang="it-IT" altLang="it-IT" dirty="0"/>
              <a:t>Quinto livello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7ADA288-CDF4-BF4B-B652-1EF0521184E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  <a:endParaRPr lang="it-IT" altLang="it-IT" dirty="0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E7C7BBC-FC07-7F43-A9CD-EA835C605F5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 dirty="0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7093FAC7-FE50-924A-855F-86C30B71876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21ED5F-7139-914B-8A80-B6BBC5D83499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425DEC26-FCD4-E743-9AD9-100723171C9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590800" y="1772468"/>
            <a:ext cx="7239000" cy="2160588"/>
          </a:xfrm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D81E00"/>
                </a:solidFill>
                <a:ea typeface="ＭＳ Ｐゴシック" panose="020B0600070205080204" pitchFamily="34" charset="-128"/>
              </a:rPr>
              <a:t>Dalla realtà</a:t>
            </a:r>
            <a:br>
              <a:rPr lang="it-IT" altLang="it-IT" b="1" dirty="0">
                <a:solidFill>
                  <a:srgbClr val="D81E00"/>
                </a:solidFill>
                <a:ea typeface="ＭＳ Ｐゴシック" panose="020B0600070205080204" pitchFamily="34" charset="-128"/>
              </a:rPr>
            </a:br>
            <a:r>
              <a:rPr lang="it-IT" altLang="it-IT" b="1" dirty="0">
                <a:solidFill>
                  <a:srgbClr val="D81E00"/>
                </a:solidFill>
                <a:ea typeface="ＭＳ Ｐゴシック" panose="020B0600070205080204" pitchFamily="34" charset="-128"/>
              </a:rPr>
              <a:t>alla funzione esponenziale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F30AEEF6-4246-7643-AE91-A65D5F22E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77FA023D-5CA0-7341-9900-7987B5ED8871}" type="slidenum">
              <a:rPr lang="it-IT" altLang="it-IT" sz="1400"/>
              <a:pPr eaLnBrk="1" hangingPunct="1"/>
              <a:t>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5375538-3601-C344-ADCB-CC69E832D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E872F8C7-9860-1B40-BF62-D1B25B9500E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006123" y="1011784"/>
            <a:ext cx="8363272" cy="990600"/>
          </a:xfrm>
        </p:spPr>
        <p:txBody>
          <a:bodyPr/>
          <a:lstStyle/>
          <a:p>
            <a:pPr eaLnBrk="1" hangingPunct="1"/>
            <a: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Due fenomeni naturali da osservare con ‘occhio matematico’</a:t>
            </a:r>
          </a:p>
        </p:txBody>
      </p:sp>
      <p:sp>
        <p:nvSpPr>
          <p:cNvPr id="18436" name="TextBox 3">
            <a:extLst>
              <a:ext uri="{FF2B5EF4-FFF2-40B4-BE49-F238E27FC236}">
                <a16:creationId xmlns:a16="http://schemas.microsoft.com/office/drawing/2014/main" id="{E3A951C4-EB6A-0348-872F-8CE8B93068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280" y="3068960"/>
            <a:ext cx="8077200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3200" b="1" dirty="0">
                <a:solidFill>
                  <a:srgbClr val="222222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- la riproduzione dei batteri per scissione;</a:t>
            </a:r>
          </a:p>
          <a:p>
            <a:pPr eaLnBrk="1" hangingPunct="1"/>
            <a:br>
              <a:rPr lang="it-IT" altLang="it-IT" sz="1000" b="1" dirty="0">
                <a:solidFill>
                  <a:srgbClr val="222222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</a:br>
            <a:r>
              <a:rPr lang="it-IT" altLang="it-IT" sz="3200" b="1" dirty="0">
                <a:solidFill>
                  <a:srgbClr val="222222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- il decadimento radioattivo del radiocarbonio.</a:t>
            </a:r>
          </a:p>
        </p:txBody>
      </p:sp>
      <p:sp>
        <p:nvSpPr>
          <p:cNvPr id="19461" name="Slide Number Placeholder 4">
            <a:extLst>
              <a:ext uri="{FF2B5EF4-FFF2-40B4-BE49-F238E27FC236}">
                <a16:creationId xmlns:a16="http://schemas.microsoft.com/office/drawing/2014/main" id="{9C150847-8F3C-E54D-B9A7-355B87D47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F20CF9EC-DB9F-7143-9C16-1E073D361B53}" type="slidenum">
              <a:rPr lang="it-IT" altLang="it-IT" sz="1400"/>
              <a:pPr eaLnBrk="1" hangingPunct="1"/>
              <a:t>2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E305F14E-033E-6244-BFA3-E3C1E14515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CF7D22A9-D63B-624E-9DB6-085F7847541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769095" y="-243408"/>
            <a:ext cx="6635080" cy="990600"/>
          </a:xfrm>
        </p:spPr>
        <p:txBody>
          <a:bodyPr/>
          <a:lstStyle/>
          <a:p>
            <a:pPr algn="l" eaLnBrk="1" hangingPunct="1"/>
            <a:r>
              <a:rPr lang="it-IT" altLang="it-IT" sz="40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La riproduzione dei batteri</a:t>
            </a:r>
          </a:p>
        </p:txBody>
      </p:sp>
      <p:sp>
        <p:nvSpPr>
          <p:cNvPr id="20484" name="Slide Number Placeholder 4">
            <a:extLst>
              <a:ext uri="{FF2B5EF4-FFF2-40B4-BE49-F238E27FC236}">
                <a16:creationId xmlns:a16="http://schemas.microsoft.com/office/drawing/2014/main" id="{8970C2E0-B136-BB4C-B9AB-1DEF78859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C1D61A4A-89DD-B343-938E-8D04115B50DD}" type="slidenum">
              <a:rPr lang="it-IT" altLang="it-IT" sz="1400"/>
              <a:pPr eaLnBrk="1" hangingPunct="1"/>
              <a:t>3</a:t>
            </a:fld>
            <a:endParaRPr lang="it-IT" altLang="it-IT" sz="14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81C179-5C4C-7C4E-8FB6-596CC3D84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528" y="5211198"/>
            <a:ext cx="882047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</a:rPr>
              <a:t>Per riprodursi un batterio si scinde ripetutamente  in due, come mostra il video.</a:t>
            </a:r>
          </a:p>
        </p:txBody>
      </p:sp>
      <p:pic>
        <p:nvPicPr>
          <p:cNvPr id="3" name="EspA1Video1.mp4">
            <a:hlinkClick r:id="" action="ppaction://media"/>
            <a:extLst>
              <a:ext uri="{FF2B5EF4-FFF2-40B4-BE49-F238E27FC236}">
                <a16:creationId xmlns:a16="http://schemas.microsoft.com/office/drawing/2014/main" id="{11DB0C8F-C171-5241-9069-2C1448FF992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38400" y="638044"/>
            <a:ext cx="8162056" cy="4591157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BF8A828-82BC-A741-9A12-D77DF532D2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942548C-E55F-534F-A443-BBE6F4191A0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981200" y="230520"/>
            <a:ext cx="8382000" cy="609600"/>
          </a:xfrm>
        </p:spPr>
        <p:txBody>
          <a:bodyPr/>
          <a:lstStyle/>
          <a:p>
            <a:pPr algn="l" eaLnBrk="1" hangingPunct="1"/>
            <a:r>
              <a:rPr lang="it-IT" altLang="it-IT" sz="32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Il decadimento radioattivo del Carbonio14</a:t>
            </a:r>
          </a:p>
        </p:txBody>
      </p:sp>
      <p:sp>
        <p:nvSpPr>
          <p:cNvPr id="21508" name="Slide Number Placeholder 4">
            <a:extLst>
              <a:ext uri="{FF2B5EF4-FFF2-40B4-BE49-F238E27FC236}">
                <a16:creationId xmlns:a16="http://schemas.microsoft.com/office/drawing/2014/main" id="{6EBB844C-23B6-7E49-988D-3DEC2EC81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647DFFF-8D58-2E46-A73B-BEC72C9212F5}" type="slidenum">
              <a:rPr lang="it-IT" altLang="it-IT" sz="1400"/>
              <a:pPr eaLnBrk="1" hangingPunct="1"/>
              <a:t>4</a:t>
            </a:fld>
            <a:endParaRPr lang="it-IT" altLang="it-IT" sz="140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3402157-EBC4-D24B-AAB9-51FD883781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2852936"/>
            <a:ext cx="8507288" cy="2831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 err="1">
                <a:solidFill>
                  <a:srgbClr val="222222"/>
                </a:solidFill>
              </a:rPr>
              <a:t>ll</a:t>
            </a:r>
            <a:r>
              <a:rPr lang="it-IT" altLang="it-IT" b="1" dirty="0">
                <a:solidFill>
                  <a:srgbClr val="222222"/>
                </a:solidFill>
              </a:rPr>
              <a:t> </a:t>
            </a:r>
            <a:r>
              <a:rPr lang="it-IT" altLang="it-IT" b="1" dirty="0">
                <a:solidFill>
                  <a:srgbClr val="0052FF"/>
                </a:solidFill>
              </a:rPr>
              <a:t>carbonio 14</a:t>
            </a:r>
            <a:r>
              <a:rPr lang="it-IT" altLang="it-IT" b="1" dirty="0">
                <a:solidFill>
                  <a:srgbClr val="222222"/>
                </a:solidFill>
              </a:rPr>
              <a:t> (si scrive </a:t>
            </a:r>
            <a:r>
              <a:rPr lang="it-IT" altLang="it-IT" b="1" baseline="30000" dirty="0">
                <a:solidFill>
                  <a:srgbClr val="222222"/>
                </a:solidFill>
              </a:rPr>
              <a:t>14</a:t>
            </a:r>
            <a:r>
              <a:rPr lang="it-IT" altLang="it-IT" b="1" dirty="0">
                <a:solidFill>
                  <a:srgbClr val="222222"/>
                </a:solidFill>
              </a:rPr>
              <a:t>C o C-14 ) è un isotopo radioattivo del carbonio che si trova in natura.</a:t>
            </a:r>
          </a:p>
          <a:p>
            <a:pPr eaLnBrk="1" hangingPunct="1"/>
            <a:r>
              <a:rPr lang="it-IT" altLang="it-IT" b="1" dirty="0">
                <a:solidFill>
                  <a:srgbClr val="222222"/>
                </a:solidFill>
              </a:rPr>
              <a:t>Il </a:t>
            </a:r>
            <a:r>
              <a:rPr lang="it-IT" altLang="it-IT" b="1" baseline="30000" dirty="0">
                <a:solidFill>
                  <a:srgbClr val="222222"/>
                </a:solidFill>
              </a:rPr>
              <a:t>14</a:t>
            </a:r>
            <a:r>
              <a:rPr lang="it-IT" altLang="it-IT" b="1" dirty="0">
                <a:solidFill>
                  <a:srgbClr val="222222"/>
                </a:solidFill>
              </a:rPr>
              <a:t>C decade gradualmente trasformandosi in azoto (</a:t>
            </a:r>
            <a:r>
              <a:rPr lang="it-IT" altLang="it-IT" b="1" baseline="30000" dirty="0">
                <a:solidFill>
                  <a:srgbClr val="222222"/>
                </a:solidFill>
              </a:rPr>
              <a:t>14</a:t>
            </a:r>
            <a:r>
              <a:rPr lang="it-IT" altLang="it-IT" b="1" dirty="0">
                <a:solidFill>
                  <a:srgbClr val="222222"/>
                </a:solidFill>
              </a:rPr>
              <a:t>N). </a:t>
            </a:r>
          </a:p>
          <a:p>
            <a:pPr eaLnBrk="1" hangingPunct="1"/>
            <a:r>
              <a:rPr lang="it-IT" altLang="it-IT" b="1" dirty="0">
                <a:solidFill>
                  <a:srgbClr val="222222"/>
                </a:solidFill>
              </a:rPr>
              <a:t>Metà degli atomi di </a:t>
            </a:r>
            <a:r>
              <a:rPr lang="it-IT" altLang="it-IT" b="1" baseline="30000" dirty="0">
                <a:solidFill>
                  <a:srgbClr val="222222"/>
                </a:solidFill>
              </a:rPr>
              <a:t>14</a:t>
            </a:r>
            <a:r>
              <a:rPr lang="it-IT" altLang="it-IT" b="1" dirty="0">
                <a:solidFill>
                  <a:srgbClr val="222222"/>
                </a:solidFill>
              </a:rPr>
              <a:t>C si trasformano in </a:t>
            </a:r>
            <a:r>
              <a:rPr lang="it-IT" altLang="it-IT" b="1" baseline="30000" dirty="0">
                <a:solidFill>
                  <a:srgbClr val="222222"/>
                </a:solidFill>
              </a:rPr>
              <a:t>14</a:t>
            </a:r>
            <a:r>
              <a:rPr lang="it-IT" altLang="it-IT" b="1" dirty="0">
                <a:solidFill>
                  <a:srgbClr val="222222"/>
                </a:solidFill>
              </a:rPr>
              <a:t>N in circa 6000 anni (</a:t>
            </a:r>
            <a:r>
              <a:rPr lang="it-IT" altLang="it-IT" b="1" i="1" dirty="0">
                <a:solidFill>
                  <a:srgbClr val="222222"/>
                </a:solidFill>
              </a:rPr>
              <a:t>tempo di dimezzamento).</a:t>
            </a:r>
            <a:endParaRPr lang="it-IT" altLang="it-IT" b="1" dirty="0">
              <a:solidFill>
                <a:srgbClr val="222222"/>
              </a:solidFill>
            </a:endParaRPr>
          </a:p>
          <a:p>
            <a:pPr eaLnBrk="1" hangingPunct="1"/>
            <a:endParaRPr lang="it-IT" altLang="it-IT" sz="1000" b="1" dirty="0">
              <a:solidFill>
                <a:srgbClr val="222222"/>
              </a:solidFill>
            </a:endParaRPr>
          </a:p>
          <a:p>
            <a:pPr eaLnBrk="1" hangingPunct="1"/>
            <a:r>
              <a:rPr lang="it-IT" altLang="it-IT" b="1" dirty="0">
                <a:solidFill>
                  <a:srgbClr val="222222"/>
                </a:solidFill>
              </a:rPr>
              <a:t>Ecco il video di una simulazione che visualizza questo processo.</a:t>
            </a:r>
            <a:endParaRPr lang="it-IT" altLang="it-IT" sz="1800" dirty="0">
              <a:solidFill>
                <a:srgbClr val="222222"/>
              </a:solidFill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396A9F64-7B0B-534D-B60C-F1866D8582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5721" y="1052736"/>
            <a:ext cx="3971919" cy="1584176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90D875C8-AA6D-1145-9622-0B425E09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942548C-E55F-534F-A443-BBE6F4191A0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981200" y="44624"/>
            <a:ext cx="8382000" cy="609600"/>
          </a:xfrm>
        </p:spPr>
        <p:txBody>
          <a:bodyPr/>
          <a:lstStyle/>
          <a:p>
            <a:pPr algn="l" eaLnBrk="1" hangingPunct="1"/>
            <a:r>
              <a:rPr lang="it-IT" altLang="it-IT" sz="32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Il decadimento radioattivo del Carbonio14</a:t>
            </a:r>
          </a:p>
        </p:txBody>
      </p:sp>
      <p:sp>
        <p:nvSpPr>
          <p:cNvPr id="21508" name="Slide Number Placeholder 4">
            <a:extLst>
              <a:ext uri="{FF2B5EF4-FFF2-40B4-BE49-F238E27FC236}">
                <a16:creationId xmlns:a16="http://schemas.microsoft.com/office/drawing/2014/main" id="{6EBB844C-23B6-7E49-988D-3DEC2EC81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647DFFF-8D58-2E46-A73B-BEC72C9212F5}" type="slidenum">
              <a:rPr lang="it-IT" altLang="it-IT" sz="1400"/>
              <a:pPr eaLnBrk="1" hangingPunct="1"/>
              <a:t>5</a:t>
            </a:fld>
            <a:endParaRPr lang="it-IT" altLang="it-IT" sz="1400"/>
          </a:p>
        </p:txBody>
      </p:sp>
      <p:pic>
        <p:nvPicPr>
          <p:cNvPr id="3" name="EspA1Video2.mp4">
            <a:hlinkClick r:id="" action="ppaction://media"/>
            <a:extLst>
              <a:ext uri="{FF2B5EF4-FFF2-40B4-BE49-F238E27FC236}">
                <a16:creationId xmlns:a16="http://schemas.microsoft.com/office/drawing/2014/main" id="{F894EBAA-F0CB-8C4D-BF48-6E15A7950D5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44080" y="692697"/>
            <a:ext cx="7740352" cy="5365837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ADABA65-B885-C74B-B212-A98463E4D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5583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4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CD49A1DD-CE83-F44C-8106-0881242BD688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919536" y="609600"/>
            <a:ext cx="8350696" cy="914400"/>
          </a:xfrm>
        </p:spPr>
        <p:txBody>
          <a:bodyPr/>
          <a:lstStyle/>
          <a:p>
            <a:pPr indent="-2244725" eaLnBrk="1" hangingPunct="1"/>
            <a: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Attività 1</a:t>
            </a:r>
            <a:b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Dalla realtà alla legge esponenziale</a:t>
            </a:r>
          </a:p>
        </p:txBody>
      </p:sp>
      <p:sp>
        <p:nvSpPr>
          <p:cNvPr id="19460" name="TextBox 3">
            <a:extLst>
              <a:ext uri="{FF2B5EF4-FFF2-40B4-BE49-F238E27FC236}">
                <a16:creationId xmlns:a16="http://schemas.microsoft.com/office/drawing/2014/main" id="{E7AB47E8-5B4D-7344-ABA6-2F95489FA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293210"/>
            <a:ext cx="8077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3200" b="1" dirty="0">
                <a:solidFill>
                  <a:srgbClr val="222222"/>
                </a:solidFill>
                <a:latin typeface="+mn-lt"/>
              </a:rPr>
              <a:t>Completa la scheda 1 per ‘osservare con occhio matematico’ i due processi</a:t>
            </a:r>
            <a:r>
              <a:rPr lang="it-IT" altLang="it-IT" sz="2800" dirty="0">
                <a:solidFill>
                  <a:srgbClr val="222222"/>
                </a:solidFill>
                <a:latin typeface="+mn-lt"/>
              </a:rPr>
              <a:t>.</a:t>
            </a:r>
          </a:p>
        </p:txBody>
      </p:sp>
      <p:sp>
        <p:nvSpPr>
          <p:cNvPr id="22534" name="Slide Number Placeholder 5">
            <a:extLst>
              <a:ext uri="{FF2B5EF4-FFF2-40B4-BE49-F238E27FC236}">
                <a16:creationId xmlns:a16="http://schemas.microsoft.com/office/drawing/2014/main" id="{7A2097CC-024B-8A45-B0DB-1C3609381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B7341CB-A2A6-6B4B-8196-AD33A8ABC52E}" type="slidenum">
              <a:rPr lang="it-IT" altLang="it-IT" sz="1400"/>
              <a:pPr eaLnBrk="1" hangingPunct="1"/>
              <a:t>6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2624F3DC-C900-EA4C-A1FA-B5863C79A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A7420E23-CE10-BF47-915E-38DFB1249FB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991544" y="609600"/>
            <a:ext cx="8153400" cy="914400"/>
          </a:xfrm>
        </p:spPr>
        <p:txBody>
          <a:bodyPr/>
          <a:lstStyle/>
          <a:p>
            <a:pPr marL="1978025" indent="-1978025" eaLnBrk="1" hangingPunct="1"/>
            <a: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Che cosa hai trovato?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0D2B27-CE47-4A45-8A18-3FC672BFE5BF}"/>
              </a:ext>
            </a:extLst>
          </p:cNvPr>
          <p:cNvSpPr txBox="1"/>
          <p:nvPr/>
        </p:nvSpPr>
        <p:spPr>
          <a:xfrm>
            <a:off x="2133600" y="2039937"/>
            <a:ext cx="8077200" cy="1969770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514350" indent="-51435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 typeface="+mj-lt"/>
              <a:buAutoNum type="arabicPeriod"/>
            </a:pPr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Una legge matematica che regola la riproduzione dei batteri per scissione.  </a:t>
            </a:r>
          </a:p>
          <a:p>
            <a:pPr eaLnBrk="1" hangingPunct="1">
              <a:spcBef>
                <a:spcPts val="1200"/>
              </a:spcBef>
              <a:buFont typeface="+mj-lt"/>
              <a:buAutoNum type="arabicPeriod"/>
            </a:pPr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Una legge matematica che regola il decadimento radioattivo.</a:t>
            </a:r>
          </a:p>
        </p:txBody>
      </p:sp>
      <p:sp>
        <p:nvSpPr>
          <p:cNvPr id="20485" name="TextBox 5">
            <a:extLst>
              <a:ext uri="{FF2B5EF4-FFF2-40B4-BE49-F238E27FC236}">
                <a16:creationId xmlns:a16="http://schemas.microsoft.com/office/drawing/2014/main" id="{279BDED1-15DA-294C-9722-C64BF89E0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4849" y="4371757"/>
            <a:ext cx="693351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Rivediamo alcune tappe significative del percorso che hai seguito</a:t>
            </a:r>
          </a:p>
        </p:txBody>
      </p:sp>
      <p:sp>
        <p:nvSpPr>
          <p:cNvPr id="23558" name="Slide Number Placeholder 5">
            <a:extLst>
              <a:ext uri="{FF2B5EF4-FFF2-40B4-BE49-F238E27FC236}">
                <a16:creationId xmlns:a16="http://schemas.microsoft.com/office/drawing/2014/main" id="{A581E741-ED4C-114D-9378-D17664C39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5AB245A1-8C65-4144-A0A7-25302700A8A8}" type="slidenum">
              <a:rPr lang="it-IT" altLang="it-IT" sz="1400"/>
              <a:pPr eaLnBrk="1" hangingPunct="1"/>
              <a:t>7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10347CB-B25C-9E45-A14B-8821AA763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BB44D3EB-1E2A-2441-ADD7-5B846F79EF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86880" y="-99392"/>
            <a:ext cx="8229600" cy="838200"/>
          </a:xfrm>
        </p:spPr>
        <p:txBody>
          <a:bodyPr/>
          <a:lstStyle/>
          <a:p>
            <a:pPr algn="l" eaLnBrk="1" hangingPunct="1"/>
            <a:r>
              <a:rPr lang="it-IT" altLang="it-IT" sz="28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1. La legge della riproduzione per scissione</a:t>
            </a:r>
          </a:p>
        </p:txBody>
      </p:sp>
      <p:sp>
        <p:nvSpPr>
          <p:cNvPr id="24579" name="Rectangle 20">
            <a:extLst>
              <a:ext uri="{FF2B5EF4-FFF2-40B4-BE49-F238E27FC236}">
                <a16:creationId xmlns:a16="http://schemas.microsoft.com/office/drawing/2014/main" id="{717D83A6-1CED-334B-84DA-A6DFE4B4C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4572001"/>
            <a:ext cx="3276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br>
              <a:rPr lang="it-IT" altLang="it-IT" sz="1600" b="1"/>
            </a:br>
            <a:br>
              <a:rPr lang="it-IT" altLang="it-IT" sz="1600" b="1"/>
            </a:br>
            <a:endParaRPr lang="it-IT" altLang="it-IT" sz="1600" b="1"/>
          </a:p>
        </p:txBody>
      </p:sp>
      <p:sp>
        <p:nvSpPr>
          <p:cNvPr id="24581" name="Slide Number Placeholder 87">
            <a:extLst>
              <a:ext uri="{FF2B5EF4-FFF2-40B4-BE49-F238E27FC236}">
                <a16:creationId xmlns:a16="http://schemas.microsoft.com/office/drawing/2014/main" id="{0986CF5A-EEA3-6F46-94CC-FE1EAB037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492E79F4-0BFD-CD46-B8FF-265397B299EE}" type="slidenum">
              <a:rPr lang="it-IT" altLang="it-IT" sz="1400"/>
              <a:pPr eaLnBrk="1" hangingPunct="1"/>
              <a:t>8</a:t>
            </a:fld>
            <a:endParaRPr lang="it-IT" altLang="it-IT" sz="1400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51B22A79-79DE-1943-A8D0-A6944968B7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914770"/>
              </p:ext>
            </p:extLst>
          </p:nvPr>
        </p:nvGraphicFramePr>
        <p:xfrm>
          <a:off x="839416" y="908721"/>
          <a:ext cx="6624736" cy="3269575"/>
        </p:xfrm>
        <a:graphic>
          <a:graphicData uri="http://schemas.openxmlformats.org/drawingml/2006/table">
            <a:tbl>
              <a:tblPr/>
              <a:tblGrid>
                <a:gridCol w="3256226">
                  <a:extLst>
                    <a:ext uri="{9D8B030D-6E8A-4147-A177-3AD203B41FA5}">
                      <a16:colId xmlns:a16="http://schemas.microsoft.com/office/drawing/2014/main" val="2768522982"/>
                    </a:ext>
                  </a:extLst>
                </a:gridCol>
                <a:gridCol w="3368510">
                  <a:extLst>
                    <a:ext uri="{9D8B030D-6E8A-4147-A177-3AD203B41FA5}">
                      <a16:colId xmlns:a16="http://schemas.microsoft.com/office/drawing/2014/main" val="1591237046"/>
                    </a:ext>
                  </a:extLst>
                </a:gridCol>
              </a:tblGrid>
              <a:tr h="683271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Numero di scissioni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1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52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s</a:t>
                      </a:r>
                      <a:endParaRPr kumimoji="0" lang="it-IT" altLang="it-IT" sz="2400" b="1" i="1" u="none" strike="noStrike" cap="none" normalizeH="0" baseline="0" dirty="0">
                        <a:ln>
                          <a:noFill/>
                        </a:ln>
                        <a:solidFill>
                          <a:srgbClr val="0052FF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Numero di batteri</a:t>
                      </a:r>
                    </a:p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0052FF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748841"/>
                  </a:ext>
                </a:extLst>
              </a:tr>
              <a:tr h="489323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1293139"/>
                  </a:ext>
                </a:extLst>
              </a:tr>
              <a:tr h="489323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3446035"/>
                  </a:ext>
                </a:extLst>
              </a:tr>
              <a:tr h="489323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4 = 2</a:t>
                      </a:r>
                      <a:r>
                        <a:rPr kumimoji="0" lang="it-IT" altLang="it-IT" sz="2400" b="1" i="0" u="none" strike="noStrike" cap="none" normalizeH="0" baseline="3000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1076058"/>
                  </a:ext>
                </a:extLst>
              </a:tr>
              <a:tr h="489323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8 = 2</a:t>
                      </a:r>
                      <a:r>
                        <a:rPr kumimoji="0" lang="it-IT" altLang="it-IT" sz="2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167602"/>
                  </a:ext>
                </a:extLst>
              </a:tr>
              <a:tr h="489323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2</a:t>
                      </a:r>
                      <a:r>
                        <a:rPr kumimoji="0" lang="it-IT" altLang="it-IT" sz="2400" b="1" i="0" u="none" strike="noStrike" cap="none" normalizeH="0" baseline="3000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32157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9873335"/>
                  </a:ext>
                </a:extLst>
              </a:tr>
            </a:tbl>
          </a:graphicData>
        </a:graphic>
      </p:graphicFrame>
      <p:pic>
        <p:nvPicPr>
          <p:cNvPr id="24605" name="Picture 21">
            <a:extLst>
              <a:ext uri="{FF2B5EF4-FFF2-40B4-BE49-F238E27FC236}">
                <a16:creationId xmlns:a16="http://schemas.microsoft.com/office/drawing/2014/main" id="{748C881B-1366-9B4A-AB78-B77A4729A8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60" y="908719"/>
            <a:ext cx="3331324" cy="5374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07" name="TextBox 23">
            <a:extLst>
              <a:ext uri="{FF2B5EF4-FFF2-40B4-BE49-F238E27FC236}">
                <a16:creationId xmlns:a16="http://schemas.microsoft.com/office/drawing/2014/main" id="{8E580EC6-017E-9045-A657-FEB18FFBC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1704" y="4284385"/>
            <a:ext cx="144016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sz="3200" b="1" i="1" dirty="0">
                <a:solidFill>
                  <a:srgbClr val="0052FF"/>
                </a:solidFill>
                <a:latin typeface="Georgia" panose="02040502050405020303" pitchFamily="18" charset="0"/>
              </a:rPr>
              <a:t>B = 2</a:t>
            </a:r>
            <a:r>
              <a:rPr lang="it-IT" altLang="it-IT" sz="3200" b="1" i="1" baseline="30000" dirty="0">
                <a:solidFill>
                  <a:srgbClr val="0052FF"/>
                </a:solidFill>
                <a:latin typeface="Georgia" panose="02040502050405020303" pitchFamily="18" charset="0"/>
              </a:rPr>
              <a:t>s</a:t>
            </a:r>
            <a:endParaRPr lang="it-IT" altLang="it-IT" sz="3200" b="1" i="1" dirty="0">
              <a:solidFill>
                <a:srgbClr val="0052FF"/>
              </a:solidFill>
              <a:latin typeface="Georgia" panose="02040502050405020303" pitchFamily="18" charset="0"/>
            </a:endParaRPr>
          </a:p>
        </p:txBody>
      </p:sp>
      <p:sp>
        <p:nvSpPr>
          <p:cNvPr id="24608" name="TextBox 24">
            <a:extLst>
              <a:ext uri="{FF2B5EF4-FFF2-40B4-BE49-F238E27FC236}">
                <a16:creationId xmlns:a16="http://schemas.microsoft.com/office/drawing/2014/main" id="{879E2EBB-EB10-1644-8798-9EB26B3ED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4892967"/>
            <a:ext cx="705678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222222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Non posso pensare a -2 scissioni o a 4,5 batteri. Posso sostituire al numero </a:t>
            </a:r>
            <a:r>
              <a:rPr lang="it-IT" altLang="it-IT" b="1" i="1" dirty="0" err="1">
                <a:solidFill>
                  <a:srgbClr val="0052FF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s</a:t>
            </a:r>
            <a:r>
              <a:rPr lang="it-IT" altLang="it-IT" b="1" dirty="0">
                <a:solidFill>
                  <a:srgbClr val="222222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 di scissioni solo numeri naturali e ottengo al posto di </a:t>
            </a:r>
            <a:r>
              <a:rPr lang="it-IT" altLang="it-IT" b="1" i="1" dirty="0">
                <a:solidFill>
                  <a:srgbClr val="0052FF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B</a:t>
            </a:r>
            <a:r>
              <a:rPr lang="it-IT" altLang="it-IT" b="1" dirty="0">
                <a:solidFill>
                  <a:srgbClr val="222222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 solo numeri naturali.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018F59F0-1F3F-3D45-8074-0A463BBA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2">
            <a:extLst>
              <a:ext uri="{FF2B5EF4-FFF2-40B4-BE49-F238E27FC236}">
                <a16:creationId xmlns:a16="http://schemas.microsoft.com/office/drawing/2014/main" id="{B238758C-9DBF-E440-B934-9CAC53B1BA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60083"/>
            <a:ext cx="8229600" cy="457200"/>
          </a:xfrm>
        </p:spPr>
        <p:txBody>
          <a:bodyPr/>
          <a:lstStyle/>
          <a:p>
            <a:pPr algn="l" eaLnBrk="1" hangingPunct="1"/>
            <a:r>
              <a:rPr lang="it-IT" altLang="it-IT" sz="32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2. La legge del decadimento radioattivo</a:t>
            </a:r>
          </a:p>
        </p:txBody>
      </p:sp>
      <p:sp>
        <p:nvSpPr>
          <p:cNvPr id="25607" name="Rectangle 20">
            <a:extLst>
              <a:ext uri="{FF2B5EF4-FFF2-40B4-BE49-F238E27FC236}">
                <a16:creationId xmlns:a16="http://schemas.microsoft.com/office/drawing/2014/main" id="{6F0A9D8C-9D34-914F-A372-69888F6A51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4572001"/>
            <a:ext cx="3276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br>
              <a:rPr lang="it-IT" altLang="it-IT" sz="1600" b="1"/>
            </a:br>
            <a:br>
              <a:rPr lang="it-IT" altLang="it-IT" sz="1600" b="1"/>
            </a:br>
            <a:endParaRPr lang="it-IT" altLang="it-IT" sz="1600" b="1"/>
          </a:p>
        </p:txBody>
      </p:sp>
      <p:sp>
        <p:nvSpPr>
          <p:cNvPr id="25609" name="Slide Number Placeholder 87">
            <a:extLst>
              <a:ext uri="{FF2B5EF4-FFF2-40B4-BE49-F238E27FC236}">
                <a16:creationId xmlns:a16="http://schemas.microsoft.com/office/drawing/2014/main" id="{2AC52D8E-A774-3B41-B0C6-1BAE17F40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6F177F96-CCE6-3D43-AC8C-F18F5AEDA2B2}" type="slidenum">
              <a:rPr lang="it-IT" altLang="it-IT" sz="1400"/>
              <a:pPr eaLnBrk="1" hangingPunct="1"/>
              <a:t>9</a:t>
            </a:fld>
            <a:endParaRPr lang="it-IT" altLang="it-IT" sz="1400"/>
          </a:p>
        </p:txBody>
      </p:sp>
      <p:pic>
        <p:nvPicPr>
          <p:cNvPr id="25632" name="Picture 16">
            <a:extLst>
              <a:ext uri="{FF2B5EF4-FFF2-40B4-BE49-F238E27FC236}">
                <a16:creationId xmlns:a16="http://schemas.microsoft.com/office/drawing/2014/main" id="{C7465CE7-F844-2F45-9AC5-4DA36D5CE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249" y="840247"/>
            <a:ext cx="3797399" cy="3973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31" name="TextBox 24">
            <a:extLst>
              <a:ext uri="{FF2B5EF4-FFF2-40B4-BE49-F238E27FC236}">
                <a16:creationId xmlns:a16="http://schemas.microsoft.com/office/drawing/2014/main" id="{AAC95C35-ADDA-E54E-BAD1-5DC0F86E77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5839" y="2660719"/>
            <a:ext cx="3331393" cy="12003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i="1" dirty="0">
                <a:solidFill>
                  <a:srgbClr val="0052FF"/>
                </a:solidFill>
              </a:rPr>
              <a:t>t</a:t>
            </a:r>
            <a:r>
              <a:rPr lang="it-IT" altLang="it-IT" b="1" dirty="0">
                <a:solidFill>
                  <a:srgbClr val="222222"/>
                </a:solidFill>
              </a:rPr>
              <a:t> è misurato in </a:t>
            </a:r>
            <a:r>
              <a:rPr lang="it-IT" altLang="it-IT" b="1" dirty="0">
                <a:solidFill>
                  <a:srgbClr val="0052FF"/>
                </a:solidFill>
              </a:rPr>
              <a:t>tempi di dimezzamento</a:t>
            </a:r>
            <a:r>
              <a:rPr lang="it-IT" altLang="it-IT" b="1" dirty="0">
                <a:solidFill>
                  <a:srgbClr val="222222"/>
                </a:solidFill>
              </a:rPr>
              <a:t>; es: </a:t>
            </a:r>
            <a:r>
              <a:rPr lang="it-IT" altLang="it-IT" b="1" i="1" dirty="0">
                <a:solidFill>
                  <a:srgbClr val="222222"/>
                </a:solidFill>
              </a:rPr>
              <a:t>t</a:t>
            </a:r>
            <a:r>
              <a:rPr lang="it-IT" altLang="it-IT" b="1" dirty="0">
                <a:solidFill>
                  <a:srgbClr val="222222"/>
                </a:solidFill>
              </a:rPr>
              <a:t>=3 indica 18000 anni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445ABCC6-01FB-8948-8960-F3D84A0C8CB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CC"/>
              </a:clrFrom>
              <a:clrTo>
                <a:srgbClr val="FFFFC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5360" y="867811"/>
            <a:ext cx="4258466" cy="5233148"/>
          </a:xfrm>
          <a:prstGeom prst="rect">
            <a:avLst/>
          </a:prstGeom>
          <a:noFill/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B4E0F41E-B901-6345-B808-F336DD828B29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11667" y="980728"/>
            <a:ext cx="1864453" cy="1224136"/>
          </a:xfrm>
          <a:prstGeom prst="rect">
            <a:avLst/>
          </a:prstGeom>
          <a:ln w="28575">
            <a:solidFill>
              <a:srgbClr val="D81E00"/>
            </a:solidFill>
          </a:ln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2A23C32-6A60-2944-93EF-64E81F0582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10" name="TextBox 24">
            <a:extLst>
              <a:ext uri="{FF2B5EF4-FFF2-40B4-BE49-F238E27FC236}">
                <a16:creationId xmlns:a16="http://schemas.microsoft.com/office/drawing/2014/main" id="{41672765-2067-C44F-91AA-A85E15E460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60368" y="5045367"/>
            <a:ext cx="604867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222222"/>
                </a:solidFill>
              </a:rPr>
              <a:t>Posso pensare al passato come ‘tempo negativo’, ma NON posso avere una massa negativa di Carbonio 14. </a:t>
            </a:r>
          </a:p>
        </p:txBody>
      </p:sp>
      <p:cxnSp>
        <p:nvCxnSpPr>
          <p:cNvPr id="4" name="Connettore 2 3">
            <a:extLst>
              <a:ext uri="{FF2B5EF4-FFF2-40B4-BE49-F238E27FC236}">
                <a16:creationId xmlns:a16="http://schemas.microsoft.com/office/drawing/2014/main" id="{3C0B429A-B865-0044-B6C2-CD7098327307}"/>
              </a:ext>
            </a:extLst>
          </p:cNvPr>
          <p:cNvCxnSpPr>
            <a:cxnSpLocks/>
          </p:cNvCxnSpPr>
          <p:nvPr/>
        </p:nvCxnSpPr>
        <p:spPr>
          <a:xfrm flipH="1" flipV="1">
            <a:off x="1530849" y="1496231"/>
            <a:ext cx="3124990" cy="1164488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>
            <a:extLst>
              <a:ext uri="{FF2B5EF4-FFF2-40B4-BE49-F238E27FC236}">
                <a16:creationId xmlns:a16="http://schemas.microsoft.com/office/drawing/2014/main" id="{59F82D7D-583D-654E-B83A-1E82DAFA5BBA}"/>
              </a:ext>
            </a:extLst>
          </p:cNvPr>
          <p:cNvCxnSpPr>
            <a:cxnSpLocks/>
          </p:cNvCxnSpPr>
          <p:nvPr/>
        </p:nvCxnSpPr>
        <p:spPr>
          <a:xfrm flipV="1">
            <a:off x="6744072" y="1388969"/>
            <a:ext cx="216024" cy="127175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4F6AA3BA-0FDF-524D-BDBB-DDEBA506BE0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927648" y="338932"/>
            <a:ext cx="6417096" cy="914400"/>
          </a:xfrm>
        </p:spPr>
        <p:txBody>
          <a:bodyPr/>
          <a:lstStyle/>
          <a:p>
            <a:pPr marL="1978025" indent="-1978025" algn="l" eaLnBrk="1" hangingPunct="1"/>
            <a:r>
              <a:rPr lang="it-IT" altLang="it-IT" sz="40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La funzione esponenziale</a:t>
            </a:r>
          </a:p>
        </p:txBody>
      </p:sp>
      <p:sp>
        <p:nvSpPr>
          <p:cNvPr id="26628" name="Slide Number Placeholder 5">
            <a:extLst>
              <a:ext uri="{FF2B5EF4-FFF2-40B4-BE49-F238E27FC236}">
                <a16:creationId xmlns:a16="http://schemas.microsoft.com/office/drawing/2014/main" id="{09A87AD4-617B-264B-9195-6B9F017B1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FF628D37-8168-1F4F-83CA-31DC6065D614}" type="slidenum">
              <a:rPr lang="it-IT" altLang="it-IT" sz="1400"/>
              <a:pPr eaLnBrk="1" hangingPunct="1"/>
              <a:t>10</a:t>
            </a:fld>
            <a:endParaRPr lang="it-IT" altLang="it-IT" sz="1400"/>
          </a:p>
        </p:txBody>
      </p:sp>
      <p:sp>
        <p:nvSpPr>
          <p:cNvPr id="26629" name="TextBox 5">
            <a:extLst>
              <a:ext uri="{FF2B5EF4-FFF2-40B4-BE49-F238E27FC236}">
                <a16:creationId xmlns:a16="http://schemas.microsoft.com/office/drawing/2014/main" id="{64DFCF01-D52C-8649-A50A-CF8FEB7DF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451035"/>
            <a:ext cx="71349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222222"/>
                </a:solidFill>
                <a:cs typeface="Arial" panose="020B0604020202020204" pitchFamily="34" charset="0"/>
              </a:rPr>
              <a:t>Questi fenomeni naturali fanno capire perché in matematica si trova la </a:t>
            </a:r>
            <a:r>
              <a:rPr lang="it-IT" altLang="it-IT" b="1" i="1" dirty="0">
                <a:solidFill>
                  <a:srgbClr val="222222"/>
                </a:solidFill>
                <a:cs typeface="Arial" panose="020B0604020202020204" pitchFamily="34" charset="0"/>
              </a:rPr>
              <a:t>funzione esponenziale:</a:t>
            </a:r>
            <a:endParaRPr lang="it-IT" altLang="it-IT" sz="2000" b="1" dirty="0">
              <a:solidFill>
                <a:srgbClr val="222222"/>
              </a:solidFill>
              <a:cs typeface="Arial" panose="020B0604020202020204" pitchFamily="34" charset="0"/>
            </a:endParaRPr>
          </a:p>
        </p:txBody>
      </p:sp>
      <p:sp>
        <p:nvSpPr>
          <p:cNvPr id="26630" name="TextBox 6">
            <a:extLst>
              <a:ext uri="{FF2B5EF4-FFF2-40B4-BE49-F238E27FC236}">
                <a16:creationId xmlns:a16="http://schemas.microsoft.com/office/drawing/2014/main" id="{756E1039-56AC-D449-8015-63CE5A42A6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601118"/>
            <a:ext cx="79248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3200" b="1" i="1" dirty="0">
                <a:solidFill>
                  <a:srgbClr val="0052FF"/>
                </a:solidFill>
              </a:rPr>
              <a:t>y = </a:t>
            </a:r>
            <a:r>
              <a:rPr lang="it-IT" altLang="it-IT" sz="3200" b="1" i="1" dirty="0" err="1">
                <a:solidFill>
                  <a:srgbClr val="0052FF"/>
                </a:solidFill>
              </a:rPr>
              <a:t>b</a:t>
            </a:r>
            <a:r>
              <a:rPr lang="it-IT" altLang="it-IT" sz="3200" b="1" i="1" baseline="30000" dirty="0" err="1">
                <a:solidFill>
                  <a:srgbClr val="0052FF"/>
                </a:solidFill>
              </a:rPr>
              <a:t>x</a:t>
            </a:r>
            <a:br>
              <a:rPr lang="it-IT" altLang="it-IT" b="1" dirty="0">
                <a:solidFill>
                  <a:srgbClr val="0052FF"/>
                </a:solidFill>
              </a:rPr>
            </a:br>
            <a:r>
              <a:rPr lang="it-IT" altLang="it-IT" b="1" i="1" dirty="0">
                <a:solidFill>
                  <a:srgbClr val="0052FF"/>
                </a:solidFill>
              </a:rPr>
              <a:t>Dominio</a:t>
            </a:r>
            <a:r>
              <a:rPr lang="it-IT" altLang="it-IT" b="1" dirty="0">
                <a:solidFill>
                  <a:srgbClr val="0052FF"/>
                </a:solidFill>
              </a:rPr>
              <a:t>: insieme </a:t>
            </a:r>
            <a:r>
              <a:rPr lang="it-IT" altLang="it-IT" b="1" i="1" dirty="0" err="1">
                <a:solidFill>
                  <a:srgbClr val="0052FF"/>
                </a:solidFill>
              </a:rPr>
              <a:t>R</a:t>
            </a:r>
            <a:r>
              <a:rPr lang="it-IT" altLang="it-IT" b="1" dirty="0">
                <a:solidFill>
                  <a:srgbClr val="0052FF"/>
                </a:solidFill>
              </a:rPr>
              <a:t> dei numeri reali;</a:t>
            </a:r>
            <a:br>
              <a:rPr lang="it-IT" altLang="it-IT" b="1" dirty="0">
                <a:solidFill>
                  <a:srgbClr val="0052FF"/>
                </a:solidFill>
              </a:rPr>
            </a:br>
            <a:r>
              <a:rPr lang="it-IT" altLang="it-IT" b="1" i="1" dirty="0">
                <a:solidFill>
                  <a:srgbClr val="0052FF"/>
                </a:solidFill>
              </a:rPr>
              <a:t>Codominio:</a:t>
            </a:r>
            <a:r>
              <a:rPr lang="it-IT" altLang="it-IT" b="1" dirty="0">
                <a:solidFill>
                  <a:srgbClr val="0052FF"/>
                </a:solidFill>
              </a:rPr>
              <a:t> l’insieme </a:t>
            </a:r>
            <a:r>
              <a:rPr lang="it-IT" altLang="it-IT" b="1" i="1" dirty="0" err="1">
                <a:solidFill>
                  <a:srgbClr val="0052FF"/>
                </a:solidFill>
              </a:rPr>
              <a:t>R</a:t>
            </a:r>
            <a:r>
              <a:rPr lang="it-IT" altLang="it-IT" b="1" i="1" baseline="30000" dirty="0">
                <a:solidFill>
                  <a:srgbClr val="0052FF"/>
                </a:solidFill>
              </a:rPr>
              <a:t>+</a:t>
            </a:r>
            <a:r>
              <a:rPr lang="it-IT" altLang="it-IT" b="1" i="1" dirty="0">
                <a:solidFill>
                  <a:srgbClr val="0052FF"/>
                </a:solidFill>
              </a:rPr>
              <a:t> </a:t>
            </a:r>
            <a:r>
              <a:rPr lang="it-IT" altLang="it-IT" b="1" dirty="0">
                <a:solidFill>
                  <a:srgbClr val="0052FF"/>
                </a:solidFill>
              </a:rPr>
              <a:t>dei numeri reali positivi.</a:t>
            </a:r>
          </a:p>
        </p:txBody>
      </p:sp>
      <p:sp>
        <p:nvSpPr>
          <p:cNvPr id="26631" name="TextBox 8">
            <a:extLst>
              <a:ext uri="{FF2B5EF4-FFF2-40B4-BE49-F238E27FC236}">
                <a16:creationId xmlns:a16="http://schemas.microsoft.com/office/drawing/2014/main" id="{CFCD1755-D19A-3A46-AB24-C1D49E97FE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310857"/>
            <a:ext cx="7772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b="1" dirty="0">
                <a:solidFill>
                  <a:srgbClr val="222222"/>
                </a:solidFill>
              </a:rPr>
              <a:t>Spesso si scrive la sola formula </a:t>
            </a:r>
            <a:r>
              <a:rPr lang="it-IT" altLang="it-IT" b="1" i="1" dirty="0">
                <a:solidFill>
                  <a:srgbClr val="0052FF"/>
                </a:solidFill>
              </a:rPr>
              <a:t>y = </a:t>
            </a:r>
            <a:r>
              <a:rPr lang="it-IT" altLang="it-IT" b="1" i="1" dirty="0" err="1">
                <a:solidFill>
                  <a:srgbClr val="0052FF"/>
                </a:solidFill>
              </a:rPr>
              <a:t>b</a:t>
            </a:r>
            <a:r>
              <a:rPr lang="it-IT" altLang="it-IT" b="1" i="1" baseline="30000" dirty="0" err="1">
                <a:solidFill>
                  <a:srgbClr val="0052FF"/>
                </a:solidFill>
              </a:rPr>
              <a:t>x</a:t>
            </a:r>
            <a:r>
              <a:rPr lang="it-IT" altLang="it-IT" b="1" i="1" baseline="30000" dirty="0">
                <a:solidFill>
                  <a:srgbClr val="0052FF"/>
                </a:solidFill>
              </a:rPr>
              <a:t>  </a:t>
            </a:r>
            <a:r>
              <a:rPr lang="it-IT" altLang="it-IT" b="1" dirty="0">
                <a:solidFill>
                  <a:srgbClr val="222222"/>
                </a:solidFill>
              </a:rPr>
              <a:t>e si lasciano sottintesi dominio e codominio.</a:t>
            </a:r>
            <a:r>
              <a:rPr lang="it-IT" altLang="it-IT" sz="2000" b="1" dirty="0">
                <a:solidFill>
                  <a:srgbClr val="222222"/>
                </a:solidFill>
              </a:rPr>
              <a:t>   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9169060-FC47-C846-846E-95B78878A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2041D8CB-16EF-4147-B986-FFC5D38F6DC0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09800" y="1676400"/>
            <a:ext cx="8153400" cy="2160588"/>
          </a:xfrm>
        </p:spPr>
        <p:txBody>
          <a:bodyPr/>
          <a:lstStyle/>
          <a:p>
            <a:pPr eaLnBrk="1" hangingPunct="1"/>
            <a:r>
              <a:rPr lang="it-IT" altLang="it-IT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Base ed esponente della funzione esponenziale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A0AEE065-219A-624A-AF48-D48C129D0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F6542C6D-EEED-B742-8A09-76137E424059}" type="slidenum">
              <a:rPr lang="it-IT" altLang="it-IT" sz="1400"/>
              <a:pPr eaLnBrk="1" hangingPunct="1"/>
              <a:t>11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A6113F0-D446-3845-9DD8-06775AF61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9846580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3FF92695-8CBB-7E43-97EC-21F8F645EE5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09800" y="786408"/>
            <a:ext cx="8153400" cy="914400"/>
          </a:xfrm>
        </p:spPr>
        <p:txBody>
          <a:bodyPr/>
          <a:lstStyle/>
          <a:p>
            <a:pPr indent="-2081213" eaLnBrk="1" hangingPunct="1"/>
            <a: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Attività 2</a:t>
            </a:r>
            <a:br>
              <a:rPr lang="it-IT" altLang="it-IT" sz="28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Base ed esponente</a:t>
            </a:r>
            <a:b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</a:br>
            <a: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della funzione esponenziale</a:t>
            </a:r>
          </a:p>
        </p:txBody>
      </p:sp>
      <p:sp>
        <p:nvSpPr>
          <p:cNvPr id="19460" name="Slide Number Placeholder 5">
            <a:extLst>
              <a:ext uri="{FF2B5EF4-FFF2-40B4-BE49-F238E27FC236}">
                <a16:creationId xmlns:a16="http://schemas.microsoft.com/office/drawing/2014/main" id="{55281035-14AD-C34E-B39A-CBC844FB1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D0FE95C-915B-1947-98E7-B565A8265A58}" type="slidenum">
              <a:rPr lang="it-IT" altLang="it-IT" sz="1400"/>
              <a:pPr eaLnBrk="1" hangingPunct="1"/>
              <a:t>12</a:t>
            </a:fld>
            <a:endParaRPr lang="it-IT" altLang="it-IT" sz="1400"/>
          </a:p>
        </p:txBody>
      </p:sp>
      <p:sp>
        <p:nvSpPr>
          <p:cNvPr id="19461" name="TextBox 5">
            <a:extLst>
              <a:ext uri="{FF2B5EF4-FFF2-40B4-BE49-F238E27FC236}">
                <a16:creationId xmlns:a16="http://schemas.microsoft.com/office/drawing/2014/main" id="{E5663B17-4D17-384E-AC2A-8D8F5C3FC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8704" y="2690918"/>
            <a:ext cx="7295728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Completa la scheda 2 per esaminare da vari punti vista la  formula </a:t>
            </a:r>
            <a:r>
              <a:rPr lang="it-IT" altLang="it-IT" sz="2800" b="1" i="1" dirty="0">
                <a:solidFill>
                  <a:srgbClr val="0052FF"/>
                </a:solidFill>
                <a:cs typeface="Arial" panose="020B0604020202020204" pitchFamily="34" charset="0"/>
              </a:rPr>
              <a:t>y = </a:t>
            </a:r>
            <a:r>
              <a:rPr lang="it-IT" altLang="it-IT" sz="2800" b="1" i="1" dirty="0" err="1">
                <a:solidFill>
                  <a:srgbClr val="0052FF"/>
                </a:solidFill>
                <a:cs typeface="Arial" panose="020B0604020202020204" pitchFamily="34" charset="0"/>
              </a:rPr>
              <a:t>b</a:t>
            </a:r>
            <a:r>
              <a:rPr lang="it-IT" altLang="it-IT" sz="2800" b="1" i="1" baseline="30000" dirty="0" err="1">
                <a:solidFill>
                  <a:srgbClr val="0052FF"/>
                </a:solidFill>
                <a:cs typeface="Arial" panose="020B0604020202020204" pitchFamily="34" charset="0"/>
              </a:rPr>
              <a:t>x</a:t>
            </a:r>
            <a:r>
              <a:rPr lang="it-IT" altLang="it-IT" sz="2800" b="1" dirty="0">
                <a:solidFill>
                  <a:srgbClr val="222222"/>
                </a:solidFill>
                <a:cs typeface="Arial" panose="020B0604020202020204" pitchFamily="34" charset="0"/>
              </a:rPr>
              <a:t> 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357E5E8-0148-DF4A-B804-5F90F86886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3289519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itle 4">
            <a:extLst>
              <a:ext uri="{FF2B5EF4-FFF2-40B4-BE49-F238E27FC236}">
                <a16:creationId xmlns:a16="http://schemas.microsoft.com/office/drawing/2014/main" id="{C4820A8E-8A71-2843-8CB6-8F3EC811CE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33600" y="381000"/>
            <a:ext cx="7772400" cy="609600"/>
          </a:xfrm>
        </p:spPr>
        <p:txBody>
          <a:bodyPr/>
          <a:lstStyle/>
          <a:p>
            <a:r>
              <a:rPr lang="it-IT" altLang="it-IT" sz="40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Che cosa hai trovato?</a:t>
            </a:r>
          </a:p>
        </p:txBody>
      </p:sp>
      <p:sp>
        <p:nvSpPr>
          <p:cNvPr id="20484" name="Slide Number Placeholder 5">
            <a:extLst>
              <a:ext uri="{FF2B5EF4-FFF2-40B4-BE49-F238E27FC236}">
                <a16:creationId xmlns:a16="http://schemas.microsoft.com/office/drawing/2014/main" id="{3603A17D-A99C-2841-94DD-594C845DD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83A1E117-9176-8D41-A78C-AA7BD1BA3A89}" type="slidenum">
              <a:rPr lang="it-IT" altLang="it-IT" sz="1400"/>
              <a:pPr eaLnBrk="1" hangingPunct="1"/>
              <a:t>13</a:t>
            </a:fld>
            <a:endParaRPr lang="it-IT" altLang="it-IT" sz="1400"/>
          </a:p>
        </p:txBody>
      </p:sp>
      <p:sp>
        <p:nvSpPr>
          <p:cNvPr id="20485" name="TextBox 6">
            <a:extLst>
              <a:ext uri="{FF2B5EF4-FFF2-40B4-BE49-F238E27FC236}">
                <a16:creationId xmlns:a16="http://schemas.microsoft.com/office/drawing/2014/main" id="{B46C3549-345E-DD42-8C84-0020BA7D1B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447801"/>
            <a:ext cx="8001000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it-IT" altLang="it-IT" sz="2800" b="1" dirty="0">
                <a:solidFill>
                  <a:srgbClr val="222222"/>
                </a:solidFill>
              </a:rPr>
              <a:t>La funzione esponenziale </a:t>
            </a:r>
            <a:r>
              <a:rPr lang="it-IT" altLang="it-IT" sz="2800" b="1" i="1" dirty="0">
                <a:solidFill>
                  <a:srgbClr val="0052FF"/>
                </a:solidFill>
              </a:rPr>
              <a:t>y = </a:t>
            </a:r>
            <a:r>
              <a:rPr lang="it-IT" altLang="it-IT" sz="2800" b="1" i="1" dirty="0" err="1">
                <a:solidFill>
                  <a:srgbClr val="0052FF"/>
                </a:solidFill>
              </a:rPr>
              <a:t>b</a:t>
            </a:r>
            <a:r>
              <a:rPr lang="it-IT" altLang="it-IT" sz="2800" b="1" i="1" baseline="30000" dirty="0" err="1">
                <a:solidFill>
                  <a:srgbClr val="0052FF"/>
                </a:solidFill>
              </a:rPr>
              <a:t>x</a:t>
            </a:r>
            <a:r>
              <a:rPr lang="it-IT" altLang="it-IT" sz="2800" b="1" i="1" dirty="0">
                <a:solidFill>
                  <a:srgbClr val="222222"/>
                </a:solidFill>
              </a:rPr>
              <a:t> </a:t>
            </a:r>
            <a:r>
              <a:rPr lang="it-IT" altLang="it-IT" sz="2800" b="1" dirty="0">
                <a:solidFill>
                  <a:srgbClr val="222222"/>
                </a:solidFill>
              </a:rPr>
              <a:t>richiede di calcolare le potenze con esponente intero, razionale e irrazionale.</a:t>
            </a:r>
          </a:p>
          <a:p>
            <a:pPr eaLnBrk="1" hangingPunct="1">
              <a:spcBef>
                <a:spcPts val="1200"/>
              </a:spcBef>
              <a:buFontTx/>
              <a:buAutoNum type="arabicPeriod"/>
            </a:pPr>
            <a:r>
              <a:rPr lang="it-IT" altLang="it-IT" sz="2800" b="1" dirty="0">
                <a:solidFill>
                  <a:srgbClr val="222222"/>
                </a:solidFill>
              </a:rPr>
              <a:t>La funzione esponenziale </a:t>
            </a:r>
            <a:r>
              <a:rPr lang="it-IT" altLang="it-IT" sz="2800" b="1" i="1" dirty="0">
                <a:solidFill>
                  <a:srgbClr val="0052FF"/>
                </a:solidFill>
              </a:rPr>
              <a:t>y = </a:t>
            </a:r>
            <a:r>
              <a:rPr lang="it-IT" altLang="it-IT" sz="2800" b="1" i="1" dirty="0" err="1">
                <a:solidFill>
                  <a:srgbClr val="0052FF"/>
                </a:solidFill>
              </a:rPr>
              <a:t>b</a:t>
            </a:r>
            <a:r>
              <a:rPr lang="it-IT" altLang="it-IT" sz="2800" b="1" i="1" baseline="30000" dirty="0" err="1">
                <a:solidFill>
                  <a:srgbClr val="0052FF"/>
                </a:solidFill>
              </a:rPr>
              <a:t>x</a:t>
            </a:r>
            <a:r>
              <a:rPr lang="it-IT" altLang="it-IT" sz="2800" b="1" i="1" dirty="0">
                <a:solidFill>
                  <a:srgbClr val="0052FF"/>
                </a:solidFill>
              </a:rPr>
              <a:t> </a:t>
            </a:r>
            <a:r>
              <a:rPr lang="it-IT" altLang="it-IT" sz="2800" b="1" dirty="0">
                <a:solidFill>
                  <a:srgbClr val="222222"/>
                </a:solidFill>
              </a:rPr>
              <a:t>ha un particolare andamento che dipende anche dalla scelta della base </a:t>
            </a:r>
            <a:r>
              <a:rPr lang="it-IT" altLang="it-IT" sz="2800" b="1" i="1" dirty="0">
                <a:solidFill>
                  <a:srgbClr val="0052FF"/>
                </a:solidFill>
              </a:rPr>
              <a:t>b</a:t>
            </a:r>
            <a:r>
              <a:rPr lang="it-IT" altLang="it-IT" sz="2800" b="1" dirty="0">
                <a:solidFill>
                  <a:srgbClr val="222222"/>
                </a:solidFill>
              </a:rPr>
              <a:t>.</a:t>
            </a:r>
          </a:p>
          <a:p>
            <a:pPr eaLnBrk="1" hangingPunct="1">
              <a:spcBef>
                <a:spcPts val="1200"/>
              </a:spcBef>
              <a:buFontTx/>
              <a:buAutoNum type="arabicPeriod"/>
            </a:pPr>
            <a:r>
              <a:rPr lang="it-IT" altLang="it-IT" sz="2800" b="1" dirty="0">
                <a:solidFill>
                  <a:srgbClr val="222222"/>
                </a:solidFill>
              </a:rPr>
              <a:t>La scelta della base </a:t>
            </a:r>
            <a:r>
              <a:rPr lang="it-IT" altLang="it-IT" sz="2800" b="1" i="1" dirty="0">
                <a:solidFill>
                  <a:srgbClr val="0052FF"/>
                </a:solidFill>
              </a:rPr>
              <a:t>b</a:t>
            </a:r>
            <a:r>
              <a:rPr lang="it-IT" altLang="it-IT" sz="2800" b="1" dirty="0">
                <a:solidFill>
                  <a:srgbClr val="222222"/>
                </a:solidFill>
              </a:rPr>
              <a:t> richiede alcune avvertenze.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4D79D967-D2C5-D644-A8D0-174277E27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42817085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Slide Number Placeholder 6">
            <a:extLst>
              <a:ext uri="{FF2B5EF4-FFF2-40B4-BE49-F238E27FC236}">
                <a16:creationId xmlns:a16="http://schemas.microsoft.com/office/drawing/2014/main" id="{D1A7619C-375C-7448-9924-4524ABA8F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B73D514B-F3E1-2E43-978C-FD0EAA437C6B}" type="slidenum">
              <a:rPr lang="it-IT" altLang="it-IT" sz="1400"/>
              <a:pPr eaLnBrk="1" hangingPunct="1"/>
              <a:t>14</a:t>
            </a:fld>
            <a:endParaRPr lang="it-IT" altLang="it-IT" sz="140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DE846F4A-CC08-DA45-A8F8-3DBF4E1A2E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8" y="116632"/>
            <a:ext cx="9217023" cy="6067488"/>
          </a:xfrm>
          <a:prstGeom prst="rect">
            <a:avLst/>
          </a:prstGeom>
        </p:spPr>
      </p:pic>
      <p:sp>
        <p:nvSpPr>
          <p:cNvPr id="2" name="Segnaposto data 1">
            <a:extLst>
              <a:ext uri="{FF2B5EF4-FFF2-40B4-BE49-F238E27FC236}">
                <a16:creationId xmlns:a16="http://schemas.microsoft.com/office/drawing/2014/main" id="{AF0BD80A-27D8-DB45-8548-C4A221E73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33426086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itle 5">
            <a:extLst>
              <a:ext uri="{FF2B5EF4-FFF2-40B4-BE49-F238E27FC236}">
                <a16:creationId xmlns:a16="http://schemas.microsoft.com/office/drawing/2014/main" id="{3BC2A23E-AAF8-9F40-81DC-145D913A7E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3100" y="334376"/>
            <a:ext cx="8229600" cy="914400"/>
          </a:xfrm>
        </p:spPr>
        <p:txBody>
          <a:bodyPr/>
          <a:lstStyle/>
          <a:p>
            <a: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Attenzione alla base </a:t>
            </a:r>
            <a:r>
              <a:rPr lang="it-IT" altLang="it-IT" sz="3600" b="1" i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</a:t>
            </a:r>
            <a:r>
              <a:rPr lang="it-IT" altLang="it-IT" sz="36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 della funzione esponenziale </a:t>
            </a:r>
            <a:r>
              <a:rPr lang="it-IT" altLang="it-IT" sz="3600" b="1" i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y = </a:t>
            </a:r>
            <a:r>
              <a:rPr lang="it-IT" altLang="it-IT" sz="3600" b="1" i="1" dirty="0" err="1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b</a:t>
            </a:r>
            <a:r>
              <a:rPr lang="it-IT" altLang="it-IT" sz="3600" b="1" i="1" baseline="30000" dirty="0" err="1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x</a:t>
            </a:r>
            <a:endParaRPr lang="it-IT" altLang="it-IT" sz="3600" b="1" i="1" baseline="30000" dirty="0">
              <a:solidFill>
                <a:srgbClr val="D81E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3557" name="Slide Number Placeholder 9">
            <a:extLst>
              <a:ext uri="{FF2B5EF4-FFF2-40B4-BE49-F238E27FC236}">
                <a16:creationId xmlns:a16="http://schemas.microsoft.com/office/drawing/2014/main" id="{C6EA3047-BE04-DF4A-8471-43A1C1FA6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EBC6EDE7-E6DD-5F4F-8236-BFAABE4A44B1}" type="slidenum">
              <a:rPr lang="it-IT" altLang="it-IT" sz="1400"/>
              <a:pPr eaLnBrk="1" hangingPunct="1"/>
              <a:t>15</a:t>
            </a:fld>
            <a:endParaRPr lang="it-IT" altLang="it-IT" sz="1400"/>
          </a:p>
        </p:txBody>
      </p:sp>
      <p:sp>
        <p:nvSpPr>
          <p:cNvPr id="23558" name="TextBox 10">
            <a:extLst>
              <a:ext uri="{FF2B5EF4-FFF2-40B4-BE49-F238E27FC236}">
                <a16:creationId xmlns:a16="http://schemas.microsoft.com/office/drawing/2014/main" id="{F7AD4F09-C91A-3140-9FFC-9A686D870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1752600"/>
            <a:ext cx="7543800" cy="1016000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sz="3200" b="1" dirty="0">
                <a:solidFill>
                  <a:srgbClr val="0052FF"/>
                </a:solidFill>
              </a:rPr>
              <a:t>No </a:t>
            </a:r>
            <a:r>
              <a:rPr lang="it-IT" altLang="it-IT" sz="3200" b="1" i="1" dirty="0">
                <a:solidFill>
                  <a:srgbClr val="0052FF"/>
                </a:solidFill>
              </a:rPr>
              <a:t>b = 0</a:t>
            </a:r>
            <a:endParaRPr lang="it-IT" altLang="it-IT" sz="3200" b="1" dirty="0">
              <a:solidFill>
                <a:srgbClr val="0052FF"/>
              </a:solidFill>
            </a:endParaRPr>
          </a:p>
          <a:p>
            <a:pPr algn="ctr" eaLnBrk="1" hangingPunct="1"/>
            <a:r>
              <a:rPr lang="it-IT" altLang="it-IT" sz="2800" b="1" dirty="0">
                <a:solidFill>
                  <a:srgbClr val="003300"/>
                </a:solidFill>
              </a:rPr>
              <a:t> perché non si può calcolare 0</a:t>
            </a:r>
            <a:r>
              <a:rPr lang="it-IT" altLang="it-IT" sz="2800" b="1" baseline="30000" dirty="0">
                <a:solidFill>
                  <a:srgbClr val="003300"/>
                </a:solidFill>
              </a:rPr>
              <a:t>0</a:t>
            </a:r>
            <a:r>
              <a:rPr lang="it-IT" altLang="it-IT" sz="2800" b="1" dirty="0">
                <a:solidFill>
                  <a:srgbClr val="003300"/>
                </a:solidFill>
              </a:rPr>
              <a:t>, 0</a:t>
            </a:r>
            <a:r>
              <a:rPr lang="it-IT" altLang="it-IT" sz="2800" b="1" baseline="30000" dirty="0">
                <a:solidFill>
                  <a:srgbClr val="003300"/>
                </a:solidFill>
              </a:rPr>
              <a:t>-1</a:t>
            </a:r>
            <a:r>
              <a:rPr lang="it-IT" altLang="it-IT" sz="2800" b="1" dirty="0">
                <a:solidFill>
                  <a:srgbClr val="003300"/>
                </a:solidFill>
              </a:rPr>
              <a:t>, …</a:t>
            </a:r>
          </a:p>
        </p:txBody>
      </p:sp>
      <p:sp>
        <p:nvSpPr>
          <p:cNvPr id="23560" name="Rectangle 13">
            <a:extLst>
              <a:ext uri="{FF2B5EF4-FFF2-40B4-BE49-F238E27FC236}">
                <a16:creationId xmlns:a16="http://schemas.microsoft.com/office/drawing/2014/main" id="{F7348C6E-15D0-3D47-8EF9-85816AD4E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276601"/>
            <a:ext cx="7543800" cy="255454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it-IT" altLang="it-IT" sz="3200" b="1" dirty="0">
                <a:solidFill>
                  <a:srgbClr val="0052FF"/>
                </a:solidFill>
              </a:rPr>
              <a:t>No </a:t>
            </a:r>
            <a:r>
              <a:rPr lang="it-IT" altLang="it-IT" sz="3200" b="1" i="1" dirty="0">
                <a:solidFill>
                  <a:srgbClr val="0052FF"/>
                </a:solidFill>
              </a:rPr>
              <a:t>b &lt; 0</a:t>
            </a:r>
          </a:p>
          <a:p>
            <a:pPr algn="ctr" eaLnBrk="1" hangingPunct="1"/>
            <a:r>
              <a:rPr lang="it-IT" altLang="it-IT" sz="3200" b="1" dirty="0"/>
              <a:t>perché non si può calcolare</a:t>
            </a:r>
          </a:p>
          <a:p>
            <a:pPr algn="ctr" eaLnBrk="1" hangingPunct="1"/>
            <a:br>
              <a:rPr lang="it-IT" altLang="it-IT" sz="3200" b="1" dirty="0"/>
            </a:br>
            <a:r>
              <a:rPr lang="it-IT" altLang="it-IT" sz="3200" b="1" dirty="0"/>
              <a:t> </a:t>
            </a:r>
          </a:p>
          <a:p>
            <a:pPr algn="ctr" eaLnBrk="1" hangingPunct="1"/>
            <a:endParaRPr lang="it-IT" altLang="it-IT" sz="3200" b="1" dirty="0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60270A67-B657-CC49-B27C-0650E463E8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712" y="4402552"/>
            <a:ext cx="5704984" cy="1262822"/>
          </a:xfrm>
          <a:prstGeom prst="rect">
            <a:avLst/>
          </a:prstGeom>
        </p:spPr>
      </p:pic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1027DAA-FA13-964C-A97A-38B5957DD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6278660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Title 5">
            <a:extLst>
              <a:ext uri="{FF2B5EF4-FFF2-40B4-BE49-F238E27FC236}">
                <a16:creationId xmlns:a16="http://schemas.microsoft.com/office/drawing/2014/main" id="{59C0A795-00FB-C54C-BCC4-5A977255E9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74746" y="324046"/>
            <a:ext cx="8229600" cy="457200"/>
          </a:xfrm>
        </p:spPr>
        <p:txBody>
          <a:bodyPr/>
          <a:lstStyle/>
          <a:p>
            <a:r>
              <a:rPr lang="it-IT" altLang="it-IT" sz="3200" b="1" dirty="0">
                <a:solidFill>
                  <a:srgbClr val="D81E00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Grafici della funzione esponenziale </a:t>
            </a:r>
            <a:r>
              <a:rPr lang="it-IT" altLang="it-IT" sz="3200" b="1" i="1" dirty="0">
                <a:solidFill>
                  <a:srgbClr val="0052FF"/>
                </a:solidFill>
              </a:rPr>
              <a:t>y = </a:t>
            </a:r>
            <a:r>
              <a:rPr lang="it-IT" altLang="it-IT" sz="3200" b="1" i="1" dirty="0" err="1">
                <a:solidFill>
                  <a:srgbClr val="0052FF"/>
                </a:solidFill>
              </a:rPr>
              <a:t>b</a:t>
            </a:r>
            <a:r>
              <a:rPr lang="it-IT" altLang="it-IT" sz="3200" b="1" i="1" baseline="30000" dirty="0" err="1">
                <a:solidFill>
                  <a:srgbClr val="0052FF"/>
                </a:solidFill>
              </a:rPr>
              <a:t>x</a:t>
            </a:r>
            <a:r>
              <a:rPr lang="it-IT" altLang="it-IT" sz="3200" b="1" i="1" dirty="0">
                <a:solidFill>
                  <a:srgbClr val="0052FF"/>
                </a:solidFill>
              </a:rPr>
              <a:t> </a:t>
            </a:r>
            <a:br>
              <a:rPr lang="it-IT" altLang="it-IT" sz="3200" b="1" i="1" dirty="0">
                <a:solidFill>
                  <a:srgbClr val="D81E00"/>
                </a:solidFill>
              </a:rPr>
            </a:br>
            <a:endParaRPr lang="it-IT" altLang="it-IT" sz="3200" b="1" dirty="0">
              <a:solidFill>
                <a:srgbClr val="D81E00"/>
              </a:solidFill>
              <a:latin typeface="Arial" panose="020B0604020202020204" pitchFamily="34" charset="0"/>
              <a:ea typeface="ＭＳ Ｐゴシック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532" name="Slide Number Placeholder 9">
            <a:extLst>
              <a:ext uri="{FF2B5EF4-FFF2-40B4-BE49-F238E27FC236}">
                <a16:creationId xmlns:a16="http://schemas.microsoft.com/office/drawing/2014/main" id="{1FA94046-4153-CF48-8610-0E3CEFFE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6B018EE-40C6-2D46-9AFA-2C0C8DEE58F3}" type="slidenum">
              <a:rPr lang="it-IT" altLang="it-IT" sz="1400"/>
              <a:pPr eaLnBrk="1" hangingPunct="1"/>
              <a:t>16</a:t>
            </a:fld>
            <a:endParaRPr lang="it-IT" altLang="it-IT" sz="140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9B3A552-8D1C-E248-8F41-CA83891E63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954718"/>
              </p:ext>
            </p:extLst>
          </p:nvPr>
        </p:nvGraphicFramePr>
        <p:xfrm>
          <a:off x="1327720" y="925262"/>
          <a:ext cx="9448800" cy="4303938"/>
        </p:xfrm>
        <a:graphic>
          <a:graphicData uri="http://schemas.openxmlformats.org/drawingml/2006/table">
            <a:tbl>
              <a:tblPr/>
              <a:tblGrid>
                <a:gridCol w="4771644">
                  <a:extLst>
                    <a:ext uri="{9D8B030D-6E8A-4147-A177-3AD203B41FA5}">
                      <a16:colId xmlns:a16="http://schemas.microsoft.com/office/drawing/2014/main" val="1767051407"/>
                    </a:ext>
                  </a:extLst>
                </a:gridCol>
                <a:gridCol w="4677156">
                  <a:extLst>
                    <a:ext uri="{9D8B030D-6E8A-4147-A177-3AD203B41FA5}">
                      <a16:colId xmlns:a16="http://schemas.microsoft.com/office/drawing/2014/main" val="3782508589"/>
                    </a:ext>
                  </a:extLst>
                </a:gridCol>
              </a:tblGrid>
              <a:tr h="596504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8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b &gt;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altLang="it-IT" sz="2800" b="1" i="1" u="none" strike="noStrike" cap="none" normalizeH="0" baseline="0" dirty="0">
                          <a:ln>
                            <a:noFill/>
                          </a:ln>
                          <a:solidFill>
                            <a:srgbClr val="222222"/>
                          </a:solidFill>
                          <a:effectLst/>
                          <a:latin typeface="Arial" panose="020B0604020202020204" pitchFamily="34" charset="0"/>
                          <a:ea typeface="ＭＳ Ｐゴシック" panose="020B0600070205080204" pitchFamily="34" charset="-128"/>
                        </a:rPr>
                        <a:t>0 &lt; b &lt;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9103409"/>
                  </a:ext>
                </a:extLst>
              </a:tr>
              <a:tr h="3707434"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57200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37931725" indent="-37474525" defTabSz="45720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4572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9144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1371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18288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altLang="it-IT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5809495"/>
                  </a:ext>
                </a:extLst>
              </a:tr>
            </a:tbl>
          </a:graphicData>
        </a:graphic>
      </p:graphicFrame>
      <p:pic>
        <p:nvPicPr>
          <p:cNvPr id="22545" name="Picture 8">
            <a:extLst>
              <a:ext uri="{FF2B5EF4-FFF2-40B4-BE49-F238E27FC236}">
                <a16:creationId xmlns:a16="http://schemas.microsoft.com/office/drawing/2014/main" id="{EAE9D913-8E94-734E-8341-AC2AEC346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528" y="1628800"/>
            <a:ext cx="4464496" cy="3536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6" name="Picture 9">
            <a:extLst>
              <a:ext uri="{FF2B5EF4-FFF2-40B4-BE49-F238E27FC236}">
                <a16:creationId xmlns:a16="http://schemas.microsoft.com/office/drawing/2014/main" id="{30C399F1-13B4-A84A-886B-C7273C5049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056" y="1633452"/>
            <a:ext cx="4458625" cy="353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8" name="TextBox 14">
            <a:extLst>
              <a:ext uri="{FF2B5EF4-FFF2-40B4-BE49-F238E27FC236}">
                <a16:creationId xmlns:a16="http://schemas.microsoft.com/office/drawing/2014/main" id="{965D6CBA-D656-EE47-BB0F-24A813E20C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5426060"/>
            <a:ext cx="59618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it-IT" altLang="it-IT" sz="2800" b="1" dirty="0"/>
              <a:t>Tutte le curve passano per </a:t>
            </a:r>
            <a:r>
              <a:rPr lang="it-IT" altLang="it-IT" sz="2800" b="1" i="1" dirty="0">
                <a:solidFill>
                  <a:srgbClr val="D81E00"/>
                </a:solidFill>
              </a:rPr>
              <a:t>A</a:t>
            </a:r>
            <a:r>
              <a:rPr lang="it-IT" altLang="it-IT" sz="2800" b="1" dirty="0">
                <a:solidFill>
                  <a:srgbClr val="D81E00"/>
                </a:solidFill>
              </a:rPr>
              <a:t>(0; 1)</a:t>
            </a:r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762C90D-4CCA-E14F-B26D-A7A3C8EFB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</p:spTree>
    <p:extLst>
      <p:ext uri="{BB962C8B-B14F-4D97-AF65-F5344CB8AC3E}">
        <p14:creationId xmlns:p14="http://schemas.microsoft.com/office/powerpoint/2010/main" val="4163293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9">
            <a:extLst>
              <a:ext uri="{FF2B5EF4-FFF2-40B4-BE49-F238E27FC236}">
                <a16:creationId xmlns:a16="http://schemas.microsoft.com/office/drawing/2014/main" id="{1FA94046-4153-CF48-8610-0E3CEFFE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6B018EE-40C6-2D46-9AFA-2C0C8DEE58F3}" type="slidenum">
              <a:rPr lang="it-IT" altLang="it-IT" sz="1400"/>
              <a:pPr eaLnBrk="1" hangingPunct="1"/>
              <a:t>17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762C90D-4CCA-E14F-B26D-A7A3C8EFB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3" name="Titolo 2">
            <a:extLst>
              <a:ext uri="{FF2B5EF4-FFF2-40B4-BE49-F238E27FC236}">
                <a16:creationId xmlns:a16="http://schemas.microsoft.com/office/drawing/2014/main" id="{2F172D5E-AC50-7646-894D-74EB745478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2132856"/>
            <a:ext cx="10363200" cy="1470025"/>
          </a:xfrm>
        </p:spPr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Uno sguardo sul vasto mondo descritto da funzioni esponenziali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4784205F-5A20-4D4D-9355-957A58ED942E}"/>
              </a:ext>
            </a:extLst>
          </p:cNvPr>
          <p:cNvSpPr txBox="1"/>
          <p:nvPr/>
        </p:nvSpPr>
        <p:spPr>
          <a:xfrm>
            <a:off x="2007479" y="4277721"/>
            <a:ext cx="7937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/>
              <a:t>Continuerà nelle prossime lezioni </a:t>
            </a:r>
          </a:p>
        </p:txBody>
      </p:sp>
    </p:spTree>
    <p:extLst>
      <p:ext uri="{BB962C8B-B14F-4D97-AF65-F5344CB8AC3E}">
        <p14:creationId xmlns:p14="http://schemas.microsoft.com/office/powerpoint/2010/main" val="37729414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9">
            <a:extLst>
              <a:ext uri="{FF2B5EF4-FFF2-40B4-BE49-F238E27FC236}">
                <a16:creationId xmlns:a16="http://schemas.microsoft.com/office/drawing/2014/main" id="{1FA94046-4153-CF48-8610-0E3CEFFE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6B018EE-40C6-2D46-9AFA-2C0C8DEE58F3}" type="slidenum">
              <a:rPr lang="it-IT" altLang="it-IT" sz="1400"/>
              <a:pPr eaLnBrk="1" hangingPunct="1"/>
              <a:t>18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762C90D-4CCA-E14F-B26D-A7A3C8EFB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FB4794AF-D4CF-0B41-8DB8-D6261F70E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279"/>
            <a:ext cx="10363200" cy="1216086"/>
          </a:xfrm>
        </p:spPr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La fissione nucleare</a:t>
            </a:r>
            <a:r>
              <a:rPr lang="it-IT" b="1" dirty="0"/>
              <a:t> </a:t>
            </a:r>
          </a:p>
        </p:txBody>
      </p:sp>
      <p:pic>
        <p:nvPicPr>
          <p:cNvPr id="7" name="Immagine 6" descr="::::::::fissione2.jpg">
            <a:extLst>
              <a:ext uri="{FF2B5EF4-FFF2-40B4-BE49-F238E27FC236}">
                <a16:creationId xmlns:a16="http://schemas.microsoft.com/office/drawing/2014/main" id="{A059BC84-81B7-6547-9592-044A35D97C9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1556793"/>
            <a:ext cx="3672408" cy="4464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B8E703BA-83B1-8B41-AA63-849198B3E49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01" t="10631" b="16723"/>
          <a:stretch/>
        </p:blipFill>
        <p:spPr>
          <a:xfrm>
            <a:off x="6503098" y="1200719"/>
            <a:ext cx="4469003" cy="2792023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84E8C9A8-6355-C54D-A737-0A987AC0EF6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013" t="14554" r="21059" b="13432"/>
          <a:stretch/>
        </p:blipFill>
        <p:spPr>
          <a:xfrm>
            <a:off x="7105267" y="4288895"/>
            <a:ext cx="3264663" cy="240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1507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9">
            <a:extLst>
              <a:ext uri="{FF2B5EF4-FFF2-40B4-BE49-F238E27FC236}">
                <a16:creationId xmlns:a16="http://schemas.microsoft.com/office/drawing/2014/main" id="{1FA94046-4153-CF48-8610-0E3CEFFE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6B018EE-40C6-2D46-9AFA-2C0C8DEE58F3}" type="slidenum">
              <a:rPr lang="it-IT" altLang="it-IT" sz="1400"/>
              <a:pPr eaLnBrk="1" hangingPunct="1"/>
              <a:t>19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762C90D-4CCA-E14F-B26D-A7A3C8EFB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FB4794AF-D4CF-0B41-8DB8-D6261F70E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3132" y="165679"/>
            <a:ext cx="7451340" cy="1216086"/>
          </a:xfrm>
        </p:spPr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Intensità della sensazione prodotta da un suono</a:t>
            </a:r>
            <a:endParaRPr lang="it-IT" b="1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46AE8AD-332C-F941-9FF7-F5E2572093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656" y="1346709"/>
            <a:ext cx="7128792" cy="4794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381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9">
            <a:extLst>
              <a:ext uri="{FF2B5EF4-FFF2-40B4-BE49-F238E27FC236}">
                <a16:creationId xmlns:a16="http://schemas.microsoft.com/office/drawing/2014/main" id="{1FA94046-4153-CF48-8610-0E3CEFFE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6B018EE-40C6-2D46-9AFA-2C0C8DEE58F3}" type="slidenum">
              <a:rPr lang="it-IT" altLang="it-IT" sz="1400"/>
              <a:pPr eaLnBrk="1" hangingPunct="1"/>
              <a:t>20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762C90D-4CCA-E14F-B26D-A7A3C8EFB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FB4794AF-D4CF-0B41-8DB8-D6261F70E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7408" y="260648"/>
            <a:ext cx="11089232" cy="1216086"/>
          </a:xfrm>
        </p:spPr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Come inizia a diffondersi un’epidemia</a:t>
            </a:r>
            <a:endParaRPr lang="it-IT" b="1" dirty="0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ECAEF653-1E1A-BD49-B231-50AB8D0441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5472" y="1409328"/>
            <a:ext cx="7181056" cy="4039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007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9">
            <a:extLst>
              <a:ext uri="{FF2B5EF4-FFF2-40B4-BE49-F238E27FC236}">
                <a16:creationId xmlns:a16="http://schemas.microsoft.com/office/drawing/2014/main" id="{1FA94046-4153-CF48-8610-0E3CEFFE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6B018EE-40C6-2D46-9AFA-2C0C8DEE58F3}" type="slidenum">
              <a:rPr lang="it-IT" altLang="it-IT" sz="1400"/>
              <a:pPr eaLnBrk="1" hangingPunct="1"/>
              <a:t>21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762C90D-4CCA-E14F-B26D-A7A3C8EFB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FB4794AF-D4CF-0B41-8DB8-D6261F70E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7408" y="260648"/>
            <a:ext cx="11089232" cy="1216086"/>
          </a:xfrm>
        </p:spPr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La ‘magnitudo’ di una stella</a:t>
            </a:r>
            <a:endParaRPr lang="it-IT" b="1" dirty="0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8F18296-2159-E542-9784-29699D6671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672" y="1348102"/>
            <a:ext cx="6629908" cy="4972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0349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9">
            <a:extLst>
              <a:ext uri="{FF2B5EF4-FFF2-40B4-BE49-F238E27FC236}">
                <a16:creationId xmlns:a16="http://schemas.microsoft.com/office/drawing/2014/main" id="{1FA94046-4153-CF48-8610-0E3CEFFE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6B018EE-40C6-2D46-9AFA-2C0C8DEE58F3}" type="slidenum">
              <a:rPr lang="it-IT" altLang="it-IT" sz="1400"/>
              <a:pPr eaLnBrk="1" hangingPunct="1"/>
              <a:t>22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762C90D-4CCA-E14F-B26D-A7A3C8EFB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FB4794AF-D4CF-0B41-8DB8-D6261F70E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7408" y="260648"/>
            <a:ext cx="11089232" cy="1216086"/>
          </a:xfrm>
        </p:spPr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Gli effetti di un terremoto</a:t>
            </a:r>
            <a:endParaRPr lang="it-IT" b="1" dirty="0"/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BF6AEA36-98F6-184E-95A8-16D498C4AC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9736" y="1580014"/>
            <a:ext cx="5832648" cy="4787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3428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Slide Number Placeholder 9">
            <a:extLst>
              <a:ext uri="{FF2B5EF4-FFF2-40B4-BE49-F238E27FC236}">
                <a16:creationId xmlns:a16="http://schemas.microsoft.com/office/drawing/2014/main" id="{1FA94046-4153-CF48-8610-0E3CEFFEA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26B018EE-40C6-2D46-9AFA-2C0C8DEE58F3}" type="slidenum">
              <a:rPr lang="it-IT" altLang="it-IT" sz="1400"/>
              <a:pPr eaLnBrk="1" hangingPunct="1"/>
              <a:t>23</a:t>
            </a:fld>
            <a:endParaRPr lang="it-IT" altLang="it-IT" sz="1400"/>
          </a:p>
        </p:txBody>
      </p:sp>
      <p:sp>
        <p:nvSpPr>
          <p:cNvPr id="2" name="Segnaposto data 1">
            <a:extLst>
              <a:ext uri="{FF2B5EF4-FFF2-40B4-BE49-F238E27FC236}">
                <a16:creationId xmlns:a16="http://schemas.microsoft.com/office/drawing/2014/main" id="{7762C90D-4CCA-E14F-B26D-A7A3C8EFB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altLang="it-IT"/>
              <a:t>Daniela Valenti, 2026</a:t>
            </a:r>
          </a:p>
          <a:p>
            <a:r>
              <a:rPr lang="it-IT" altLang="it-IT"/>
              <a:t>
</a:t>
            </a:r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FB4794AF-D4CF-0B41-8DB8-D6261F70E9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1384" y="2420888"/>
            <a:ext cx="11089232" cy="1216086"/>
          </a:xfrm>
        </p:spPr>
        <p:txBody>
          <a:bodyPr/>
          <a:lstStyle/>
          <a:p>
            <a:r>
              <a:rPr lang="it-IT" b="1" dirty="0">
                <a:solidFill>
                  <a:srgbClr val="FF0000"/>
                </a:solidFill>
              </a:rPr>
              <a:t>E </a:t>
            </a:r>
            <a:r>
              <a:rPr lang="it-IT" b="1">
                <a:solidFill>
                  <a:srgbClr val="FF0000"/>
                </a:solidFill>
              </a:rPr>
              <a:t>molto altro …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2924282668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7595</TotalTime>
  <Words>602</Words>
  <Application>Microsoft Macintosh PowerPoint</Application>
  <PresentationFormat>Widescreen</PresentationFormat>
  <Paragraphs>139</Paragraphs>
  <Slides>23</Slides>
  <Notes>0</Notes>
  <HiddenSlides>0</HiddenSlides>
  <MMClips>2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23</vt:i4>
      </vt:variant>
    </vt:vector>
  </HeadingPairs>
  <TitlesOfParts>
    <vt:vector size="28" baseType="lpstr">
      <vt:lpstr>Arial</vt:lpstr>
      <vt:lpstr>Arial Narrow</vt:lpstr>
      <vt:lpstr>Calibri</vt:lpstr>
      <vt:lpstr>Georgia</vt:lpstr>
      <vt:lpstr>Struttura predefinita</vt:lpstr>
      <vt:lpstr>Dalla realtà alla funzione esponenziale</vt:lpstr>
      <vt:lpstr>Due fenomeni naturali da osservare con ‘occhio matematico’</vt:lpstr>
      <vt:lpstr>La riproduzione dei batteri</vt:lpstr>
      <vt:lpstr>Il decadimento radioattivo del Carbonio14</vt:lpstr>
      <vt:lpstr>Il decadimento radioattivo del Carbonio14</vt:lpstr>
      <vt:lpstr>Attività 1 Dalla realtà alla legge esponenziale</vt:lpstr>
      <vt:lpstr>Che cosa hai trovato?</vt:lpstr>
      <vt:lpstr>1. La legge della riproduzione per scissione</vt:lpstr>
      <vt:lpstr>2. La legge del decadimento radioattivo</vt:lpstr>
      <vt:lpstr>La funzione esponenziale</vt:lpstr>
      <vt:lpstr>Base ed esponente della funzione esponenziale</vt:lpstr>
      <vt:lpstr>Attività 2 Base ed esponente della funzione esponenziale</vt:lpstr>
      <vt:lpstr>Che cosa hai trovato?</vt:lpstr>
      <vt:lpstr>Presentazione standard di PowerPoint</vt:lpstr>
      <vt:lpstr>Attenzione alla base b della funzione esponenziale y = bx</vt:lpstr>
      <vt:lpstr>Grafici della funzione esponenziale y = bx  </vt:lpstr>
      <vt:lpstr>Uno sguardo sul vasto mondo descritto da funzioni esponenziali</vt:lpstr>
      <vt:lpstr>La fissione nucleare </vt:lpstr>
      <vt:lpstr>Intensità della sensazione prodotta da un suono</vt:lpstr>
      <vt:lpstr>Come inizia a diffondersi un’epidemia</vt:lpstr>
      <vt:lpstr>La ‘magnitudo’ di una stella</vt:lpstr>
      <vt:lpstr>Gli effetti di un terremoto</vt:lpstr>
      <vt:lpstr>E molto altro 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Grafici e funzioni al biennio superiore</dc:title>
  <dc:creator>Io</dc:creator>
  <cp:lastModifiedBy>Microsoft Office User</cp:lastModifiedBy>
  <cp:revision>460</cp:revision>
  <dcterms:created xsi:type="dcterms:W3CDTF">2016-06-09T09:32:24Z</dcterms:created>
  <dcterms:modified xsi:type="dcterms:W3CDTF">2026-08-15T14:16:27Z</dcterms:modified>
</cp:coreProperties>
</file>