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96" r:id="rId3"/>
    <p:sldId id="320" r:id="rId4"/>
    <p:sldId id="298" r:id="rId5"/>
    <p:sldId id="321" r:id="rId6"/>
    <p:sldId id="322" r:id="rId7"/>
    <p:sldId id="357" r:id="rId8"/>
    <p:sldId id="317" r:id="rId9"/>
    <p:sldId id="354" r:id="rId10"/>
    <p:sldId id="356" r:id="rId11"/>
    <p:sldId id="318" r:id="rId12"/>
    <p:sldId id="319" r:id="rId13"/>
    <p:sldId id="323" r:id="rId14"/>
    <p:sldId id="324" r:id="rId15"/>
    <p:sldId id="325" r:id="rId16"/>
    <p:sldId id="297" r:id="rId17"/>
    <p:sldId id="332" r:id="rId18"/>
    <p:sldId id="352" r:id="rId19"/>
    <p:sldId id="326" r:id="rId20"/>
    <p:sldId id="327" r:id="rId21"/>
    <p:sldId id="328" r:id="rId22"/>
    <p:sldId id="329" r:id="rId23"/>
    <p:sldId id="330" r:id="rId24"/>
    <p:sldId id="353" r:id="rId25"/>
  </p:sldIdLst>
  <p:sldSz cx="12192000" cy="6858000"/>
  <p:notesSz cx="6650038" cy="97837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FF"/>
    <a:srgbClr val="222222"/>
    <a:srgbClr val="FAFAF7"/>
    <a:srgbClr val="0070C0"/>
    <a:srgbClr val="009142"/>
    <a:srgbClr val="F1FF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73"/>
    <p:restoredTop sz="94641"/>
  </p:normalViewPr>
  <p:slideViewPr>
    <p:cSldViewPr>
      <p:cViewPr varScale="1">
        <p:scale>
          <a:sx n="101" d="100"/>
          <a:sy n="101" d="100"/>
        </p:scale>
        <p:origin x="216" y="11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3B0607-5F70-FF48-84E9-34DE1289438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262EBB-53E8-0F4A-A762-EAE5B0B62E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9602A2-2F6E-614E-8AC1-DB70F8A5D1A9}" type="datetime1">
              <a:rPr lang="it-IT" altLang="it-IT"/>
              <a:pPr/>
              <a:t>09/08/26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A96F28-25C4-C744-AFF8-7395DB77ED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6E973B-73B3-164F-B896-F879699C7BE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05C8BAB-9045-1147-BDD4-FB77FFF03A0D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C105F25-0E32-2B49-A50B-6ABACD9384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92E356-1CB5-4B45-87ED-F6FDD90E089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8329E2-4ABE-B04C-B6B0-7B3E57BC065E}" type="datetime1">
              <a:rPr lang="it-IT" altLang="it-IT"/>
              <a:pPr/>
              <a:t>09/08/26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A2FD26-D9A9-7944-A2C4-B57BC0BE909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6301562-2BB7-A144-9C47-B99CE784BA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C15630-516C-544C-B903-F2CA2FAB2D9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B48AE5-D3A8-5344-BFFE-D4D5D608D7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0A744CA-1621-6445-AEEA-5ADEDE2971F8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744CA-1621-6445-AEEA-5ADEDE2971F8}" type="slidenum">
              <a:rPr lang="it-IT" altLang="it-IT" smtClean="0"/>
              <a:pPr/>
              <a:t>6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97318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A744CA-1621-6445-AEEA-5ADEDE2971F8}" type="slidenum">
              <a:rPr lang="it-IT" altLang="it-IT" smtClean="0"/>
              <a:pPr/>
              <a:t>7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998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9D2DB69-E7A7-DD48-827D-4A8CD919EB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E3F4A32-124B-BE4D-A221-4725DA4E4A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9C2DC89-9342-7448-96FD-A23F333D9D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6947C9-B3B5-3243-822A-2319EE1EA5F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5060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1864094-EFE6-4A44-9AE5-882EBDF19E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6D0F29B-EEC1-4A4C-8238-0E12E699EE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362662-F57A-6F4B-BBC6-43E829F3CE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7238ED-EB20-AA43-884F-771746123B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6612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60DF778-2238-7541-879F-43B077F323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C34276-437F-9540-A4B9-D9C0599193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0E19B19-E0EC-8043-8129-DC9DA17FE2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8EC79-0A48-AF47-9C9C-EF49477EFE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5070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5CD9A9-2061-0D44-AD91-A567023190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199CA0-6B3F-FD4F-9A76-F7A699C418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C9462F-36D6-004B-9E88-B5F0A2E4EE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08A632-69C3-714E-BFD9-F0F3191BF5B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6106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FFBC4CD-720F-5944-895A-7EDEF20EE9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E71596-454E-6040-A963-8F3DF43F17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3C25D69-D78B-0C46-B6C3-FF6D4206C9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A462CA-9C3D-934F-80C7-4ECAD8356BA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01568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D9C4F9E-FD4E-9643-AFA5-F20C434BD97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95BA259-3EBF-6D47-9D9F-00E7440A0C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2C90DC9-7394-2E4F-B7B9-9AD9209B4D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7A4634-5A4A-4044-8F1B-73CE179916A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0809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752CED4A-B1DA-514B-9026-938D403C1F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0FAB50F-74F1-694D-B0BF-3062468165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5E68938B-859C-0148-A54A-7FE69004D4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4FC78B-860D-0447-86EB-AF7669010C4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8761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06C657-9516-7845-BB5C-783AF3ABBD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813C11-4E85-6C4E-9117-8277C68184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EA6F0F-E0B1-4747-B274-328387864E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6A3C56-9D8B-A843-8F7B-C8D09DBB63A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4447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A37E54-0AA2-0448-9798-FC70D31CD9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EC60E2-E51C-DA4E-9200-510757C348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6042DA-135E-2A42-A6F7-3296C5E3D5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ED0AA8-D10C-6446-B88C-3E8D287FAE6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22166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5997DA-EA7A-0640-84F8-E522201F00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2600443-801B-C244-B62F-8105615F1B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409C74-545F-F949-9CEE-C1157184A7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4E1B9B-8BC6-D543-B0BF-400727BF461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00200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793249B-88F7-534F-B8ED-C294ABEC2E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0DE15DE-DAC3-9044-92FC-F8B77D890F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595B90D-51F3-584C-9093-0C1E71F491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B7672B-FD6F-D945-9AA2-263BD2D0B40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59615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40CEDE-0A58-2F48-B08C-52CFA4EA9B1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55ACDA3-1BE5-6F47-A32D-78046F6C46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D130AC8-7CD8-4E43-82D5-33DBD58230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E698C9-3F78-C74F-84E0-F21276C4194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60417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DFF4070-177E-3948-BE48-9869361758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9ECB34C5-570C-1946-837E-B7D7167F3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D00CE4-46B0-314B-9E04-E8CD0B778B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7B0EE1-86C7-E848-9588-4FD636E1AB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28769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2C72BFC-0236-E74F-9F8E-3769A49B79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239D27C-5390-F846-810A-E61A876FAC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90D6484-CD30-C54E-8B5E-00588CF632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AFAB31-C3A2-0641-8BBE-6F2E3E284C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32372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4287FD6-DB02-A04D-B704-B82410F3D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3DDFB15-7D07-7042-80A1-1200E532F9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24045C2-A7E1-8A4E-BFCA-86CEF15B03F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189DAC0-E775-BC4F-A1EC-80F76B5F9F3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C30562E-01DA-B94E-992B-94B377F91F0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D38054-5111-BD44-ABDA-9BD36D97A61D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9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2.Log1_SCHEDA.docx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8C861B2A-8D68-3A41-A0DF-7F2B5FEB74B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23592" y="1844476"/>
            <a:ext cx="7543800" cy="2160588"/>
          </a:xfrm>
          <a:noFill/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Dalla realtà al logaritmo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BF739BBE-F484-314D-A263-DF36045C3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B7798A8-5ABA-AE4C-A34F-5DF43F0870A9}" type="slidenum">
              <a:rPr lang="it-IT" altLang="it-IT" sz="1400"/>
              <a:pPr eaLnBrk="1" hangingPunct="1"/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AF12EA5-171D-DD46-9E8D-98CCA80EA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66D07A4-357B-9040-BC12-C7120DBD07C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1044644"/>
            <a:ext cx="8812088" cy="9906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 problema scientifico da esplorare con ‘occhio matematico’</a:t>
            </a:r>
          </a:p>
        </p:txBody>
      </p:sp>
      <p:sp>
        <p:nvSpPr>
          <p:cNvPr id="18436" name="TextBox 3">
            <a:extLst>
              <a:ext uri="{FF2B5EF4-FFF2-40B4-BE49-F238E27FC236}">
                <a16:creationId xmlns:a16="http://schemas.microsoft.com/office/drawing/2014/main" id="{6C288513-5A8C-1C44-8EA3-2027F9C3D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2799" y="3068960"/>
            <a:ext cx="633929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3200" b="1" dirty="0">
                <a:solidFill>
                  <a:srgbClr val="222222"/>
                </a:solidFill>
                <a:cs typeface="Arial" panose="020B0604020202020204" pitchFamily="34" charset="0"/>
              </a:rPr>
              <a:t>La </a:t>
            </a:r>
            <a:r>
              <a:rPr lang="it-IT" altLang="it-IT" sz="3200" b="1" i="1" dirty="0">
                <a:solidFill>
                  <a:srgbClr val="222222"/>
                </a:solidFill>
                <a:cs typeface="Arial" panose="020B0604020202020204" pitchFamily="34" charset="0"/>
              </a:rPr>
              <a:t>datazione dei fossili con il radiocarbonio</a:t>
            </a:r>
            <a:r>
              <a:rPr lang="it-IT" altLang="it-IT" sz="3200" b="1" dirty="0">
                <a:solidFill>
                  <a:srgbClr val="222222"/>
                </a:solidFill>
                <a:cs typeface="Arial" panose="020B0604020202020204" pitchFamily="34" charset="0"/>
              </a:rPr>
              <a:t>, presentata nel video seguente. </a:t>
            </a:r>
          </a:p>
        </p:txBody>
      </p:sp>
      <p:sp>
        <p:nvSpPr>
          <p:cNvPr id="19461" name="Slide Number Placeholder 4">
            <a:extLst>
              <a:ext uri="{FF2B5EF4-FFF2-40B4-BE49-F238E27FC236}">
                <a16:creationId xmlns:a16="http://schemas.microsoft.com/office/drawing/2014/main" id="{FB9A5F67-EDB2-7045-89E1-519F81C9D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2629C5C-AA87-714B-984D-18DD98137463}" type="slidenum">
              <a:rPr lang="it-IT" altLang="it-IT" sz="1400"/>
              <a:pPr eaLnBrk="1" hangingPunct="1"/>
              <a:t>2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549FA2B-EC49-B542-8B33-7D06BF5EB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66D07A4-357B-9040-BC12-C7120DBD07C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44624"/>
            <a:ext cx="8812088" cy="9906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Datazione con il radiocarbonio</a:t>
            </a:r>
          </a:p>
        </p:txBody>
      </p:sp>
      <p:sp>
        <p:nvSpPr>
          <p:cNvPr id="19461" name="Slide Number Placeholder 4">
            <a:extLst>
              <a:ext uri="{FF2B5EF4-FFF2-40B4-BE49-F238E27FC236}">
                <a16:creationId xmlns:a16="http://schemas.microsoft.com/office/drawing/2014/main" id="{FB9A5F67-EDB2-7045-89E1-519F81C9D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2629C5C-AA87-714B-984D-18DD98137463}" type="slidenum">
              <a:rPr lang="it-IT" altLang="it-IT" sz="1400"/>
              <a:pPr eaLnBrk="1" hangingPunct="1"/>
              <a:t>3</a:t>
            </a:fld>
            <a:endParaRPr lang="it-IT" altLang="it-IT" sz="1400"/>
          </a:p>
        </p:txBody>
      </p:sp>
      <p:pic>
        <p:nvPicPr>
          <p:cNvPr id="3" name="Elementi multimediali online 2" descr="Come funziona la datazione al carbonio 14xsito.mp4">
            <a:hlinkClick r:id="" action="ppaction://media"/>
            <a:extLst>
              <a:ext uri="{FF2B5EF4-FFF2-40B4-BE49-F238E27FC236}">
                <a16:creationId xmlns:a16="http://schemas.microsoft.com/office/drawing/2014/main" id="{49FB5164-9698-544E-9E25-EC9092E54AA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65603" y="1026370"/>
            <a:ext cx="8678869" cy="5138934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C10F387-3CFF-314C-9FBA-FCAA72A7B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346485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8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7064AD9-F387-8242-B46C-51514476A68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87686" y="-99392"/>
            <a:ext cx="8153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Grafico di una legge matematica</a:t>
            </a:r>
          </a:p>
        </p:txBody>
      </p:sp>
      <p:sp>
        <p:nvSpPr>
          <p:cNvPr id="20485" name="TextBox 5">
            <a:extLst>
              <a:ext uri="{FF2B5EF4-FFF2-40B4-BE49-F238E27FC236}">
                <a16:creationId xmlns:a16="http://schemas.microsoft.com/office/drawing/2014/main" id="{F3331D9F-7A00-0148-8834-BE8B81A05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576" y="836713"/>
            <a:ext cx="693309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Il video mostra un grafico che illustra il decadimento radioattivo.</a:t>
            </a:r>
          </a:p>
        </p:txBody>
      </p:sp>
      <p:sp>
        <p:nvSpPr>
          <p:cNvPr id="21510" name="Slide Number Placeholder 5">
            <a:extLst>
              <a:ext uri="{FF2B5EF4-FFF2-40B4-BE49-F238E27FC236}">
                <a16:creationId xmlns:a16="http://schemas.microsoft.com/office/drawing/2014/main" id="{396FBBB9-9B0F-FF4B-9674-46E6F58D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EDE2E1-D4F0-B345-9FDC-F77C4791145C}" type="slidenum">
              <a:rPr lang="it-IT" altLang="it-IT" sz="1400"/>
              <a:pPr eaLnBrk="1" hangingPunct="1"/>
              <a:t>4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39CA8AA-E57E-F34B-9B26-D7B65C447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672" y="1837081"/>
            <a:ext cx="5596329" cy="4677324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A21680E-20B1-7047-9FCF-358A51B46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7064AD9-F387-8242-B46C-51514476A68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575720" y="-27384"/>
            <a:ext cx="5436096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Una legge esponenziale</a:t>
            </a:r>
          </a:p>
        </p:txBody>
      </p:sp>
      <p:sp>
        <p:nvSpPr>
          <p:cNvPr id="21510" name="Slide Number Placeholder 5">
            <a:extLst>
              <a:ext uri="{FF2B5EF4-FFF2-40B4-BE49-F238E27FC236}">
                <a16:creationId xmlns:a16="http://schemas.microsoft.com/office/drawing/2014/main" id="{396FBBB9-9B0F-FF4B-9674-46E6F58D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EDE2E1-D4F0-B345-9FDC-F77C4791145C}" type="slidenum">
              <a:rPr lang="it-IT" altLang="it-IT" sz="1400"/>
              <a:pPr eaLnBrk="1" hangingPunct="1"/>
              <a:t>5</a:t>
            </a:fld>
            <a:endParaRPr lang="it-IT" altLang="it-IT" sz="1400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604EB428-409E-EB40-8F82-B4A66CD09C69}"/>
              </a:ext>
            </a:extLst>
          </p:cNvPr>
          <p:cNvSpPr txBox="1"/>
          <p:nvPr/>
        </p:nvSpPr>
        <p:spPr>
          <a:xfrm>
            <a:off x="2210179" y="692696"/>
            <a:ext cx="8055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Il grafico rappresenta una legge esponenziale</a:t>
            </a: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id="{CA99786C-51FA-5F4B-B77F-980E4EB3B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7808" y="5702625"/>
            <a:ext cx="39372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Posso pensare al passato come ‘tempo negativo’</a:t>
            </a:r>
          </a:p>
        </p:txBody>
      </p:sp>
      <p:pic>
        <p:nvPicPr>
          <p:cNvPr id="8" name="Picture 16">
            <a:extLst>
              <a:ext uri="{FF2B5EF4-FFF2-40B4-BE49-F238E27FC236}">
                <a16:creationId xmlns:a16="http://schemas.microsoft.com/office/drawing/2014/main" id="{9C2CA3FE-E7F8-A445-B94B-DE9524622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5" y="1272204"/>
            <a:ext cx="4194246" cy="4389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7AD2427-DA8A-1A4F-B4EA-A960D88CF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207044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7064AD9-F387-8242-B46C-51514476A68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51384" y="-171400"/>
            <a:ext cx="10945216" cy="914400"/>
          </a:xfrm>
        </p:spPr>
        <p:txBody>
          <a:bodyPr/>
          <a:lstStyle/>
          <a:p>
            <a:pPr marL="55563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Risolvere problemi sul decadimento radioattivo</a:t>
            </a:r>
          </a:p>
        </p:txBody>
      </p:sp>
      <p:sp>
        <p:nvSpPr>
          <p:cNvPr id="21510" name="Slide Number Placeholder 5">
            <a:extLst>
              <a:ext uri="{FF2B5EF4-FFF2-40B4-BE49-F238E27FC236}">
                <a16:creationId xmlns:a16="http://schemas.microsoft.com/office/drawing/2014/main" id="{396FBBB9-9B0F-FF4B-9674-46E6F58D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EDE2E1-D4F0-B345-9FDC-F77C4791145C}" type="slidenum">
              <a:rPr lang="it-IT" altLang="it-IT" sz="1400"/>
              <a:pPr eaLnBrk="1" hangingPunct="1"/>
              <a:t>6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3095F4D-D3FE-3841-B8D7-8B6F824814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rcRect l="9353" t="11251" r="8021"/>
          <a:stretch/>
        </p:blipFill>
        <p:spPr>
          <a:xfrm rot="10800000">
            <a:off x="9179753" y="1124744"/>
            <a:ext cx="1740783" cy="121205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278C468B-B394-804A-BC98-F44157D2672F}"/>
              </a:ext>
            </a:extLst>
          </p:cNvPr>
          <p:cNvSpPr txBox="1"/>
          <p:nvPr/>
        </p:nvSpPr>
        <p:spPr>
          <a:xfrm>
            <a:off x="1530990" y="620688"/>
            <a:ext cx="8093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</a:rPr>
              <a:t>Ecco due problemi da risolvere con la legge:  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38E8FB18-075D-9047-9481-D5DB43D1AA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8805" b="5239"/>
          <a:stretch/>
        </p:blipFill>
        <p:spPr>
          <a:xfrm>
            <a:off x="4943871" y="1124744"/>
            <a:ext cx="2166555" cy="1113707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BEE0859-FC54-5346-9BDD-2F9CCB12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/>
              <a:t>Daniela Valenti, 2026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C55F97A-F6E2-7744-BD13-9337BA2E7FD6}"/>
              </a:ext>
            </a:extLst>
          </p:cNvPr>
          <p:cNvSpPr txBox="1"/>
          <p:nvPr/>
        </p:nvSpPr>
        <p:spPr>
          <a:xfrm>
            <a:off x="1927183" y="2285256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>
                <a:cs typeface="Arial" panose="020B0604020202020204" pitchFamily="34" charset="0"/>
              </a:rPr>
              <a:t>In una conchiglia viva trovo 1mg di C</a:t>
            </a:r>
            <a:r>
              <a:rPr lang="it-IT" sz="2800" b="1" i="1" baseline="-25000" dirty="0">
                <a:cs typeface="Arial" panose="020B0604020202020204" pitchFamily="34" charset="0"/>
              </a:rPr>
              <a:t>14</a:t>
            </a:r>
            <a:r>
              <a:rPr lang="it-IT" sz="2800" b="1" i="1" dirty="0">
                <a:cs typeface="Arial" panose="020B0604020202020204" pitchFamily="34" charset="0"/>
              </a:rPr>
              <a:t>:</a:t>
            </a:r>
          </a:p>
        </p:txBody>
      </p:sp>
      <p:grpSp>
        <p:nvGrpSpPr>
          <p:cNvPr id="9" name="Gruppo 8">
            <a:extLst>
              <a:ext uri="{FF2B5EF4-FFF2-40B4-BE49-F238E27FC236}">
                <a16:creationId xmlns:a16="http://schemas.microsoft.com/office/drawing/2014/main" id="{509685B4-E976-F649-956C-70A0340394E4}"/>
              </a:ext>
            </a:extLst>
          </p:cNvPr>
          <p:cNvGrpSpPr/>
          <p:nvPr/>
        </p:nvGrpSpPr>
        <p:grpSpPr>
          <a:xfrm>
            <a:off x="1119398" y="2817379"/>
            <a:ext cx="10089170" cy="3491941"/>
            <a:chOff x="1119398" y="2817379"/>
            <a:chExt cx="10089170" cy="3491941"/>
          </a:xfrm>
        </p:grpSpPr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0FD3BF5C-A212-EE48-9C65-A518225C96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19398" y="2817379"/>
              <a:ext cx="10089170" cy="3491941"/>
            </a:xfrm>
            <a:prstGeom prst="rect">
              <a:avLst/>
            </a:prstGeom>
          </p:spPr>
        </p:pic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ECEB821E-3A92-6047-A1BA-7A3D2704975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40216" y="5157192"/>
              <a:ext cx="533400" cy="495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93090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7064AD9-F387-8242-B46C-51514476A68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51384" y="-171400"/>
            <a:ext cx="10945216" cy="914400"/>
          </a:xfrm>
        </p:spPr>
        <p:txBody>
          <a:bodyPr/>
          <a:lstStyle/>
          <a:p>
            <a:pPr marL="55563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Risolvere problemi sul decadimento radioattivo</a:t>
            </a:r>
          </a:p>
        </p:txBody>
      </p:sp>
      <p:sp>
        <p:nvSpPr>
          <p:cNvPr id="21510" name="Slide Number Placeholder 5">
            <a:extLst>
              <a:ext uri="{FF2B5EF4-FFF2-40B4-BE49-F238E27FC236}">
                <a16:creationId xmlns:a16="http://schemas.microsoft.com/office/drawing/2014/main" id="{396FBBB9-9B0F-FF4B-9674-46E6F58D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EDE2E1-D4F0-B345-9FDC-F77C4791145C}" type="slidenum">
              <a:rPr lang="it-IT" altLang="it-IT" sz="1400"/>
              <a:pPr eaLnBrk="1" hangingPunct="1"/>
              <a:t>7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3095F4D-D3FE-3841-B8D7-8B6F824814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rcRect l="9353" t="11251" r="8021"/>
          <a:stretch/>
        </p:blipFill>
        <p:spPr>
          <a:xfrm rot="10800000">
            <a:off x="9179753" y="1124744"/>
            <a:ext cx="1740783" cy="121205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278C468B-B394-804A-BC98-F44157D2672F}"/>
              </a:ext>
            </a:extLst>
          </p:cNvPr>
          <p:cNvSpPr txBox="1"/>
          <p:nvPr/>
        </p:nvSpPr>
        <p:spPr>
          <a:xfrm>
            <a:off x="1530990" y="620688"/>
            <a:ext cx="8093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</a:rPr>
              <a:t>Ecco due problemi da risolvere con la legge:  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38E8FB18-075D-9047-9481-D5DB43D1AA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8805" b="5239"/>
          <a:stretch/>
        </p:blipFill>
        <p:spPr>
          <a:xfrm>
            <a:off x="4943871" y="1124744"/>
            <a:ext cx="2166555" cy="1113707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0FD3BF5C-A212-EE48-9C65-A518225C969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9398" y="2817379"/>
            <a:ext cx="10089170" cy="3491941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BEE0859-FC54-5346-9BDD-2F9CCB12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 dirty="0"/>
              <a:t>Daniela Valenti, 2026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C55F97A-F6E2-7744-BD13-9337BA2E7FD6}"/>
              </a:ext>
            </a:extLst>
          </p:cNvPr>
          <p:cNvSpPr txBox="1"/>
          <p:nvPr/>
        </p:nvSpPr>
        <p:spPr>
          <a:xfrm>
            <a:off x="1927183" y="2285256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>
                <a:cs typeface="Arial" panose="020B0604020202020204" pitchFamily="34" charset="0"/>
              </a:rPr>
              <a:t>In una conchiglia viva trovo 1mg di C</a:t>
            </a:r>
            <a:r>
              <a:rPr lang="it-IT" sz="2800" b="1" i="1" baseline="-25000" dirty="0">
                <a:cs typeface="Arial" panose="020B0604020202020204" pitchFamily="34" charset="0"/>
              </a:rPr>
              <a:t>14</a:t>
            </a:r>
            <a:r>
              <a:rPr lang="it-IT" sz="2800" b="1" i="1" dirty="0">
                <a:cs typeface="Arial" panose="020B0604020202020204" pitchFamily="34" charset="0"/>
              </a:rPr>
              <a:t>: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75EBC18-8A49-1543-A5AA-6E7F6782CE5B}"/>
              </a:ext>
            </a:extLst>
          </p:cNvPr>
          <p:cNvSpPr txBox="1"/>
          <p:nvPr/>
        </p:nvSpPr>
        <p:spPr>
          <a:xfrm>
            <a:off x="7125208" y="7386452"/>
            <a:ext cx="149092" cy="298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75FD30B1-B103-D940-85BF-4E38983B47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9073" y="5127848"/>
            <a:ext cx="62230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501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Slide Number Placeholder 87">
            <a:extLst>
              <a:ext uri="{FF2B5EF4-FFF2-40B4-BE49-F238E27FC236}">
                <a16:creationId xmlns:a16="http://schemas.microsoft.com/office/drawing/2014/main" id="{63FDC7D0-DC59-664F-BB09-FB61C629B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8583E84-6EE6-CD4C-B882-AFA95BE7B6FA}" type="slidenum">
              <a:rPr lang="it-IT" altLang="it-IT" sz="1400"/>
              <a:pPr eaLnBrk="1" hangingPunct="1"/>
              <a:t>8</a:t>
            </a:fld>
            <a:endParaRPr lang="it-IT" altLang="it-IT" sz="1400"/>
          </a:p>
        </p:txBody>
      </p:sp>
      <p:sp>
        <p:nvSpPr>
          <p:cNvPr id="22536" name="Title 10">
            <a:extLst>
              <a:ext uri="{FF2B5EF4-FFF2-40B4-BE49-F238E27FC236}">
                <a16:creationId xmlns:a16="http://schemas.microsoft.com/office/drawing/2014/main" id="{F0B8C35E-D68B-E34F-AC5B-45383D65E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4874" y="44624"/>
            <a:ext cx="8229600" cy="639763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Problemi sul decadimento del C14</a:t>
            </a:r>
          </a:p>
        </p:txBody>
      </p:sp>
      <p:graphicFrame>
        <p:nvGraphicFramePr>
          <p:cNvPr id="22532" name="Object 4">
            <a:extLst>
              <a:ext uri="{FF2B5EF4-FFF2-40B4-BE49-F238E27FC236}">
                <a16:creationId xmlns:a16="http://schemas.microsoft.com/office/drawing/2014/main" id="{A27B8304-1EDE-FF48-9DF8-10FFBBF4A6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43800" y="2743201"/>
          <a:ext cx="839788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9" name="Equation" r:id="rId3" imgW="17068800" imgH="14020800" progId="Equation.3">
                  <p:embed/>
                </p:oleObj>
              </mc:Choice>
              <mc:Fallback>
                <p:oleObj name="Equation" r:id="rId3" imgW="17068800" imgH="14020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2743201"/>
                        <a:ext cx="839788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5">
            <a:extLst>
              <a:ext uri="{FF2B5EF4-FFF2-40B4-BE49-F238E27FC236}">
                <a16:creationId xmlns:a16="http://schemas.microsoft.com/office/drawing/2014/main" id="{11364958-F113-1C45-8CCF-D72FF32564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0015760"/>
              </p:ext>
            </p:extLst>
          </p:nvPr>
        </p:nvGraphicFramePr>
        <p:xfrm>
          <a:off x="5912050" y="5124283"/>
          <a:ext cx="12573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0" name="Equation" r:id="rId5" imgW="16764000" imgH="8128000" progId="Equation.3">
                  <p:embed/>
                </p:oleObj>
              </mc:Choice>
              <mc:Fallback>
                <p:oleObj name="Equation" r:id="rId5" imgW="16764000" imgH="8128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2050" y="5124283"/>
                        <a:ext cx="12573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uppo 6">
            <a:extLst>
              <a:ext uri="{FF2B5EF4-FFF2-40B4-BE49-F238E27FC236}">
                <a16:creationId xmlns:a16="http://schemas.microsoft.com/office/drawing/2014/main" id="{C4CFD880-462F-B648-A72E-88348E8533D1}"/>
              </a:ext>
            </a:extLst>
          </p:cNvPr>
          <p:cNvGrpSpPr/>
          <p:nvPr/>
        </p:nvGrpSpPr>
        <p:grpSpPr>
          <a:xfrm>
            <a:off x="2135560" y="1052736"/>
            <a:ext cx="7596426" cy="4431125"/>
            <a:chOff x="620366" y="954927"/>
            <a:chExt cx="7596426" cy="4431125"/>
          </a:xfrm>
        </p:grpSpPr>
        <p:sp>
          <p:nvSpPr>
            <p:cNvPr id="9" name="TextBox 22">
              <a:extLst>
                <a:ext uri="{FF2B5EF4-FFF2-40B4-BE49-F238E27FC236}">
                  <a16:creationId xmlns:a16="http://schemas.microsoft.com/office/drawing/2014/main" id="{698674AD-A9CF-1840-988C-B8DDCF45D9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0366" y="2962164"/>
              <a:ext cx="3603561" cy="830997"/>
            </a:xfrm>
            <a:prstGeom prst="rect">
              <a:avLst/>
            </a:prstGeom>
            <a:noFill/>
            <a:ln w="2857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400" b="1" dirty="0">
                  <a:solidFill>
                    <a:srgbClr val="0070C0"/>
                  </a:solidFill>
                </a:rPr>
                <a:t>Previsione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400" b="1" dirty="0"/>
                <a:t>Dato </a:t>
              </a:r>
              <a:r>
                <a:rPr lang="it-IT" altLang="it-IT" sz="2400" b="1" i="1" dirty="0"/>
                <a:t>t = x </a:t>
              </a:r>
              <a:r>
                <a:rPr lang="it-IT" altLang="it-IT" sz="2400" b="1" dirty="0"/>
                <a:t>calcolo </a:t>
              </a:r>
              <a:r>
                <a:rPr lang="it-IT" altLang="it-IT" sz="2400" b="1" i="1" dirty="0"/>
                <a:t>M = y</a:t>
              </a:r>
            </a:p>
          </p:txBody>
        </p:sp>
        <p:sp>
          <p:nvSpPr>
            <p:cNvPr id="10" name="Rectangle 24">
              <a:extLst>
                <a:ext uri="{FF2B5EF4-FFF2-40B4-BE49-F238E27FC236}">
                  <a16:creationId xmlns:a16="http://schemas.microsoft.com/office/drawing/2014/main" id="{67210D0B-B812-E248-8A4E-3107A3A4CB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0" y="3005205"/>
              <a:ext cx="3644792" cy="83099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400" b="1" dirty="0">
                  <a:solidFill>
                    <a:srgbClr val="0070C0"/>
                  </a:solidFill>
                </a:rPr>
                <a:t>Datazione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400" b="1" dirty="0"/>
                <a:t>Data </a:t>
              </a:r>
              <a:r>
                <a:rPr lang="it-IT" altLang="it-IT" sz="2400" b="1" i="1" dirty="0"/>
                <a:t>M = x </a:t>
              </a:r>
              <a:r>
                <a:rPr lang="it-IT" altLang="it-IT" sz="2400" b="1" dirty="0"/>
                <a:t>calcolo </a:t>
              </a:r>
              <a:r>
                <a:rPr lang="it-IT" altLang="it-IT" sz="2400" b="1" i="1" dirty="0"/>
                <a:t>t = y</a:t>
              </a:r>
            </a:p>
          </p:txBody>
        </p:sp>
        <p:cxnSp>
          <p:nvCxnSpPr>
            <p:cNvPr id="11" name="Straight Arrow Connector 13">
              <a:extLst>
                <a:ext uri="{FF2B5EF4-FFF2-40B4-BE49-F238E27FC236}">
                  <a16:creationId xmlns:a16="http://schemas.microsoft.com/office/drawing/2014/main" id="{2CF0A1C9-8123-4442-B813-3EFEA8CAC52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1992775" y="1998542"/>
              <a:ext cx="2122082" cy="915123"/>
            </a:xfrm>
            <a:prstGeom prst="straightConnector1">
              <a:avLst/>
            </a:prstGeom>
            <a:noFill/>
            <a:ln w="44450" cap="rnd">
              <a:noFill/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Straight Arrow Connector 14">
              <a:extLst>
                <a:ext uri="{FF2B5EF4-FFF2-40B4-BE49-F238E27FC236}">
                  <a16:creationId xmlns:a16="http://schemas.microsoft.com/office/drawing/2014/main" id="{20B707BD-0784-1246-B322-9908E220C0F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114857" y="1998542"/>
              <a:ext cx="2744731" cy="1020471"/>
            </a:xfrm>
            <a:prstGeom prst="straightConnector1">
              <a:avLst/>
            </a:prstGeom>
            <a:noFill/>
            <a:ln w="41275">
              <a:noFill/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asellaDiTesto 12">
                  <a:extLst>
                    <a:ext uri="{FF2B5EF4-FFF2-40B4-BE49-F238E27FC236}">
                      <a16:creationId xmlns:a16="http://schemas.microsoft.com/office/drawing/2014/main" id="{8063ABB9-586D-8144-81DE-09B9D8992E61}"/>
                    </a:ext>
                  </a:extLst>
                </p:cNvPr>
                <p:cNvSpPr txBox="1"/>
                <p:nvPr/>
              </p:nvSpPr>
              <p:spPr>
                <a:xfrm>
                  <a:off x="3276600" y="954927"/>
                  <a:ext cx="1894654" cy="989182"/>
                </a:xfrm>
                <a:prstGeom prst="rect">
                  <a:avLst/>
                </a:prstGeom>
                <a:noFill/>
                <a:ln w="25400">
                  <a:solidFill>
                    <a:srgbClr val="FF0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𝑴</m:t>
                        </m:r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= </m:t>
                        </m:r>
                        <m:sSup>
                          <m:sSupPr>
                            <m:ctrlPr>
                              <a:rPr lang="it-IT" sz="28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it-IT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it-IT" sz="2800" b="1" i="1">
                                <a:latin typeface="Cambria Math" panose="02040503050406030204" pitchFamily="18" charset="0"/>
                              </a:rPr>
                              <m:t>𝒕</m:t>
                            </m:r>
                          </m:sup>
                        </m:sSup>
                      </m:oMath>
                    </m:oMathPara>
                  </a14:m>
                  <a:endParaRPr lang="it-IT" sz="2800" b="1" dirty="0"/>
                </a:p>
              </p:txBody>
            </p:sp>
          </mc:Choice>
          <mc:Fallback xmlns="">
            <p:sp>
              <p:nvSpPr>
                <p:cNvPr id="13" name="CasellaDiTesto 12">
                  <a:extLst>
                    <a:ext uri="{FF2B5EF4-FFF2-40B4-BE49-F238E27FC236}">
                      <a16:creationId xmlns:a16="http://schemas.microsoft.com/office/drawing/2014/main" id="{8063ABB9-586D-8144-81DE-09B9D8992E6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76600" y="954927"/>
                  <a:ext cx="1894654" cy="989182"/>
                </a:xfrm>
                <a:prstGeom prst="rect">
                  <a:avLst/>
                </a:prstGeom>
                <a:blipFill>
                  <a:blip r:embed="rId7"/>
                  <a:stretch>
                    <a:fillRect b="-3750"/>
                  </a:stretch>
                </a:blipFill>
                <a:ln w="25400"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CasellaDiTesto 13">
                  <a:extLst>
                    <a:ext uri="{FF2B5EF4-FFF2-40B4-BE49-F238E27FC236}">
                      <a16:creationId xmlns:a16="http://schemas.microsoft.com/office/drawing/2014/main" id="{DA1C468A-6F75-EC46-9054-17466D83E34B}"/>
                    </a:ext>
                  </a:extLst>
                </p:cNvPr>
                <p:cNvSpPr txBox="1"/>
                <p:nvPr/>
              </p:nvSpPr>
              <p:spPr>
                <a:xfrm>
                  <a:off x="890279" y="4241237"/>
                  <a:ext cx="1894654" cy="959237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 = </m:t>
                        </m:r>
                        <m:sSup>
                          <m:sSupPr>
                            <m:ctrlPr>
                              <a:rPr lang="it-IT" sz="28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it-IT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it-IT" sz="2800" b="1" i="1">
                                <a:latin typeface="Cambria Math" panose="02040503050406030204" pitchFamily="18" charset="0"/>
                              </a:rPr>
                              <m:t>𝒙</m:t>
                            </m:r>
                          </m:sup>
                        </m:sSup>
                      </m:oMath>
                    </m:oMathPara>
                  </a14:m>
                  <a:endParaRPr lang="it-IT" sz="2800" b="1" dirty="0"/>
                </a:p>
              </p:txBody>
            </p:sp>
          </mc:Choice>
          <mc:Fallback xmlns="">
            <p:sp>
              <p:nvSpPr>
                <p:cNvPr id="14" name="CasellaDiTesto 13">
                  <a:extLst>
                    <a:ext uri="{FF2B5EF4-FFF2-40B4-BE49-F238E27FC236}">
                      <a16:creationId xmlns:a16="http://schemas.microsoft.com/office/drawing/2014/main" id="{DA1C468A-6F75-EC46-9054-17466D83E34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0279" y="4241237"/>
                  <a:ext cx="1894654" cy="959237"/>
                </a:xfrm>
                <a:prstGeom prst="rect">
                  <a:avLst/>
                </a:prstGeom>
                <a:blipFill>
                  <a:blip r:embed="rId8"/>
                  <a:stretch>
                    <a:fillRect b="-3846"/>
                  </a:stretch>
                </a:blipFill>
                <a:ln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CasellaDiTesto 14">
                  <a:extLst>
                    <a:ext uri="{FF2B5EF4-FFF2-40B4-BE49-F238E27FC236}">
                      <a16:creationId xmlns:a16="http://schemas.microsoft.com/office/drawing/2014/main" id="{76924794-AD89-1542-B623-997A9957A4BF}"/>
                    </a:ext>
                  </a:extLst>
                </p:cNvPr>
                <p:cNvSpPr txBox="1"/>
                <p:nvPr/>
              </p:nvSpPr>
              <p:spPr>
                <a:xfrm>
                  <a:off x="6255583" y="4284687"/>
                  <a:ext cx="1894654" cy="990720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 = </m:t>
                        </m:r>
                        <m:sSup>
                          <m:sSupPr>
                            <m:ctrlPr>
                              <a:rPr lang="it-IT" sz="28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it-IT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it-IT" sz="2800" b="1" i="1">
                                <a:latin typeface="Cambria Math" panose="02040503050406030204" pitchFamily="18" charset="0"/>
                              </a:rPr>
                              <m:t>𝒚</m:t>
                            </m:r>
                          </m:sup>
                        </m:sSup>
                      </m:oMath>
                    </m:oMathPara>
                  </a14:m>
                  <a:endParaRPr lang="it-IT" sz="2800" b="1" dirty="0"/>
                </a:p>
              </p:txBody>
            </p:sp>
          </mc:Choice>
          <mc:Fallback xmlns="">
            <p:sp>
              <p:nvSpPr>
                <p:cNvPr id="15" name="CasellaDiTesto 14">
                  <a:extLst>
                    <a:ext uri="{FF2B5EF4-FFF2-40B4-BE49-F238E27FC236}">
                      <a16:creationId xmlns:a16="http://schemas.microsoft.com/office/drawing/2014/main" id="{76924794-AD89-1542-B623-997A9957A4B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55583" y="4284687"/>
                  <a:ext cx="1894654" cy="990720"/>
                </a:xfrm>
                <a:prstGeom prst="rect">
                  <a:avLst/>
                </a:prstGeom>
                <a:blipFill>
                  <a:blip r:embed="rId9"/>
                  <a:stretch>
                    <a:fillRect b="-1250"/>
                  </a:stretch>
                </a:blipFill>
                <a:ln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" name="Gruppo 1">
              <a:extLst>
                <a:ext uri="{FF2B5EF4-FFF2-40B4-BE49-F238E27FC236}">
                  <a16:creationId xmlns:a16="http://schemas.microsoft.com/office/drawing/2014/main" id="{C25DF402-EC2A-AA47-8E1D-798F018370D8}"/>
                </a:ext>
              </a:extLst>
            </p:cNvPr>
            <p:cNvGrpSpPr/>
            <p:nvPr/>
          </p:nvGrpSpPr>
          <p:grpSpPr>
            <a:xfrm>
              <a:off x="2934254" y="4309439"/>
              <a:ext cx="2895600" cy="1076613"/>
              <a:chOff x="2911150" y="4057985"/>
              <a:chExt cx="2895600" cy="1076613"/>
            </a:xfrm>
          </p:grpSpPr>
          <p:sp>
            <p:nvSpPr>
              <p:cNvPr id="17" name="CasellaDiTesto 16">
                <a:extLst>
                  <a:ext uri="{FF2B5EF4-FFF2-40B4-BE49-F238E27FC236}">
                    <a16:creationId xmlns:a16="http://schemas.microsoft.com/office/drawing/2014/main" id="{59C2554F-D04C-9F40-8276-B3156A328AB3}"/>
                  </a:ext>
                </a:extLst>
              </p:cNvPr>
              <p:cNvSpPr txBox="1"/>
              <p:nvPr/>
            </p:nvSpPr>
            <p:spPr>
              <a:xfrm>
                <a:off x="2940754" y="4672933"/>
                <a:ext cx="2808312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it-IT" sz="2400" b="1" dirty="0"/>
              </a:p>
            </p:txBody>
          </p:sp>
          <p:sp>
            <p:nvSpPr>
              <p:cNvPr id="16" name="Right Arrow 21">
                <a:extLst>
                  <a:ext uri="{FF2B5EF4-FFF2-40B4-BE49-F238E27FC236}">
                    <a16:creationId xmlns:a16="http://schemas.microsoft.com/office/drawing/2014/main" id="{56711D64-9D9C-DB48-B242-016B55EC3B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11150" y="4057985"/>
                <a:ext cx="2895600" cy="1058573"/>
              </a:xfrm>
              <a:prstGeom prst="rightArrow">
                <a:avLst>
                  <a:gd name="adj1" fmla="val 50000"/>
                  <a:gd name="adj2" fmla="val 49999"/>
                </a:avLst>
              </a:prstGeom>
              <a:noFill/>
              <a:ln w="38100">
                <a:noFill/>
                <a:miter lim="800000"/>
                <a:headEnd/>
                <a:tailEnd/>
              </a:ln>
              <a:effectLst>
                <a:outerShdw blurRad="40000" dist="23000" dir="5400000" rotWithShape="0">
                  <a:srgbClr val="808080">
                    <a:alpha val="34999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it-IT" altLang="it-IT" sz="1800" b="1" dirty="0"/>
                  <a:t> </a:t>
                </a:r>
                <a:endParaRPr lang="it-IT" altLang="it-IT" sz="1800" dirty="0">
                  <a:solidFill>
                    <a:srgbClr val="FFFFFF"/>
                  </a:solidFill>
                </a:endParaRPr>
              </a:p>
            </p:txBody>
          </p:sp>
        </p:grpSp>
      </p:grpSp>
      <p:cxnSp>
        <p:nvCxnSpPr>
          <p:cNvPr id="27" name="Straight Arrow Connector 13">
            <a:extLst>
              <a:ext uri="{FF2B5EF4-FFF2-40B4-BE49-F238E27FC236}">
                <a16:creationId xmlns:a16="http://schemas.microsoft.com/office/drawing/2014/main" id="{41B27DF0-AB2F-4241-8DAB-DB2234F74A68}"/>
              </a:ext>
            </a:extLst>
          </p:cNvPr>
          <p:cNvCxnSpPr>
            <a:cxnSpLocks noChangeShapeType="1"/>
            <a:stCxn id="13" idx="2"/>
          </p:cNvCxnSpPr>
          <p:nvPr/>
        </p:nvCxnSpPr>
        <p:spPr bwMode="auto">
          <a:xfrm flipH="1">
            <a:off x="3485175" y="2041919"/>
            <a:ext cx="2253946" cy="989019"/>
          </a:xfrm>
          <a:prstGeom prst="straightConnector1">
            <a:avLst/>
          </a:prstGeom>
          <a:noFill/>
          <a:ln w="44450" cap="rnd">
            <a:solidFill>
              <a:srgbClr val="0070C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Straight Arrow Connector 14">
            <a:extLst>
              <a:ext uri="{FF2B5EF4-FFF2-40B4-BE49-F238E27FC236}">
                <a16:creationId xmlns:a16="http://schemas.microsoft.com/office/drawing/2014/main" id="{90540DE2-2ADB-6F4D-B0E5-E81B2D33643C}"/>
              </a:ext>
            </a:extLst>
          </p:cNvPr>
          <p:cNvCxnSpPr>
            <a:cxnSpLocks noChangeShapeType="1"/>
            <a:stCxn id="13" idx="2"/>
          </p:cNvCxnSpPr>
          <p:nvPr/>
        </p:nvCxnSpPr>
        <p:spPr bwMode="auto">
          <a:xfrm>
            <a:off x="5739122" y="2041918"/>
            <a:ext cx="2572459" cy="1016386"/>
          </a:xfrm>
          <a:prstGeom prst="straightConnector1">
            <a:avLst/>
          </a:prstGeom>
          <a:noFill/>
          <a:ln w="41275">
            <a:solidFill>
              <a:srgbClr val="0070C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4" name="Gruppo 23">
            <a:extLst>
              <a:ext uri="{FF2B5EF4-FFF2-40B4-BE49-F238E27FC236}">
                <a16:creationId xmlns:a16="http://schemas.microsoft.com/office/drawing/2014/main" id="{3FFBAFF2-65EE-A242-B473-F341E0C90504}"/>
              </a:ext>
            </a:extLst>
          </p:cNvPr>
          <p:cNvGrpSpPr/>
          <p:nvPr/>
        </p:nvGrpSpPr>
        <p:grpSpPr>
          <a:xfrm>
            <a:off x="4568552" y="4365104"/>
            <a:ext cx="2895600" cy="1058573"/>
            <a:chOff x="2867764" y="4361745"/>
            <a:chExt cx="2895600" cy="1058573"/>
          </a:xfrm>
        </p:grpSpPr>
        <p:sp>
          <p:nvSpPr>
            <p:cNvPr id="33" name="Right Arrow 21">
              <a:extLst>
                <a:ext uri="{FF2B5EF4-FFF2-40B4-BE49-F238E27FC236}">
                  <a16:creationId xmlns:a16="http://schemas.microsoft.com/office/drawing/2014/main" id="{447674CB-DB3D-2148-96EC-875469DE63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764" y="4361745"/>
              <a:ext cx="2895600" cy="1058573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it-IT" altLang="it-IT" sz="1800" b="1" dirty="0"/>
                <a:t> </a:t>
              </a:r>
              <a:endParaRPr lang="it-IT" altLang="it-IT" sz="1800" dirty="0">
                <a:solidFill>
                  <a:srgbClr val="FFFFFF"/>
                </a:solidFill>
              </a:endParaRPr>
            </a:p>
          </p:txBody>
        </p:sp>
        <p:sp>
          <p:nvSpPr>
            <p:cNvPr id="34" name="CasellaDiTesto 33">
              <a:extLst>
                <a:ext uri="{FF2B5EF4-FFF2-40B4-BE49-F238E27FC236}">
                  <a16:creationId xmlns:a16="http://schemas.microsoft.com/office/drawing/2014/main" id="{5B767AC1-95C9-FA4B-869D-3BF667403D91}"/>
                </a:ext>
              </a:extLst>
            </p:cNvPr>
            <p:cNvSpPr txBox="1"/>
            <p:nvPr/>
          </p:nvSpPr>
          <p:spPr>
            <a:xfrm>
              <a:off x="2911408" y="4639270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2400" b="1" dirty="0"/>
                <a:t>Scambio x con y</a:t>
              </a:r>
            </a:p>
          </p:txBody>
        </p:sp>
      </p:grp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FE52DAC-9A68-8C49-B4FE-FBBA0D5E2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Slide Number Placeholder 87">
            <a:extLst>
              <a:ext uri="{FF2B5EF4-FFF2-40B4-BE49-F238E27FC236}">
                <a16:creationId xmlns:a16="http://schemas.microsoft.com/office/drawing/2014/main" id="{63FDC7D0-DC59-664F-BB09-FB61C629B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8583E84-6EE6-CD4C-B882-AFA95BE7B6FA}" type="slidenum">
              <a:rPr lang="it-IT" altLang="it-IT" sz="1400"/>
              <a:pPr eaLnBrk="1" hangingPunct="1"/>
              <a:t>9</a:t>
            </a:fld>
            <a:endParaRPr lang="it-IT" altLang="it-IT" sz="1400"/>
          </a:p>
        </p:txBody>
      </p:sp>
      <p:sp>
        <p:nvSpPr>
          <p:cNvPr id="22536" name="Title 10">
            <a:extLst>
              <a:ext uri="{FF2B5EF4-FFF2-40B4-BE49-F238E27FC236}">
                <a16:creationId xmlns:a16="http://schemas.microsoft.com/office/drawing/2014/main" id="{F0B8C35E-D68B-E34F-AC5B-45383D65E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1504" y="116632"/>
            <a:ext cx="8229600" cy="639763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Il logaritmo</a:t>
            </a:r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C4CFD880-462F-B648-A72E-88348E8533D1}"/>
              </a:ext>
            </a:extLst>
          </p:cNvPr>
          <p:cNvGrpSpPr/>
          <p:nvPr/>
        </p:nvGrpSpPr>
        <p:grpSpPr>
          <a:xfrm>
            <a:off x="1631504" y="1532056"/>
            <a:ext cx="8831147" cy="3299421"/>
            <a:chOff x="311723" y="864828"/>
            <a:chExt cx="8831147" cy="2930791"/>
          </a:xfrm>
        </p:grpSpPr>
        <p:sp>
          <p:nvSpPr>
            <p:cNvPr id="9" name="TextBox 22">
              <a:extLst>
                <a:ext uri="{FF2B5EF4-FFF2-40B4-BE49-F238E27FC236}">
                  <a16:creationId xmlns:a16="http://schemas.microsoft.com/office/drawing/2014/main" id="{698674AD-A9CF-1840-988C-B8DDCF45D9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723" y="2729398"/>
              <a:ext cx="4292738" cy="1066221"/>
            </a:xfrm>
            <a:prstGeom prst="rect">
              <a:avLst/>
            </a:prstGeom>
            <a:noFill/>
            <a:ln w="25400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400" b="1" dirty="0"/>
                <a:t>Con </a:t>
              </a:r>
              <a:r>
                <a:rPr lang="it-IT" altLang="it-IT" sz="2400" b="1" dirty="0">
                  <a:solidFill>
                    <a:srgbClr val="CC0000"/>
                  </a:solidFill>
                </a:rPr>
                <a:t>esponente</a:t>
              </a:r>
              <a:r>
                <a:rPr lang="it-IT" altLang="it-IT" sz="2400" b="1" dirty="0"/>
                <a:t> e </a:t>
              </a:r>
              <a:r>
                <a:rPr lang="it-IT" altLang="it-IT" sz="2400" b="1" dirty="0">
                  <a:solidFill>
                    <a:srgbClr val="0000FF"/>
                  </a:solidFill>
                </a:rPr>
                <a:t>potenza</a:t>
              </a:r>
              <a:r>
                <a:rPr lang="it-IT" altLang="it-IT" sz="2400" b="1" dirty="0"/>
                <a:t>: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400" b="1" i="1" dirty="0">
                  <a:solidFill>
                    <a:srgbClr val="CC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  <a:r>
                <a:rPr lang="it-IT" altLang="it-IT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è </a:t>
              </a:r>
              <a:r>
                <a:rPr lang="it-IT" altLang="it-IT" sz="2400" b="1" i="1" dirty="0">
                  <a:solidFill>
                    <a:srgbClr val="CC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l’esponente</a:t>
              </a:r>
              <a:r>
                <a:rPr lang="it-IT" altLang="it-IT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da dare alla base ½ per ottenere come </a:t>
              </a:r>
              <a:r>
                <a:rPr lang="it-IT" altLang="it-IT" sz="2400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potenza x</a:t>
              </a:r>
            </a:p>
          </p:txBody>
        </p:sp>
        <p:sp>
          <p:nvSpPr>
            <p:cNvPr id="10" name="Rectangle 24">
              <a:extLst>
                <a:ext uri="{FF2B5EF4-FFF2-40B4-BE49-F238E27FC236}">
                  <a16:creationId xmlns:a16="http://schemas.microsoft.com/office/drawing/2014/main" id="{67210D0B-B812-E248-8A4E-3107A3A4CB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4461" y="2728274"/>
              <a:ext cx="4538409" cy="1066221"/>
            </a:xfrm>
            <a:prstGeom prst="rect">
              <a:avLst/>
            </a:prstGeom>
            <a:noFill/>
            <a:ln w="25400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it-IT" altLang="it-IT" sz="2400" b="1" dirty="0"/>
                <a:t>Con il </a:t>
              </a:r>
              <a:r>
                <a:rPr lang="it-IT" altLang="it-IT" sz="2400" b="1" dirty="0">
                  <a:solidFill>
                    <a:srgbClr val="CC0000"/>
                  </a:solidFill>
                </a:rPr>
                <a:t>logaritmo</a:t>
              </a:r>
              <a:r>
                <a:rPr lang="it-IT" altLang="it-IT" sz="2400" b="1" dirty="0"/>
                <a:t> introdotto in Europa durante il 1600:</a:t>
              </a:r>
            </a:p>
            <a:p>
              <a:pPr algn="ctr">
                <a:spcBef>
                  <a:spcPts val="0"/>
                </a:spcBef>
                <a:buNone/>
              </a:pPr>
              <a:r>
                <a:rPr lang="it-IT" altLang="it-IT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 è il </a:t>
              </a:r>
              <a:r>
                <a:rPr lang="it-IT" altLang="it-IT" sz="2400" b="1" i="1" dirty="0">
                  <a:solidFill>
                    <a:srgbClr val="CC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logaritmo</a:t>
              </a:r>
              <a:r>
                <a:rPr lang="it-IT" altLang="it-IT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in base ½ di x.</a:t>
              </a:r>
            </a:p>
          </p:txBody>
        </p:sp>
        <p:cxnSp>
          <p:nvCxnSpPr>
            <p:cNvPr id="11" name="Straight Arrow Connector 13">
              <a:extLst>
                <a:ext uri="{FF2B5EF4-FFF2-40B4-BE49-F238E27FC236}">
                  <a16:creationId xmlns:a16="http://schemas.microsoft.com/office/drawing/2014/main" id="{2CF0A1C9-8123-4442-B813-3EFEA8CAC52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2183931" y="1759927"/>
              <a:ext cx="2122082" cy="915123"/>
            </a:xfrm>
            <a:prstGeom prst="straightConnector1">
              <a:avLst/>
            </a:prstGeom>
            <a:noFill/>
            <a:ln w="44450" cap="rnd">
              <a:solidFill>
                <a:srgbClr val="0B7F3D"/>
              </a:solidFill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Straight Arrow Connector 14">
              <a:extLst>
                <a:ext uri="{FF2B5EF4-FFF2-40B4-BE49-F238E27FC236}">
                  <a16:creationId xmlns:a16="http://schemas.microsoft.com/office/drawing/2014/main" id="{20B707BD-0784-1246-B322-9908E220C0F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301578" y="1759927"/>
              <a:ext cx="2634881" cy="968348"/>
            </a:xfrm>
            <a:prstGeom prst="straightConnector1">
              <a:avLst/>
            </a:prstGeom>
            <a:noFill/>
            <a:ln w="41275">
              <a:solidFill>
                <a:srgbClr val="0B7F3D"/>
              </a:solidFill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CasellaDiTesto 12">
                  <a:extLst>
                    <a:ext uri="{FF2B5EF4-FFF2-40B4-BE49-F238E27FC236}">
                      <a16:creationId xmlns:a16="http://schemas.microsoft.com/office/drawing/2014/main" id="{8063ABB9-586D-8144-81DE-09B9D8992E61}"/>
                    </a:ext>
                  </a:extLst>
                </p:cNvPr>
                <p:cNvSpPr txBox="1"/>
                <p:nvPr/>
              </p:nvSpPr>
              <p:spPr>
                <a:xfrm>
                  <a:off x="3529637" y="864828"/>
                  <a:ext cx="1894654" cy="85206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it-IT" sz="28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it-IT" sz="2800" b="1" i="1">
                            <a:latin typeface="Cambria Math" panose="02040503050406030204" pitchFamily="18" charset="0"/>
                          </a:rPr>
                          <m:t>= </m:t>
                        </m:r>
                        <m:sSup>
                          <m:sSupPr>
                            <m:ctrlPr>
                              <a:rPr lang="it-IT" sz="2800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it-IT" sz="2800" b="1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num>
                                  <m:den>
                                    <m:r>
                                      <a:rPr lang="it-IT" sz="28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it-IT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𝒚</m:t>
                            </m:r>
                          </m:sup>
                        </m:sSup>
                      </m:oMath>
                    </m:oMathPara>
                  </a14:m>
                  <a:endParaRPr lang="it-IT" sz="2800" b="1" dirty="0"/>
                </a:p>
              </p:txBody>
            </p:sp>
          </mc:Choice>
          <mc:Fallback xmlns="">
            <p:sp>
              <p:nvSpPr>
                <p:cNvPr id="13" name="CasellaDiTesto 12">
                  <a:extLst>
                    <a:ext uri="{FF2B5EF4-FFF2-40B4-BE49-F238E27FC236}">
                      <a16:creationId xmlns:a16="http://schemas.microsoft.com/office/drawing/2014/main" id="{8063ABB9-586D-8144-81DE-09B9D8992E6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9637" y="864828"/>
                  <a:ext cx="1894654" cy="852065"/>
                </a:xfrm>
                <a:prstGeom prst="rect">
                  <a:avLst/>
                </a:prstGeom>
                <a:blipFill>
                  <a:blip r:embed="rId3"/>
                  <a:stretch>
                    <a:fillRect b="-526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22532" name="Object 4">
            <a:extLst>
              <a:ext uri="{FF2B5EF4-FFF2-40B4-BE49-F238E27FC236}">
                <a16:creationId xmlns:a16="http://schemas.microsoft.com/office/drawing/2014/main" id="{A27B8304-1EDE-FF48-9DF8-10FFBBF4A6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43800" y="2743201"/>
          <a:ext cx="839788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7" name="Equation" r:id="rId4" imgW="17068800" imgH="14020800" progId="Equation.3">
                  <p:embed/>
                </p:oleObj>
              </mc:Choice>
              <mc:Fallback>
                <p:oleObj name="Equation" r:id="rId4" imgW="17068800" imgH="14020800" progId="Equation.3">
                  <p:embed/>
                  <p:pic>
                    <p:nvPicPr>
                      <p:cNvPr id="22532" name="Object 4">
                        <a:extLst>
                          <a:ext uri="{FF2B5EF4-FFF2-40B4-BE49-F238E27FC236}">
                            <a16:creationId xmlns:a16="http://schemas.microsoft.com/office/drawing/2014/main" id="{A27B8304-1EDE-FF48-9DF8-10FFBBF4A64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2743201"/>
                        <a:ext cx="839788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asellaDiTesto 2">
            <a:extLst>
              <a:ext uri="{FF2B5EF4-FFF2-40B4-BE49-F238E27FC236}">
                <a16:creationId xmlns:a16="http://schemas.microsoft.com/office/drawing/2014/main" id="{B363EBF6-999F-9140-B342-6CAFEB42E488}"/>
              </a:ext>
            </a:extLst>
          </p:cNvPr>
          <p:cNvSpPr txBox="1"/>
          <p:nvPr/>
        </p:nvSpPr>
        <p:spPr>
          <a:xfrm>
            <a:off x="2371142" y="904319"/>
            <a:ext cx="7804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</a:rPr>
              <a:t>Come posso descrivere y dato dalla formula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ttangolo 4">
                <a:extLst>
                  <a:ext uri="{FF2B5EF4-FFF2-40B4-BE49-F238E27FC236}">
                    <a16:creationId xmlns:a16="http://schemas.microsoft.com/office/drawing/2014/main" id="{863BA034-6204-C945-B923-DD68500BB34C}"/>
                  </a:ext>
                </a:extLst>
              </p:cNvPr>
              <p:cNvSpPr/>
              <p:nvPr/>
            </p:nvSpPr>
            <p:spPr>
              <a:xfrm>
                <a:off x="4925616" y="5577914"/>
                <a:ext cx="1997250" cy="761940"/>
              </a:xfrm>
              <a:prstGeom prst="rect">
                <a:avLst/>
              </a:prstGeom>
              <a:ln w="2540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altLang="it-IT" sz="2800" b="1" i="1" smtClean="0">
                          <a:solidFill>
                            <a:srgbClr val="222222"/>
                          </a:solidFill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it-IT" altLang="it-IT" sz="2800" b="1" i="1" smtClean="0">
                          <a:solidFill>
                            <a:srgbClr val="22222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it-IT" altLang="it-IT" sz="2800" b="1" i="1">
                              <a:solidFill>
                                <a:srgbClr val="22222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altLang="it-IT" sz="2800" b="1" i="1">
                              <a:solidFill>
                                <a:srgbClr val="222222"/>
                              </a:solidFill>
                              <a:latin typeface="Cambria Math" panose="02040503050406030204" pitchFamily="18" charset="0"/>
                            </a:rPr>
                            <m:t>𝒍𝒐𝒈</m:t>
                          </m:r>
                        </m:e>
                        <m:sub>
                          <m:f>
                            <m:fPr>
                              <m:ctrlPr>
                                <a:rPr lang="it-IT" altLang="it-IT" sz="2800" b="1" i="1">
                                  <a:solidFill>
                                    <a:srgbClr val="22222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altLang="it-IT" sz="2800" b="1" i="1">
                                  <a:solidFill>
                                    <a:srgbClr val="222222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it-IT" altLang="it-IT" sz="2800" b="1" i="1">
                                  <a:solidFill>
                                    <a:srgbClr val="222222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</m:sub>
                      </m:sSub>
                      <m:r>
                        <a:rPr lang="it-IT" sz="2800" b="1" i="1">
                          <a:solidFill>
                            <a:srgbClr val="222222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</m:oMath>
                  </m:oMathPara>
                </a14:m>
                <a:endParaRPr lang="it-IT" altLang="it-IT" sz="2800" b="1" i="1" dirty="0">
                  <a:solidFill>
                    <a:srgbClr val="22222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Rettangolo 4">
                <a:extLst>
                  <a:ext uri="{FF2B5EF4-FFF2-40B4-BE49-F238E27FC236}">
                    <a16:creationId xmlns:a16="http://schemas.microsoft.com/office/drawing/2014/main" id="{863BA034-6204-C945-B923-DD68500BB34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5616" y="5577914"/>
                <a:ext cx="1997250" cy="761940"/>
              </a:xfrm>
              <a:prstGeom prst="rect">
                <a:avLst/>
              </a:prstGeom>
              <a:blipFill>
                <a:blip r:embed="rId6"/>
                <a:stretch>
                  <a:fillRect b="-3175"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asellaDiTesto 5">
            <a:extLst>
              <a:ext uri="{FF2B5EF4-FFF2-40B4-BE49-F238E27FC236}">
                <a16:creationId xmlns:a16="http://schemas.microsoft.com/office/drawing/2014/main" id="{5DCE8DF1-8261-E547-B981-7DD2BFA47300}"/>
              </a:ext>
            </a:extLst>
          </p:cNvPr>
          <p:cNvSpPr txBox="1"/>
          <p:nvPr/>
        </p:nvSpPr>
        <p:spPr>
          <a:xfrm>
            <a:off x="3390528" y="4978476"/>
            <a:ext cx="4865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222222"/>
                </a:solidFill>
              </a:rPr>
              <a:t>Riassumo le frasi con il simbolo</a:t>
            </a:r>
            <a:r>
              <a:rPr lang="it-IT" sz="2400" dirty="0">
                <a:solidFill>
                  <a:srgbClr val="222222"/>
                </a:solidFill>
              </a:rPr>
              <a:t>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FC0F688-9AA7-EA46-B589-5A3089CC6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703448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>
            <a:extLst>
              <a:ext uri="{FF2B5EF4-FFF2-40B4-BE49-F238E27FC236}">
                <a16:creationId xmlns:a16="http://schemas.microsoft.com/office/drawing/2014/main" id="{807EF468-F577-CF4C-BAC2-1FAF2301F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091E530-F326-FA4E-B6B0-4C97213E2415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 sz="1400"/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99646091-B20D-8D4E-863D-C229B27009AA}"/>
              </a:ext>
            </a:extLst>
          </p:cNvPr>
          <p:cNvGrpSpPr/>
          <p:nvPr/>
        </p:nvGrpSpPr>
        <p:grpSpPr>
          <a:xfrm>
            <a:off x="1631504" y="764704"/>
            <a:ext cx="9275445" cy="5423917"/>
            <a:chOff x="107504" y="721427"/>
            <a:chExt cx="9275445" cy="5423917"/>
          </a:xfrm>
        </p:grpSpPr>
        <p:sp>
          <p:nvSpPr>
            <p:cNvPr id="23558" name="TextBox 8">
              <a:extLst>
                <a:ext uri="{FF2B5EF4-FFF2-40B4-BE49-F238E27FC236}">
                  <a16:creationId xmlns:a16="http://schemas.microsoft.com/office/drawing/2014/main" id="{FD8A8174-6210-DF42-9E6B-F82F2AFEA1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3900" y="4852682"/>
              <a:ext cx="7772400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600" b="1" dirty="0"/>
                <a:t>Spesso trovi la sola formula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600" b="1" i="1" dirty="0">
                  <a:solidFill>
                    <a:srgbClr val="CC0000"/>
                  </a:solidFill>
                </a:rPr>
                <a:t>y = </a:t>
              </a:r>
              <a:r>
                <a:rPr lang="it-IT" altLang="it-IT" sz="2600" b="1" i="1" dirty="0" err="1">
                  <a:solidFill>
                    <a:srgbClr val="CC0000"/>
                  </a:solidFill>
                </a:rPr>
                <a:t>log</a:t>
              </a:r>
              <a:r>
                <a:rPr lang="it-IT" altLang="it-IT" sz="2600" b="1" i="1" baseline="-25000" dirty="0" err="1">
                  <a:solidFill>
                    <a:srgbClr val="CC0000"/>
                  </a:solidFill>
                </a:rPr>
                <a:t>b</a:t>
              </a:r>
              <a:r>
                <a:rPr lang="it-IT" altLang="it-IT" sz="2600" b="1" i="1" dirty="0" err="1">
                  <a:solidFill>
                    <a:srgbClr val="CC0000"/>
                  </a:solidFill>
                </a:rPr>
                <a:t>x</a:t>
              </a:r>
              <a:endParaRPr lang="it-IT" altLang="it-IT" sz="2600" b="1" i="1" dirty="0">
                <a:solidFill>
                  <a:srgbClr val="CC0000"/>
                </a:solidFill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it-IT" altLang="it-IT" sz="2600" b="1" dirty="0"/>
                <a:t>dove sono sottintesi dominio e codominio</a:t>
              </a:r>
              <a:r>
                <a:rPr lang="it-IT" altLang="it-IT" sz="2400" b="1" dirty="0"/>
                <a:t>.</a:t>
              </a:r>
              <a:r>
                <a:rPr lang="it-IT" altLang="it-IT" sz="2000" b="1" dirty="0"/>
                <a:t>   </a:t>
              </a:r>
            </a:p>
          </p:txBody>
        </p:sp>
        <p:grpSp>
          <p:nvGrpSpPr>
            <p:cNvPr id="6" name="Gruppo 5">
              <a:extLst>
                <a:ext uri="{FF2B5EF4-FFF2-40B4-BE49-F238E27FC236}">
                  <a16:creationId xmlns:a16="http://schemas.microsoft.com/office/drawing/2014/main" id="{AE3526C2-3ABF-174B-97C9-DA76DC2C9DB7}"/>
                </a:ext>
              </a:extLst>
            </p:cNvPr>
            <p:cNvGrpSpPr/>
            <p:nvPr/>
          </p:nvGrpSpPr>
          <p:grpSpPr>
            <a:xfrm>
              <a:off x="107504" y="721427"/>
              <a:ext cx="9275445" cy="3921581"/>
              <a:chOff x="107504" y="721427"/>
              <a:chExt cx="9275445" cy="3921581"/>
            </a:xfrm>
          </p:grpSpPr>
          <p:grpSp>
            <p:nvGrpSpPr>
              <p:cNvPr id="2" name="Gruppo 1">
                <a:extLst>
                  <a:ext uri="{FF2B5EF4-FFF2-40B4-BE49-F238E27FC236}">
                    <a16:creationId xmlns:a16="http://schemas.microsoft.com/office/drawing/2014/main" id="{FD68A004-F548-3947-9E05-198DD15FDC89}"/>
                  </a:ext>
                </a:extLst>
              </p:cNvPr>
              <p:cNvGrpSpPr/>
              <p:nvPr/>
            </p:nvGrpSpPr>
            <p:grpSpPr>
              <a:xfrm>
                <a:off x="107504" y="721427"/>
                <a:ext cx="9275445" cy="3921581"/>
                <a:chOff x="68943" y="792703"/>
                <a:chExt cx="9275445" cy="3921581"/>
              </a:xfrm>
            </p:grpSpPr>
            <p:sp>
              <p:nvSpPr>
                <p:cNvPr id="23556" name="TextBox 5">
                  <a:extLst>
                    <a:ext uri="{FF2B5EF4-FFF2-40B4-BE49-F238E27FC236}">
                      <a16:creationId xmlns:a16="http://schemas.microsoft.com/office/drawing/2014/main" id="{C08F0389-55E1-8947-94F4-F32C6A72B99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2400" y="792703"/>
                  <a:ext cx="8763000" cy="12618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800" b="1" dirty="0">
                      <a:solidFill>
                        <a:srgbClr val="222222"/>
                      </a:solidFill>
                      <a:cs typeface="Arial" panose="020B0604020202020204" pitchFamily="34" charset="0"/>
                    </a:rPr>
                    <a:t>Molti altri fenomeni conducono a considerare due tipi di </a:t>
                  </a:r>
                  <a:r>
                    <a:rPr lang="it-IT" altLang="it-IT" sz="2600" b="1" dirty="0">
                      <a:solidFill>
                        <a:srgbClr val="222222"/>
                      </a:solidFill>
                      <a:cs typeface="Arial" panose="020B0604020202020204" pitchFamily="34" charset="0"/>
                    </a:rPr>
                    <a:t>problemi</a:t>
                  </a:r>
                  <a:r>
                    <a:rPr lang="it-IT" altLang="it-IT" sz="2800" b="1" dirty="0">
                      <a:solidFill>
                        <a:srgbClr val="222222"/>
                      </a:solidFill>
                      <a:cs typeface="Arial" panose="020B0604020202020204" pitchFamily="34" charset="0"/>
                    </a:rPr>
                    <a:t> legati ad una legge esponenziale</a:t>
                  </a:r>
                  <a:br>
                    <a:rPr lang="it-IT" altLang="it-IT" sz="2000" dirty="0">
                      <a:solidFill>
                        <a:srgbClr val="222222"/>
                      </a:solidFill>
                      <a:latin typeface="Arial Black" panose="020B0604020202020204" pitchFamily="34" charset="0"/>
                    </a:rPr>
                  </a:br>
                  <a:endParaRPr lang="it-IT" altLang="it-IT" sz="2000" dirty="0">
                    <a:solidFill>
                      <a:srgbClr val="222222"/>
                    </a:solidFill>
                    <a:latin typeface="Arial Black" panose="020B0604020202020204" pitchFamily="34" charset="0"/>
                  </a:endParaRPr>
                </a:p>
              </p:txBody>
            </p:sp>
            <p:sp>
              <p:nvSpPr>
                <p:cNvPr id="23557" name="TextBox 6">
                  <a:extLst>
                    <a:ext uri="{FF2B5EF4-FFF2-40B4-BE49-F238E27FC236}">
                      <a16:creationId xmlns:a16="http://schemas.microsoft.com/office/drawing/2014/main" id="{EA2A7136-96EF-7E49-9759-C55D631D56B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25362" y="3270256"/>
                  <a:ext cx="1296583" cy="5232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800" b="1" i="1" dirty="0">
                      <a:solidFill>
                        <a:srgbClr val="FF0000"/>
                      </a:solidFill>
                    </a:rPr>
                    <a:t>y</a:t>
                  </a:r>
                  <a:r>
                    <a:rPr lang="it-IT" altLang="it-IT" sz="2800" b="1" i="1" dirty="0">
                      <a:solidFill>
                        <a:srgbClr val="0000FF"/>
                      </a:solidFill>
                    </a:rPr>
                    <a:t> = </a:t>
                  </a:r>
                  <a:r>
                    <a:rPr lang="it-IT" altLang="it-IT" sz="2800" b="1" i="1" dirty="0" err="1"/>
                    <a:t>b</a:t>
                  </a:r>
                  <a:r>
                    <a:rPr lang="it-IT" altLang="it-IT" sz="2800" b="1" i="1" baseline="30000" dirty="0" err="1">
                      <a:solidFill>
                        <a:srgbClr val="660066"/>
                      </a:solidFill>
                    </a:rPr>
                    <a:t>x</a:t>
                  </a:r>
                  <a:endParaRPr lang="it-IT" altLang="it-IT" sz="2800" b="1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8" name="Straight Arrow Connector 7">
                  <a:extLst>
                    <a:ext uri="{FF2B5EF4-FFF2-40B4-BE49-F238E27FC236}">
                      <a16:creationId xmlns:a16="http://schemas.microsoft.com/office/drawing/2014/main" id="{EAD7191D-F23A-F241-87A7-252AEA846601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rot="10800000" flipV="1">
                  <a:off x="1828800" y="1800815"/>
                  <a:ext cx="2286000" cy="762000"/>
                </a:xfrm>
                <a:prstGeom prst="straightConnector1">
                  <a:avLst/>
                </a:prstGeom>
                <a:noFill/>
                <a:ln w="25400" cap="rnd">
                  <a:solidFill>
                    <a:srgbClr val="0000FF"/>
                  </a:solidFill>
                  <a:round/>
                  <a:headEnd/>
                  <a:tailEnd type="arrow" w="med" len="med"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9" name="Straight Arrow Connector 8">
                  <a:extLst>
                    <a:ext uri="{FF2B5EF4-FFF2-40B4-BE49-F238E27FC236}">
                      <a16:creationId xmlns:a16="http://schemas.microsoft.com/office/drawing/2014/main" id="{45CF2611-8073-F14D-9AAB-1EF616CBFD9C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4191000" y="1800815"/>
                  <a:ext cx="2438400" cy="685800"/>
                </a:xfrm>
                <a:prstGeom prst="straightConnector1">
                  <a:avLst/>
                </a:prstGeom>
                <a:noFill/>
                <a:ln w="25400" cap="rnd">
                  <a:solidFill>
                    <a:srgbClr val="0000FF"/>
                  </a:solidFill>
                  <a:round/>
                  <a:headEnd/>
                  <a:tailEnd type="arrow" w="med" len="med"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3561" name="TextBox 10">
                  <a:extLst>
                    <a:ext uri="{FF2B5EF4-FFF2-40B4-BE49-F238E27FC236}">
                      <a16:creationId xmlns:a16="http://schemas.microsoft.com/office/drawing/2014/main" id="{A854F305-66D0-2C4A-AF3D-C639A11CCF3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76223" y="2537086"/>
                  <a:ext cx="3465128" cy="8309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400" b="1" dirty="0"/>
                    <a:t>Dato l’esponente </a:t>
                  </a:r>
                  <a:r>
                    <a:rPr lang="it-IT" altLang="it-IT" sz="2400" b="1" i="1" dirty="0">
                      <a:solidFill>
                        <a:srgbClr val="660066"/>
                      </a:solidFill>
                    </a:rPr>
                    <a:t>x</a:t>
                  </a:r>
                  <a:r>
                    <a:rPr lang="it-IT" altLang="it-IT" sz="2400" b="1" dirty="0"/>
                    <a:t>, calcolare la potenza </a:t>
                  </a:r>
                  <a:r>
                    <a:rPr lang="it-IT" altLang="it-IT" sz="2400" b="1" i="1" dirty="0">
                      <a:solidFill>
                        <a:srgbClr val="FF0000"/>
                      </a:solidFill>
                    </a:rPr>
                    <a:t>y</a:t>
                  </a:r>
                </a:p>
              </p:txBody>
            </p:sp>
            <p:sp>
              <p:nvSpPr>
                <p:cNvPr id="23562" name="Rectangle 11">
                  <a:extLst>
                    <a:ext uri="{FF2B5EF4-FFF2-40B4-BE49-F238E27FC236}">
                      <a16:creationId xmlns:a16="http://schemas.microsoft.com/office/drawing/2014/main" id="{287C8938-4B36-8948-833D-F44D5FC4BE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943" y="3840468"/>
                  <a:ext cx="2509611" cy="8309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400" b="1" i="1" dirty="0">
                      <a:solidFill>
                        <a:srgbClr val="0000FF"/>
                      </a:solidFill>
                    </a:rPr>
                    <a:t>Dominio</a:t>
                  </a:r>
                  <a:r>
                    <a:rPr lang="it-IT" altLang="it-IT" sz="2400" b="1" dirty="0">
                      <a:solidFill>
                        <a:srgbClr val="0000FF"/>
                      </a:solidFill>
                    </a:rPr>
                    <a:t>: </a:t>
                  </a:r>
                  <a:r>
                    <a:rPr lang="it-IT" altLang="it-IT" sz="2400" b="1" i="1" dirty="0" err="1">
                      <a:solidFill>
                        <a:srgbClr val="0000FF"/>
                      </a:solidFill>
                    </a:rPr>
                    <a:t>R</a:t>
                  </a:r>
                  <a:r>
                    <a:rPr lang="it-IT" altLang="it-IT" sz="2400" b="1" dirty="0">
                      <a:solidFill>
                        <a:srgbClr val="0000FF"/>
                      </a:solidFill>
                    </a:rPr>
                    <a:t>;</a:t>
                  </a:r>
                  <a:br>
                    <a:rPr lang="it-IT" altLang="it-IT" sz="2400" b="1" dirty="0">
                      <a:solidFill>
                        <a:srgbClr val="0000FF"/>
                      </a:solidFill>
                    </a:rPr>
                  </a:br>
                  <a:r>
                    <a:rPr lang="it-IT" altLang="it-IT" sz="2400" b="1" i="1" dirty="0">
                      <a:solidFill>
                        <a:srgbClr val="0000FF"/>
                      </a:solidFill>
                    </a:rPr>
                    <a:t>Codominio:</a:t>
                  </a:r>
                  <a:r>
                    <a:rPr lang="it-IT" altLang="it-IT" sz="2400" b="1" dirty="0">
                      <a:solidFill>
                        <a:srgbClr val="0000FF"/>
                      </a:solidFill>
                    </a:rPr>
                    <a:t> </a:t>
                  </a:r>
                  <a:r>
                    <a:rPr lang="it-IT" altLang="it-IT" sz="2400" b="1" i="1" dirty="0" err="1">
                      <a:solidFill>
                        <a:srgbClr val="0000FF"/>
                      </a:solidFill>
                    </a:rPr>
                    <a:t>R</a:t>
                  </a:r>
                  <a:r>
                    <a:rPr lang="it-IT" altLang="it-IT" sz="2400" b="1" i="1" baseline="30000" dirty="0">
                      <a:solidFill>
                        <a:srgbClr val="0000FF"/>
                      </a:solidFill>
                    </a:rPr>
                    <a:t>+</a:t>
                  </a:r>
                  <a:endParaRPr lang="it-IT" altLang="it-IT" sz="2400" dirty="0"/>
                </a:p>
              </p:txBody>
            </p:sp>
            <p:sp>
              <p:nvSpPr>
                <p:cNvPr id="23563" name="TextBox 6">
                  <a:extLst>
                    <a:ext uri="{FF2B5EF4-FFF2-40B4-BE49-F238E27FC236}">
                      <a16:creationId xmlns:a16="http://schemas.microsoft.com/office/drawing/2014/main" id="{B99F6126-5BE8-B249-B082-35DEEC454E7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144990" y="3331065"/>
                  <a:ext cx="3733800" cy="49244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600" b="1" i="1" dirty="0">
                      <a:solidFill>
                        <a:srgbClr val="660066"/>
                      </a:solidFill>
                    </a:rPr>
                    <a:t>x</a:t>
                  </a:r>
                  <a:r>
                    <a:rPr lang="it-IT" altLang="it-IT" sz="2600" b="1" i="1" dirty="0">
                      <a:solidFill>
                        <a:srgbClr val="0000FF"/>
                      </a:solidFill>
                    </a:rPr>
                    <a:t> = </a:t>
                  </a:r>
                  <a:r>
                    <a:rPr lang="it-IT" altLang="it-IT" sz="2600" b="1" i="1" dirty="0"/>
                    <a:t>b</a:t>
                  </a:r>
                  <a:r>
                    <a:rPr lang="it-IT" altLang="it-IT" sz="2800" b="1" i="1" baseline="30000" dirty="0">
                      <a:solidFill>
                        <a:srgbClr val="FF0000"/>
                      </a:solidFill>
                    </a:rPr>
                    <a:t>y</a:t>
                  </a:r>
                  <a:r>
                    <a:rPr lang="it-IT" altLang="it-IT" sz="2600" b="1" i="1" dirty="0"/>
                    <a:t>  ossia  </a:t>
                  </a:r>
                  <a:r>
                    <a:rPr lang="it-IT" altLang="it-IT" sz="2600" b="1" i="1" dirty="0">
                      <a:solidFill>
                        <a:srgbClr val="FF0000"/>
                      </a:solidFill>
                    </a:rPr>
                    <a:t>y</a:t>
                  </a:r>
                  <a:r>
                    <a:rPr lang="it-IT" altLang="it-IT" sz="2600" b="1" dirty="0">
                      <a:solidFill>
                        <a:srgbClr val="000000"/>
                      </a:solidFill>
                    </a:rPr>
                    <a:t> = </a:t>
                  </a:r>
                  <a:r>
                    <a:rPr lang="it-IT" altLang="it-IT" sz="2600" b="1" i="1" dirty="0" err="1">
                      <a:solidFill>
                        <a:srgbClr val="000000"/>
                      </a:solidFill>
                    </a:rPr>
                    <a:t>log</a:t>
                  </a:r>
                  <a:r>
                    <a:rPr lang="it-IT" altLang="it-IT" sz="2600" b="1" baseline="-25000" dirty="0" err="1">
                      <a:solidFill>
                        <a:srgbClr val="000000"/>
                      </a:solidFill>
                    </a:rPr>
                    <a:t>b</a:t>
                  </a:r>
                  <a:r>
                    <a:rPr lang="it-IT" altLang="it-IT" sz="2600" b="1" i="1" dirty="0" err="1">
                      <a:solidFill>
                        <a:srgbClr val="660066"/>
                      </a:solidFill>
                    </a:rPr>
                    <a:t>x</a:t>
                  </a:r>
                  <a:r>
                    <a:rPr lang="it-IT" altLang="it-IT" sz="2600" b="1" i="1" dirty="0"/>
                    <a:t>   </a:t>
                  </a:r>
                  <a:endParaRPr lang="it-IT" altLang="it-IT" sz="2600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23564" name="TextBox 13">
                  <a:extLst>
                    <a:ext uri="{FF2B5EF4-FFF2-40B4-BE49-F238E27FC236}">
                      <a16:creationId xmlns:a16="http://schemas.microsoft.com/office/drawing/2014/main" id="{9FD67F42-D260-CD4A-93E0-BCA64C388F8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245261" y="2505484"/>
                  <a:ext cx="3536650" cy="8309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400" b="1" dirty="0"/>
                    <a:t>Data la potenza </a:t>
                  </a:r>
                  <a:r>
                    <a:rPr lang="it-IT" altLang="it-IT" sz="2400" b="1" i="1" dirty="0">
                      <a:solidFill>
                        <a:srgbClr val="660066"/>
                      </a:solidFill>
                    </a:rPr>
                    <a:t>x</a:t>
                  </a:r>
                  <a:r>
                    <a:rPr lang="it-IT" altLang="it-IT" sz="2400" b="1" dirty="0"/>
                    <a:t>, calcolare l’esponente </a:t>
                  </a:r>
                  <a:r>
                    <a:rPr lang="it-IT" altLang="it-IT" sz="2400" b="1" i="1" dirty="0">
                      <a:solidFill>
                        <a:srgbClr val="FF0000"/>
                      </a:solidFill>
                    </a:rPr>
                    <a:t>y</a:t>
                  </a:r>
                </a:p>
              </p:txBody>
            </p:sp>
            <p:sp>
              <p:nvSpPr>
                <p:cNvPr id="23565" name="Rectangle 14">
                  <a:extLst>
                    <a:ext uri="{FF2B5EF4-FFF2-40B4-BE49-F238E27FC236}">
                      <a16:creationId xmlns:a16="http://schemas.microsoft.com/office/drawing/2014/main" id="{5FD4F159-D510-B446-A8A4-0D7584D96F9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88382" y="3883287"/>
                  <a:ext cx="2256006" cy="8309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it-IT" altLang="it-IT" sz="2400" b="1" i="1" dirty="0">
                      <a:solidFill>
                        <a:srgbClr val="CC0000"/>
                      </a:solidFill>
                    </a:rPr>
                    <a:t>Dominio</a:t>
                  </a:r>
                  <a:r>
                    <a:rPr lang="it-IT" altLang="it-IT" sz="2400" b="1" dirty="0">
                      <a:solidFill>
                        <a:srgbClr val="CC0000"/>
                      </a:solidFill>
                    </a:rPr>
                    <a:t>: </a:t>
                  </a:r>
                  <a:r>
                    <a:rPr lang="it-IT" altLang="it-IT" sz="2400" b="1" i="1" dirty="0" err="1">
                      <a:solidFill>
                        <a:srgbClr val="CC0000"/>
                      </a:solidFill>
                    </a:rPr>
                    <a:t>R</a:t>
                  </a:r>
                  <a:r>
                    <a:rPr lang="it-IT" altLang="it-IT" sz="2400" b="1" i="1" baseline="30000" dirty="0">
                      <a:solidFill>
                        <a:srgbClr val="CC0000"/>
                      </a:solidFill>
                    </a:rPr>
                    <a:t>+</a:t>
                  </a:r>
                  <a:r>
                    <a:rPr lang="it-IT" altLang="it-IT" sz="2400" b="1" dirty="0">
                      <a:solidFill>
                        <a:srgbClr val="CC0000"/>
                      </a:solidFill>
                    </a:rPr>
                    <a:t>;</a:t>
                  </a:r>
                  <a:br>
                    <a:rPr lang="it-IT" altLang="it-IT" sz="2400" b="1" dirty="0">
                      <a:solidFill>
                        <a:srgbClr val="CC0000"/>
                      </a:solidFill>
                    </a:rPr>
                  </a:br>
                  <a:r>
                    <a:rPr lang="it-IT" altLang="it-IT" sz="2400" b="1" i="1" dirty="0">
                      <a:solidFill>
                        <a:srgbClr val="CC0000"/>
                      </a:solidFill>
                    </a:rPr>
                    <a:t>Codominio:</a:t>
                  </a:r>
                  <a:r>
                    <a:rPr lang="it-IT" altLang="it-IT" sz="2400" b="1" dirty="0">
                      <a:solidFill>
                        <a:srgbClr val="CC0000"/>
                      </a:solidFill>
                    </a:rPr>
                    <a:t> </a:t>
                  </a:r>
                  <a:r>
                    <a:rPr lang="it-IT" altLang="it-IT" sz="2400" b="1" i="1" dirty="0" err="1">
                      <a:solidFill>
                        <a:srgbClr val="CC0000"/>
                      </a:solidFill>
                    </a:rPr>
                    <a:t>R</a:t>
                  </a:r>
                  <a:endParaRPr lang="it-IT" altLang="it-IT" sz="2400" dirty="0">
                    <a:solidFill>
                      <a:srgbClr val="CC0000"/>
                    </a:solidFill>
                  </a:endParaRPr>
                </a:p>
              </p:txBody>
            </p:sp>
            <p:cxnSp>
              <p:nvCxnSpPr>
                <p:cNvPr id="23" name="Straight Arrow Connector 22">
                  <a:extLst>
                    <a:ext uri="{FF2B5EF4-FFF2-40B4-BE49-F238E27FC236}">
                      <a16:creationId xmlns:a16="http://schemas.microsoft.com/office/drawing/2014/main" id="{60C74F94-23B0-764C-992E-F90613F52756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V="1">
                  <a:off x="2339752" y="4099032"/>
                  <a:ext cx="4733827" cy="347141"/>
                </a:xfrm>
                <a:prstGeom prst="straightConnector1">
                  <a:avLst/>
                </a:prstGeom>
                <a:noFill/>
                <a:ln w="25400" cap="rnd">
                  <a:solidFill>
                    <a:srgbClr val="FF0000"/>
                  </a:solidFill>
                  <a:round/>
                  <a:headEnd/>
                  <a:tailEnd type="arrow" w="med" len="med"/>
                </a:ln>
                <a:effectLst>
                  <a:outerShdw blurRad="40000" dist="20000" dir="5400000" rotWithShape="0">
                    <a:srgbClr val="808080">
                      <a:alpha val="37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grpSp>
            <p:nvGrpSpPr>
              <p:cNvPr id="5" name="Gruppo 4">
                <a:extLst>
                  <a:ext uri="{FF2B5EF4-FFF2-40B4-BE49-F238E27FC236}">
                    <a16:creationId xmlns:a16="http://schemas.microsoft.com/office/drawing/2014/main" id="{A27B896A-3EF4-BE4A-BA83-A9491A3CBCE9}"/>
                  </a:ext>
                </a:extLst>
              </p:cNvPr>
              <p:cNvGrpSpPr/>
              <p:nvPr/>
            </p:nvGrpSpPr>
            <p:grpSpPr>
              <a:xfrm>
                <a:off x="2427091" y="3169699"/>
                <a:ext cx="2724451" cy="801453"/>
                <a:chOff x="1824039" y="3293682"/>
                <a:chExt cx="2724451" cy="801453"/>
              </a:xfrm>
            </p:grpSpPr>
            <p:sp>
              <p:nvSpPr>
                <p:cNvPr id="21" name="Right Arrow 21">
                  <a:extLst>
                    <a:ext uri="{FF2B5EF4-FFF2-40B4-BE49-F238E27FC236}">
                      <a16:creationId xmlns:a16="http://schemas.microsoft.com/office/drawing/2014/main" id="{8E01480B-96CE-B643-B04E-A1396910061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892569" y="3293682"/>
                  <a:ext cx="2623912" cy="801453"/>
                </a:xfrm>
                <a:prstGeom prst="rightArrow">
                  <a:avLst>
                    <a:gd name="adj1" fmla="val 50000"/>
                    <a:gd name="adj2" fmla="val 49999"/>
                  </a:avLst>
                </a:prstGeom>
                <a:noFill/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  <a:effectLst>
                  <a:outerShdw blurRad="40000" dist="23000" dir="5400000" rotWithShape="0">
                    <a:srgbClr val="808080">
                      <a:alpha val="34999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pPr algn="ctr" eaLnBrk="1" hangingPunct="1">
                    <a:defRPr/>
                  </a:pPr>
                  <a:r>
                    <a:rPr lang="it-IT" altLang="it-IT" sz="1800" b="1" dirty="0"/>
                    <a:t> </a:t>
                  </a:r>
                  <a:endParaRPr lang="it-IT" altLang="it-IT" sz="1800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4" name="CasellaDiTesto 23">
                  <a:extLst>
                    <a:ext uri="{FF2B5EF4-FFF2-40B4-BE49-F238E27FC236}">
                      <a16:creationId xmlns:a16="http://schemas.microsoft.com/office/drawing/2014/main" id="{B0D82F52-84DC-8241-80B5-5BD52D65FCD1}"/>
                    </a:ext>
                  </a:extLst>
                </p:cNvPr>
                <p:cNvSpPr txBox="1"/>
                <p:nvPr/>
              </p:nvSpPr>
              <p:spPr>
                <a:xfrm>
                  <a:off x="1824039" y="3437698"/>
                  <a:ext cx="272445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it-IT" sz="2400" b="1" dirty="0"/>
                    <a:t>Scambio </a:t>
                  </a:r>
                  <a:r>
                    <a:rPr lang="it-IT" sz="2400" b="1" i="1" dirty="0"/>
                    <a:t>x</a:t>
                  </a:r>
                  <a:r>
                    <a:rPr lang="it-IT" sz="2400" b="1" dirty="0"/>
                    <a:t> con </a:t>
                  </a:r>
                  <a:r>
                    <a:rPr lang="it-IT" sz="2400" b="1" i="1" dirty="0"/>
                    <a:t>y</a:t>
                  </a:r>
                </a:p>
              </p:txBody>
            </p:sp>
          </p:grpSp>
        </p:grpSp>
      </p:grp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F011A820-382F-274B-B052-CBDE3AB6D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  <p:sp>
        <p:nvSpPr>
          <p:cNvPr id="23553" name="Rectangle 2">
            <a:extLst>
              <a:ext uri="{FF2B5EF4-FFF2-40B4-BE49-F238E27FC236}">
                <a16:creationId xmlns:a16="http://schemas.microsoft.com/office/drawing/2014/main" id="{6C7B7A29-DB11-E642-8D6B-70A1B127287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352800" y="-27384"/>
            <a:ext cx="55626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 funzione logaritmica</a:t>
            </a:r>
          </a:p>
        </p:txBody>
      </p:sp>
    </p:spTree>
    <p:extLst>
      <p:ext uri="{BB962C8B-B14F-4D97-AF65-F5344CB8AC3E}">
        <p14:creationId xmlns:p14="http://schemas.microsoft.com/office/powerpoint/2010/main" val="3333642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>
            <a:extLst>
              <a:ext uri="{FF2B5EF4-FFF2-40B4-BE49-F238E27FC236}">
                <a16:creationId xmlns:a16="http://schemas.microsoft.com/office/drawing/2014/main" id="{7E4FBA40-67AB-5048-B84D-C62F0DF9849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935760" y="-27384"/>
            <a:ext cx="4876800" cy="533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Linguaggio e simboli</a:t>
            </a:r>
          </a:p>
        </p:txBody>
      </p:sp>
      <p:sp>
        <p:nvSpPr>
          <p:cNvPr id="24581" name="Slide Number Placeholder 5">
            <a:extLst>
              <a:ext uri="{FF2B5EF4-FFF2-40B4-BE49-F238E27FC236}">
                <a16:creationId xmlns:a16="http://schemas.microsoft.com/office/drawing/2014/main" id="{F9D9A69F-28C6-6F4B-8CE8-A1AFFE4F9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12224" y="6481142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FC88AC8-15C1-824B-B392-5A84ADF30727}" type="slidenum">
              <a:rPr lang="it-IT" altLang="it-IT" sz="1400"/>
              <a:pPr eaLnBrk="1" hangingPunct="1"/>
              <a:t>11</a:t>
            </a:fld>
            <a:endParaRPr lang="it-IT" altLang="it-IT" sz="140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0CB77CBA-8145-4740-903B-FB2B430B9F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CDFFFF"/>
              </a:clrFrom>
              <a:clrTo>
                <a:srgbClr val="CDFFFF">
                  <a:alpha val="0"/>
                </a:srgbClr>
              </a:clrTo>
            </a:clrChange>
          </a:blip>
          <a:srcRect t="16182" b="-1"/>
          <a:stretch/>
        </p:blipFill>
        <p:spPr>
          <a:xfrm>
            <a:off x="549441" y="1052736"/>
            <a:ext cx="10947159" cy="5468911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66B28919-8A2F-0141-BF9A-ED32AB13928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19736" y="332656"/>
            <a:ext cx="4959713" cy="920309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0FA597F-6DE6-F244-A692-C9B5C202C2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81142"/>
            <a:ext cx="2844800" cy="476250"/>
          </a:xfrm>
        </p:spPr>
        <p:txBody>
          <a:bodyPr/>
          <a:lstStyle/>
          <a:p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E0594E5-1E89-184C-AE3D-E94065A4816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737520" y="304800"/>
            <a:ext cx="640648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Un’osservazione importante</a:t>
            </a:r>
          </a:p>
        </p:txBody>
      </p:sp>
      <p:sp>
        <p:nvSpPr>
          <p:cNvPr id="25606" name="Slide Number Placeholder 5">
            <a:extLst>
              <a:ext uri="{FF2B5EF4-FFF2-40B4-BE49-F238E27FC236}">
                <a16:creationId xmlns:a16="http://schemas.microsoft.com/office/drawing/2014/main" id="{C42E133A-B8B5-CB41-A8AA-77C6F692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F7DE5FFE-3688-9249-834A-FCEABDBCEC36}" type="slidenum">
              <a:rPr lang="it-IT" altLang="it-IT" sz="1400"/>
              <a:pPr eaLnBrk="1" hangingPunct="1"/>
              <a:t>12</a:t>
            </a:fld>
            <a:endParaRPr lang="it-IT" altLang="it-IT" sz="1400"/>
          </a:p>
        </p:txBody>
      </p:sp>
      <p:sp>
        <p:nvSpPr>
          <p:cNvPr id="25607" name="TextBox 7">
            <a:extLst>
              <a:ext uri="{FF2B5EF4-FFF2-40B4-BE49-F238E27FC236}">
                <a16:creationId xmlns:a16="http://schemas.microsoft.com/office/drawing/2014/main" id="{9C3225FB-83C3-5345-B512-83B307F05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708" y="1392484"/>
            <a:ext cx="7239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Il simbolo ‘</a:t>
            </a:r>
            <a:r>
              <a:rPr lang="it-IT" altLang="it-IT" b="1" i="1" dirty="0" err="1"/>
              <a:t>log</a:t>
            </a:r>
            <a:r>
              <a:rPr lang="it-IT" altLang="it-IT" b="1" i="1" baseline="-25000" dirty="0" err="1"/>
              <a:t>b</a:t>
            </a:r>
            <a:r>
              <a:rPr lang="it-IT" altLang="it-IT" b="1" i="1" dirty="0" err="1"/>
              <a:t>x</a:t>
            </a:r>
            <a:r>
              <a:rPr lang="it-IT" altLang="it-IT" b="1" dirty="0"/>
              <a:t>’  è una sigla (come SIM) ed è abbreviazione di </a:t>
            </a:r>
            <a:r>
              <a:rPr lang="it-IT" altLang="it-IT" b="1" i="1" dirty="0"/>
              <a:t>‘logaritmo in base </a:t>
            </a:r>
            <a:r>
              <a:rPr lang="it-IT" altLang="it-IT" b="1" dirty="0"/>
              <a:t>b</a:t>
            </a:r>
            <a:r>
              <a:rPr lang="it-IT" altLang="it-IT" b="1" i="1" dirty="0"/>
              <a:t> di x’</a:t>
            </a:r>
            <a:r>
              <a:rPr lang="it-IT" altLang="it-IT" b="1" dirty="0"/>
              <a:t>.</a:t>
            </a:r>
            <a:br>
              <a:rPr lang="it-IT" altLang="it-IT" b="1" dirty="0"/>
            </a:br>
            <a:r>
              <a:rPr lang="it-IT" altLang="it-IT" b="1" dirty="0"/>
              <a:t>Perciò </a:t>
            </a:r>
            <a:r>
              <a:rPr lang="it-IT" altLang="it-IT" b="1" dirty="0">
                <a:solidFill>
                  <a:srgbClr val="0000FF"/>
                </a:solidFill>
              </a:rPr>
              <a:t>non ci sono moltiplicazioni sottintese</a:t>
            </a:r>
            <a:r>
              <a:rPr lang="it-IT" altLang="it-IT" b="1" dirty="0">
                <a:solidFill>
                  <a:srgbClr val="FF0000"/>
                </a:solidFill>
              </a:rPr>
              <a:t> </a:t>
            </a:r>
            <a:r>
              <a:rPr lang="it-IT" altLang="it-IT" b="1" dirty="0"/>
              <a:t>fra </a:t>
            </a:r>
            <a:r>
              <a:rPr lang="it-IT" altLang="it-IT" b="1" i="1" dirty="0"/>
              <a:t>log</a:t>
            </a:r>
            <a:r>
              <a:rPr lang="it-IT" altLang="it-IT" b="1" dirty="0"/>
              <a:t>, </a:t>
            </a:r>
            <a:r>
              <a:rPr lang="it-IT" altLang="it-IT" b="1" i="1" dirty="0"/>
              <a:t>b</a:t>
            </a:r>
            <a:r>
              <a:rPr lang="it-IT" altLang="it-IT" b="1" dirty="0"/>
              <a:t> ed </a:t>
            </a:r>
            <a:r>
              <a:rPr lang="it-IT" altLang="it-IT" b="1" i="1" dirty="0"/>
              <a:t>x</a:t>
            </a:r>
            <a:r>
              <a:rPr lang="it-IT" altLang="it-IT" b="1" dirty="0"/>
              <a:t>, come invece siamo abituati a vedere nel calcolo letterale.  </a:t>
            </a:r>
            <a:endParaRPr lang="it-IT" altLang="it-IT" b="1" i="1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FF97FFF-DAB7-B845-8322-D5D4FA07B15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14061" y="3562349"/>
            <a:ext cx="9462459" cy="2314923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8CA5B11-C198-7A4A-91E9-6159BB4E8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itle 4">
            <a:extLst>
              <a:ext uri="{FF2B5EF4-FFF2-40B4-BE49-F238E27FC236}">
                <a16:creationId xmlns:a16="http://schemas.microsoft.com/office/drawing/2014/main" id="{80F200CD-7596-E349-B0C9-499C10F74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528" y="2204864"/>
            <a:ext cx="8640960" cy="1512168"/>
          </a:xfrm>
          <a:solidFill>
            <a:srgbClr val="FAFAF7"/>
          </a:solidFill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Grafico della funzione logaritmica</a:t>
            </a:r>
          </a:p>
        </p:txBody>
      </p:sp>
      <p:sp>
        <p:nvSpPr>
          <p:cNvPr id="20485" name="Slide Number Placeholder 5">
            <a:extLst>
              <a:ext uri="{FF2B5EF4-FFF2-40B4-BE49-F238E27FC236}">
                <a16:creationId xmlns:a16="http://schemas.microsoft.com/office/drawing/2014/main" id="{3F9046EE-1220-EA47-B05C-CF9371218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4A849A6-4DC9-8E41-8C61-55FD12EC090B}" type="slidenum">
              <a:rPr lang="it-IT" altLang="it-IT" sz="1400"/>
              <a:pPr eaLnBrk="1" hangingPunct="1"/>
              <a:t>13</a:t>
            </a:fld>
            <a:endParaRPr lang="it-IT" altLang="it-IT" sz="1400"/>
          </a:p>
        </p:txBody>
      </p:sp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23FE2866-EDB0-C741-A7C1-718F9F67DF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53200" y="1524001"/>
          <a:ext cx="1752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15" name="Microsoft Equation" r:id="rId3" imgW="16891000" imgH="4622800" progId="Equation.DSMT4">
                  <p:embed/>
                </p:oleObj>
              </mc:Choice>
              <mc:Fallback>
                <p:oleObj name="Microsoft Equation" r:id="rId3" imgW="16891000" imgH="4622800" progId="Equation.DSMT4">
                  <p:embed/>
                  <p:pic>
                    <p:nvPicPr>
                      <p:cNvPr id="20482" name="Object 2">
                        <a:extLst>
                          <a:ext uri="{FF2B5EF4-FFF2-40B4-BE49-F238E27FC236}">
                            <a16:creationId xmlns:a16="http://schemas.microsoft.com/office/drawing/2014/main" id="{23FE2866-EDB0-C741-A7C1-718F9F67DF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524001"/>
                        <a:ext cx="17526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9D0E732-267D-C04D-B313-2EF04AC81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603549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itle 5">
            <a:extLst>
              <a:ext uri="{FF2B5EF4-FFF2-40B4-BE49-F238E27FC236}">
                <a16:creationId xmlns:a16="http://schemas.microsoft.com/office/drawing/2014/main" id="{868B336E-C6D2-1C4C-A5B6-DE54EBAF8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16632"/>
            <a:ext cx="8003232" cy="9144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alla base </a:t>
            </a:r>
            <a:r>
              <a:rPr lang="it-IT" altLang="it-IT" sz="3600" b="1" i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</a:t>
            </a:r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della funzione logaritmica</a:t>
            </a:r>
            <a:endParaRPr lang="it-IT" altLang="it-IT" sz="36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3" name="Slide Number Placeholder 9">
            <a:extLst>
              <a:ext uri="{FF2B5EF4-FFF2-40B4-BE49-F238E27FC236}">
                <a16:creationId xmlns:a16="http://schemas.microsoft.com/office/drawing/2014/main" id="{2B3696BB-ED9A-8E4B-B526-4416FF990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71988F6-5A64-9E4F-8E8A-9625698DEEC3}" type="slidenum">
              <a:rPr lang="it-IT" altLang="it-IT" sz="1400"/>
              <a:pPr eaLnBrk="1" hangingPunct="1"/>
              <a:t>14</a:t>
            </a:fld>
            <a:endParaRPr lang="it-IT" altLang="it-IT" sz="1400"/>
          </a:p>
        </p:txBody>
      </p:sp>
      <p:sp>
        <p:nvSpPr>
          <p:cNvPr id="22534" name="TextBox 10">
            <a:extLst>
              <a:ext uri="{FF2B5EF4-FFF2-40B4-BE49-F238E27FC236}">
                <a16:creationId xmlns:a16="http://schemas.microsoft.com/office/drawing/2014/main" id="{D3AB45B3-C1B2-9E48-B280-5109237A7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056" y="3212976"/>
            <a:ext cx="7924800" cy="1631950"/>
          </a:xfrm>
          <a:prstGeom prst="rect">
            <a:avLst/>
          </a:prstGeom>
          <a:solidFill>
            <a:srgbClr val="FAFAF7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3200" b="1" dirty="0">
                <a:solidFill>
                  <a:srgbClr val="0000FF"/>
                </a:solidFill>
              </a:rPr>
              <a:t>No </a:t>
            </a:r>
            <a:r>
              <a:rPr lang="it-IT" altLang="it-IT" sz="3200" b="1" i="1" dirty="0">
                <a:solidFill>
                  <a:srgbClr val="0000FF"/>
                </a:solidFill>
              </a:rPr>
              <a:t>b ≤ 0</a:t>
            </a:r>
          </a:p>
          <a:p>
            <a:pPr algn="ctr" eaLnBrk="1" hangingPunct="1"/>
            <a:endParaRPr lang="it-IT" altLang="it-IT" sz="1200" b="1" dirty="0">
              <a:solidFill>
                <a:srgbClr val="003300"/>
              </a:solidFill>
            </a:endParaRPr>
          </a:p>
          <a:p>
            <a:pPr algn="ctr" eaLnBrk="1" hangingPunct="1"/>
            <a:r>
              <a:rPr lang="it-IT" altLang="it-IT" sz="2800" b="1" dirty="0">
                <a:solidFill>
                  <a:srgbClr val="003300"/>
                </a:solidFill>
              </a:rPr>
              <a:t> </a:t>
            </a:r>
            <a:r>
              <a:rPr lang="it-IT" altLang="it-IT" sz="2800" b="1" dirty="0"/>
              <a:t>come già sappiamo per la legge esponenziale</a:t>
            </a:r>
          </a:p>
        </p:txBody>
      </p:sp>
      <p:sp>
        <p:nvSpPr>
          <p:cNvPr id="22535" name="Rectangle 11">
            <a:extLst>
              <a:ext uri="{FF2B5EF4-FFF2-40B4-BE49-F238E27FC236}">
                <a16:creationId xmlns:a16="http://schemas.microsoft.com/office/drawing/2014/main" id="{E25E4403-6F14-6840-8887-4CD20A705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graphicFrame>
        <p:nvGraphicFramePr>
          <p:cNvPr id="22530" name="Object 2">
            <a:extLst>
              <a:ext uri="{FF2B5EF4-FFF2-40B4-BE49-F238E27FC236}">
                <a16:creationId xmlns:a16="http://schemas.microsoft.com/office/drawing/2014/main" id="{2FFEA5C7-D6AD-D24E-8E69-D8247256F29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91400" y="914401"/>
          <a:ext cx="1752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63" name="Equation" r:id="rId3" imgW="16891000" imgH="4622800" progId="Equation.3">
                  <p:embed/>
                </p:oleObj>
              </mc:Choice>
              <mc:Fallback>
                <p:oleObj name="Equation" r:id="rId3" imgW="16891000" imgH="4622800" progId="Equation.3">
                  <p:embed/>
                  <p:pic>
                    <p:nvPicPr>
                      <p:cNvPr id="22530" name="Object 2">
                        <a:extLst>
                          <a:ext uri="{FF2B5EF4-FFF2-40B4-BE49-F238E27FC236}">
                            <a16:creationId xmlns:a16="http://schemas.microsoft.com/office/drawing/2014/main" id="{2FFEA5C7-D6AD-D24E-8E69-D8247256F29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914401"/>
                        <a:ext cx="17526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6">
            <a:extLst>
              <a:ext uri="{FF2B5EF4-FFF2-40B4-BE49-F238E27FC236}">
                <a16:creationId xmlns:a16="http://schemas.microsoft.com/office/drawing/2014/main" id="{E9F0A9EB-F674-D249-BC70-A8C735458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3512" y="1556792"/>
            <a:ext cx="8001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indent="0" eaLnBrk="1" hangingPunct="1"/>
            <a:r>
              <a:rPr lang="it-IT" altLang="it-IT" sz="2800" b="1" dirty="0"/>
              <a:t>La funzione logaritmica ha un particolare andamento legato anche scelta della base </a:t>
            </a:r>
            <a:r>
              <a:rPr lang="it-IT" altLang="it-IT" sz="2800" b="1" i="1" dirty="0">
                <a:solidFill>
                  <a:srgbClr val="0000FF"/>
                </a:solidFill>
              </a:rPr>
              <a:t>b</a:t>
            </a:r>
            <a:r>
              <a:rPr lang="it-IT" altLang="it-IT" sz="2800" b="1" dirty="0"/>
              <a:t>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A0C2E69-B31E-C449-8572-EFE5760D6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649103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Slide Number Placeholder 9">
            <a:extLst>
              <a:ext uri="{FF2B5EF4-FFF2-40B4-BE49-F238E27FC236}">
                <a16:creationId xmlns:a16="http://schemas.microsoft.com/office/drawing/2014/main" id="{8A606AD6-6F57-794D-8FB3-103031CC6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F8B5FF2-B625-8C4F-8956-BCBBE2CF01DB}" type="slidenum">
              <a:rPr lang="it-IT" altLang="it-IT" sz="1400"/>
              <a:pPr eaLnBrk="1" hangingPunct="1"/>
              <a:t>15</a:t>
            </a:fld>
            <a:endParaRPr lang="it-IT" altLang="it-IT" sz="1400"/>
          </a:p>
        </p:txBody>
      </p:sp>
      <p:sp>
        <p:nvSpPr>
          <p:cNvPr id="23558" name="Rectangle 11">
            <a:extLst>
              <a:ext uri="{FF2B5EF4-FFF2-40B4-BE49-F238E27FC236}">
                <a16:creationId xmlns:a16="http://schemas.microsoft.com/office/drawing/2014/main" id="{5F22DFB5-BD34-A249-A7FA-4C4746E48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041CD968-8673-714A-A9C8-7E1796227F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7055293"/>
              </p:ext>
            </p:extLst>
          </p:nvPr>
        </p:nvGraphicFramePr>
        <p:xfrm>
          <a:off x="7391400" y="933352"/>
          <a:ext cx="1752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87" name="Equation" r:id="rId3" imgW="16891000" imgH="4622800" progId="Equation.3">
                  <p:embed/>
                </p:oleObj>
              </mc:Choice>
              <mc:Fallback>
                <p:oleObj name="Equation" r:id="rId3" imgW="16891000" imgH="4622800" progId="Equation.3">
                  <p:embed/>
                  <p:pic>
                    <p:nvPicPr>
                      <p:cNvPr id="23554" name="Object 2">
                        <a:extLst>
                          <a:ext uri="{FF2B5EF4-FFF2-40B4-BE49-F238E27FC236}">
                            <a16:creationId xmlns:a16="http://schemas.microsoft.com/office/drawing/2014/main" id="{041CD968-8673-714A-A9C8-7E1796227F8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91400" y="933352"/>
                        <a:ext cx="17526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9" name="Picture 10">
            <a:extLst>
              <a:ext uri="{FF2B5EF4-FFF2-40B4-BE49-F238E27FC236}">
                <a16:creationId xmlns:a16="http://schemas.microsoft.com/office/drawing/2014/main" id="{D8597526-3EF7-864C-971A-1EFE3AF9E9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420" y="2531808"/>
            <a:ext cx="3638551" cy="2820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1">
            <a:extLst>
              <a:ext uri="{FF2B5EF4-FFF2-40B4-BE49-F238E27FC236}">
                <a16:creationId xmlns:a16="http://schemas.microsoft.com/office/drawing/2014/main" id="{68C1F524-D4D3-A84F-ABC0-D93F97ECF0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157" y="2574329"/>
            <a:ext cx="3382963" cy="258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1" name="TextBox 12">
            <a:extLst>
              <a:ext uri="{FF2B5EF4-FFF2-40B4-BE49-F238E27FC236}">
                <a16:creationId xmlns:a16="http://schemas.microsoft.com/office/drawing/2014/main" id="{293726AF-EF70-1448-9415-ED09AF056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332" y="1700808"/>
            <a:ext cx="33829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b="1" dirty="0">
                <a:solidFill>
                  <a:srgbClr val="222222"/>
                </a:solidFill>
              </a:rPr>
              <a:t>ESPONENZIALE</a:t>
            </a:r>
          </a:p>
          <a:p>
            <a:pPr algn="ctr" eaLnBrk="1" hangingPunct="1"/>
            <a:r>
              <a:rPr lang="it-IT" altLang="it-IT" b="1" dirty="0">
                <a:solidFill>
                  <a:srgbClr val="222222"/>
                </a:solidFill>
              </a:rPr>
              <a:t>y = 1</a:t>
            </a:r>
            <a:r>
              <a:rPr lang="it-IT" altLang="it-IT" b="1" baseline="30000" dirty="0">
                <a:solidFill>
                  <a:srgbClr val="222222"/>
                </a:solidFill>
              </a:rPr>
              <a:t>x</a:t>
            </a:r>
            <a:r>
              <a:rPr lang="it-IT" altLang="it-IT" b="1" dirty="0">
                <a:solidFill>
                  <a:srgbClr val="222222"/>
                </a:solidFill>
              </a:rPr>
              <a:t>    ossia     y = 1</a:t>
            </a:r>
          </a:p>
        </p:txBody>
      </p:sp>
      <p:sp>
        <p:nvSpPr>
          <p:cNvPr id="23562" name="TextBox 13">
            <a:extLst>
              <a:ext uri="{FF2B5EF4-FFF2-40B4-BE49-F238E27FC236}">
                <a16:creationId xmlns:a16="http://schemas.microsoft.com/office/drawing/2014/main" id="{7B93FEF7-B783-E342-A186-70D0AA418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5214" y="1700808"/>
            <a:ext cx="33172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b="1" dirty="0">
                <a:solidFill>
                  <a:srgbClr val="222222"/>
                </a:solidFill>
              </a:rPr>
              <a:t>LOGARITMO</a:t>
            </a:r>
          </a:p>
          <a:p>
            <a:pPr algn="ctr" eaLnBrk="1" hangingPunct="1"/>
            <a:r>
              <a:rPr lang="it-IT" altLang="it-IT" b="1" dirty="0">
                <a:solidFill>
                  <a:srgbClr val="222222"/>
                </a:solidFill>
              </a:rPr>
              <a:t>x = 1</a:t>
            </a:r>
            <a:r>
              <a:rPr lang="it-IT" altLang="it-IT" b="1" baseline="30000" dirty="0">
                <a:solidFill>
                  <a:srgbClr val="222222"/>
                </a:solidFill>
              </a:rPr>
              <a:t>y</a:t>
            </a:r>
            <a:r>
              <a:rPr lang="it-IT" altLang="it-IT" b="1" dirty="0">
                <a:solidFill>
                  <a:srgbClr val="222222"/>
                </a:solidFill>
              </a:rPr>
              <a:t>    ossia     x = 1</a:t>
            </a:r>
          </a:p>
        </p:txBody>
      </p:sp>
      <p:sp>
        <p:nvSpPr>
          <p:cNvPr id="23563" name="TextBox 14">
            <a:extLst>
              <a:ext uri="{FF2B5EF4-FFF2-40B4-BE49-F238E27FC236}">
                <a16:creationId xmlns:a16="http://schemas.microsoft.com/office/drawing/2014/main" id="{2399FB64-EC6D-F542-BC44-DB32BF8BB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3424" y="2924944"/>
            <a:ext cx="2495184" cy="830997"/>
          </a:xfrm>
          <a:prstGeom prst="rect">
            <a:avLst/>
          </a:prstGeom>
          <a:solidFill>
            <a:srgbClr val="FFFFCC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Non è il grafico </a:t>
            </a:r>
          </a:p>
          <a:p>
            <a:pPr eaLnBrk="1" hangingPunct="1"/>
            <a:r>
              <a:rPr lang="it-IT" altLang="it-IT" b="1" dirty="0"/>
              <a:t>di una funzione</a:t>
            </a:r>
          </a:p>
        </p:txBody>
      </p:sp>
      <p:sp>
        <p:nvSpPr>
          <p:cNvPr id="23564" name="Rectangle 15">
            <a:extLst>
              <a:ext uri="{FF2B5EF4-FFF2-40B4-BE49-F238E27FC236}">
                <a16:creationId xmlns:a16="http://schemas.microsoft.com/office/drawing/2014/main" id="{6A618EB7-BD16-F24C-810F-B03692AE5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8151" y="1124744"/>
            <a:ext cx="6172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</a:rPr>
              <a:t>Che cosa succede se scelgo </a:t>
            </a:r>
            <a:r>
              <a:rPr lang="it-IT" altLang="it-IT" sz="2800" b="1" i="1" dirty="0">
                <a:solidFill>
                  <a:srgbClr val="222222"/>
                </a:solidFill>
              </a:rPr>
              <a:t>b</a:t>
            </a:r>
            <a:r>
              <a:rPr lang="it-IT" altLang="it-IT" sz="2800" b="1" dirty="0">
                <a:solidFill>
                  <a:srgbClr val="222222"/>
                </a:solidFill>
              </a:rPr>
              <a:t> = 1?</a:t>
            </a:r>
            <a:endParaRPr lang="it-IT" altLang="it-IT" sz="2800" dirty="0">
              <a:solidFill>
                <a:srgbClr val="222222"/>
              </a:solidFill>
            </a:endParaRPr>
          </a:p>
        </p:txBody>
      </p:sp>
      <p:sp>
        <p:nvSpPr>
          <p:cNvPr id="23565" name="TextBox 16">
            <a:extLst>
              <a:ext uri="{FF2B5EF4-FFF2-40B4-BE49-F238E27FC236}">
                <a16:creationId xmlns:a16="http://schemas.microsoft.com/office/drawing/2014/main" id="{498E9ACE-1655-E24B-96FD-FF8865116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300" y="5249936"/>
            <a:ext cx="4114800" cy="830263"/>
          </a:xfrm>
          <a:prstGeom prst="rect">
            <a:avLst/>
          </a:prstGeom>
          <a:solidFill>
            <a:srgbClr val="FAFAF7"/>
          </a:solidFill>
          <a:ln w="317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0000FF"/>
                </a:solidFill>
              </a:rPr>
              <a:t>Non si può scegliere 1 come base di un logaritmo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3D41508-E59D-6C41-9AFC-BD2601BA21F6}"/>
              </a:ext>
            </a:extLst>
          </p:cNvPr>
          <p:cNvSpPr txBox="1"/>
          <p:nvPr/>
        </p:nvSpPr>
        <p:spPr>
          <a:xfrm>
            <a:off x="839416" y="5478259"/>
            <a:ext cx="4596755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solidFill>
              <a:srgbClr val="0000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Non è una curva esponenziale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6543D22-F35D-0E44-869B-24FD87D3C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  <p:sp>
        <p:nvSpPr>
          <p:cNvPr id="18" name="Title 5">
            <a:extLst>
              <a:ext uri="{FF2B5EF4-FFF2-40B4-BE49-F238E27FC236}">
                <a16:creationId xmlns:a16="http://schemas.microsoft.com/office/drawing/2014/main" id="{1A9DB1B9-D175-504D-A6B0-08D962C1CF86}"/>
              </a:ext>
            </a:extLst>
          </p:cNvPr>
          <p:cNvSpPr txBox="1">
            <a:spLocks/>
          </p:cNvSpPr>
          <p:nvPr/>
        </p:nvSpPr>
        <p:spPr bwMode="auto">
          <a:xfrm>
            <a:off x="1981200" y="116632"/>
            <a:ext cx="8003232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it-IT" altLang="it-IT" sz="3600" b="1" kern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alla base </a:t>
            </a:r>
            <a:r>
              <a:rPr lang="it-IT" altLang="it-IT" sz="3600" b="1" i="1" kern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</a:t>
            </a:r>
            <a:r>
              <a:rPr lang="it-IT" altLang="it-IT" sz="3600" b="1" kern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della funzione logaritmica</a:t>
            </a:r>
            <a:endParaRPr lang="it-IT" altLang="it-IT" sz="3600" b="1" kern="0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586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itle 5">
            <a:extLst>
              <a:ext uri="{FF2B5EF4-FFF2-40B4-BE49-F238E27FC236}">
                <a16:creationId xmlns:a16="http://schemas.microsoft.com/office/drawing/2014/main" id="{56E58CF2-C5B2-C04C-A8F1-7DEEBD612C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5475" y="188640"/>
            <a:ext cx="8229600" cy="4572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Grafici della funzione logaritmica</a:t>
            </a:r>
          </a:p>
        </p:txBody>
      </p:sp>
      <p:sp>
        <p:nvSpPr>
          <p:cNvPr id="21509" name="Slide Number Placeholder 9">
            <a:extLst>
              <a:ext uri="{FF2B5EF4-FFF2-40B4-BE49-F238E27FC236}">
                <a16:creationId xmlns:a16="http://schemas.microsoft.com/office/drawing/2014/main" id="{B4D7A34A-CE7B-3A43-8245-43EC4EE88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CC6CA70-FAC1-E445-92FA-4CF0C2B4F5A5}" type="slidenum">
              <a:rPr lang="it-IT" altLang="it-IT" sz="1400"/>
              <a:pPr eaLnBrk="1" hangingPunct="1"/>
              <a:t>16</a:t>
            </a:fld>
            <a:endParaRPr lang="it-IT" altLang="it-IT" sz="140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6A406B5-E71B-414A-9DB2-DAE348223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43366"/>
              </p:ext>
            </p:extLst>
          </p:nvPr>
        </p:nvGraphicFramePr>
        <p:xfrm>
          <a:off x="767408" y="836712"/>
          <a:ext cx="10814992" cy="3553510"/>
        </p:xfrm>
        <a:graphic>
          <a:graphicData uri="http://schemas.openxmlformats.org/drawingml/2006/table">
            <a:tbl>
              <a:tblPr/>
              <a:tblGrid>
                <a:gridCol w="5211123">
                  <a:extLst>
                    <a:ext uri="{9D8B030D-6E8A-4147-A177-3AD203B41FA5}">
                      <a16:colId xmlns:a16="http://schemas.microsoft.com/office/drawing/2014/main" val="11183007"/>
                    </a:ext>
                  </a:extLst>
                </a:gridCol>
                <a:gridCol w="5603869">
                  <a:extLst>
                    <a:ext uri="{9D8B030D-6E8A-4147-A177-3AD203B41FA5}">
                      <a16:colId xmlns:a16="http://schemas.microsoft.com/office/drawing/2014/main" val="215483232"/>
                    </a:ext>
                  </a:extLst>
                </a:gridCol>
              </a:tblGrid>
              <a:tr h="578198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 &gt;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0 &lt; b &lt;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1154268"/>
                  </a:ext>
                </a:extLst>
              </a:tr>
              <a:tr h="2975312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4518209"/>
                  </a:ext>
                </a:extLst>
              </a:tr>
            </a:tbl>
          </a:graphicData>
        </a:graphic>
      </p:graphicFrame>
      <p:sp>
        <p:nvSpPr>
          <p:cNvPr id="21521" name="Rectangle 11">
            <a:extLst>
              <a:ext uri="{FF2B5EF4-FFF2-40B4-BE49-F238E27FC236}">
                <a16:creationId xmlns:a16="http://schemas.microsoft.com/office/drawing/2014/main" id="{46B363BA-3EAC-3840-998F-1B52D8C25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1522" name="TextBox 14">
            <a:extLst>
              <a:ext uri="{FF2B5EF4-FFF2-40B4-BE49-F238E27FC236}">
                <a16:creationId xmlns:a16="http://schemas.microsoft.com/office/drawing/2014/main" id="{CE54D681-EC50-5640-A716-A0B78D0B8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2882" y="5455780"/>
            <a:ext cx="59702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</a:rPr>
              <a:t>Tutte le curve passano per </a:t>
            </a:r>
            <a:r>
              <a:rPr lang="it-IT" altLang="it-IT" sz="2800" b="1" i="1" dirty="0">
                <a:solidFill>
                  <a:srgbClr val="222222"/>
                </a:solidFill>
              </a:rPr>
              <a:t>B</a:t>
            </a:r>
            <a:r>
              <a:rPr lang="it-IT" altLang="it-IT" sz="2800" b="1" dirty="0">
                <a:solidFill>
                  <a:srgbClr val="222222"/>
                </a:solidFill>
              </a:rPr>
              <a:t>(1; 0)</a:t>
            </a:r>
          </a:p>
        </p:txBody>
      </p:sp>
      <p:pic>
        <p:nvPicPr>
          <p:cNvPr id="21523" name="Picture 13">
            <a:extLst>
              <a:ext uri="{FF2B5EF4-FFF2-40B4-BE49-F238E27FC236}">
                <a16:creationId xmlns:a16="http://schemas.microsoft.com/office/drawing/2014/main" id="{C48B9750-76B6-0F4E-9B28-B44635255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446311"/>
            <a:ext cx="5068507" cy="28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4" name="Picture 14">
            <a:extLst>
              <a:ext uri="{FF2B5EF4-FFF2-40B4-BE49-F238E27FC236}">
                <a16:creationId xmlns:a16="http://schemas.microsoft.com/office/drawing/2014/main" id="{C7A952EB-7FBC-F14B-96B5-68B81D165B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76" y="1446312"/>
            <a:ext cx="5392640" cy="283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5" name="TextBox 15">
            <a:extLst>
              <a:ext uri="{FF2B5EF4-FFF2-40B4-BE49-F238E27FC236}">
                <a16:creationId xmlns:a16="http://schemas.microsoft.com/office/drawing/2014/main" id="{A1D817DC-DF49-3249-9A62-B6E718BEA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9048" y="4491117"/>
            <a:ext cx="662250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</a:rPr>
              <a:t>Tutte le funzioni hanno come dominio l’insieme </a:t>
            </a:r>
            <a:r>
              <a:rPr lang="it-IT" altLang="it-IT" sz="2800" b="1" i="1" dirty="0" err="1">
                <a:solidFill>
                  <a:srgbClr val="222222"/>
                </a:solidFill>
              </a:rPr>
              <a:t>R</a:t>
            </a:r>
            <a:r>
              <a:rPr lang="it-IT" altLang="it-IT" sz="2800" b="1" i="1" baseline="30000" dirty="0">
                <a:solidFill>
                  <a:srgbClr val="222222"/>
                </a:solidFill>
              </a:rPr>
              <a:t>+</a:t>
            </a:r>
            <a:r>
              <a:rPr lang="it-IT" altLang="it-IT" sz="2800" b="1" i="1" dirty="0">
                <a:solidFill>
                  <a:srgbClr val="222222"/>
                </a:solidFill>
              </a:rPr>
              <a:t> </a:t>
            </a:r>
            <a:r>
              <a:rPr lang="it-IT" altLang="it-IT" sz="2800" b="1" dirty="0">
                <a:solidFill>
                  <a:srgbClr val="222222"/>
                </a:solidFill>
              </a:rPr>
              <a:t>dei numeri reali positivi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81A4AC7-1C42-D345-A484-18E7CA96D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4121084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itle 4">
            <a:extLst>
              <a:ext uri="{FF2B5EF4-FFF2-40B4-BE49-F238E27FC236}">
                <a16:creationId xmlns:a16="http://schemas.microsoft.com/office/drawing/2014/main" id="{80F200CD-7596-E349-B0C9-499C10F74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5600" y="2291457"/>
            <a:ext cx="7272808" cy="1281559"/>
          </a:xfrm>
          <a:solidFill>
            <a:srgbClr val="FAFAF7"/>
          </a:solidFill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Primi calcoli con i logaritmi</a:t>
            </a:r>
          </a:p>
        </p:txBody>
      </p:sp>
      <p:sp>
        <p:nvSpPr>
          <p:cNvPr id="20485" name="Slide Number Placeholder 5">
            <a:extLst>
              <a:ext uri="{FF2B5EF4-FFF2-40B4-BE49-F238E27FC236}">
                <a16:creationId xmlns:a16="http://schemas.microsoft.com/office/drawing/2014/main" id="{3F9046EE-1220-EA47-B05C-CF9371218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4A849A6-4DC9-8E41-8C61-55FD12EC090B}" type="slidenum">
              <a:rPr lang="it-IT" altLang="it-IT" sz="1400"/>
              <a:pPr eaLnBrk="1" hangingPunct="1"/>
              <a:t>17</a:t>
            </a:fld>
            <a:endParaRPr lang="it-IT" altLang="it-IT" sz="1400"/>
          </a:p>
        </p:txBody>
      </p:sp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23FE2866-EDB0-C741-A7C1-718F9F67DF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53200" y="1524001"/>
          <a:ext cx="1752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3" name="Microsoft Equation" r:id="rId3" imgW="16891000" imgH="4622800" progId="Equation.DSMT4">
                  <p:embed/>
                </p:oleObj>
              </mc:Choice>
              <mc:Fallback>
                <p:oleObj name="Microsoft Equation" r:id="rId3" imgW="16891000" imgH="4622800" progId="Equation.DSMT4">
                  <p:embed/>
                  <p:pic>
                    <p:nvPicPr>
                      <p:cNvPr id="20482" name="Object 2">
                        <a:extLst>
                          <a:ext uri="{FF2B5EF4-FFF2-40B4-BE49-F238E27FC236}">
                            <a16:creationId xmlns:a16="http://schemas.microsoft.com/office/drawing/2014/main" id="{23FE2866-EDB0-C741-A7C1-718F9F67DF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524001"/>
                        <a:ext cx="17526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egnaposto data 1">
            <a:extLst>
              <a:ext uri="{FF2B5EF4-FFF2-40B4-BE49-F238E27FC236}">
                <a16:creationId xmlns:a16="http://schemas.microsoft.com/office/drawing/2014/main" id="{4FEB96D3-836C-3B43-AA66-0D1F8BAA0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0960833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Title 4">
            <a:extLst>
              <a:ext uri="{FF2B5EF4-FFF2-40B4-BE49-F238E27FC236}">
                <a16:creationId xmlns:a16="http://schemas.microsoft.com/office/drawing/2014/main" id="{80F200CD-7596-E349-B0C9-499C10F74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528" y="1083992"/>
            <a:ext cx="8640960" cy="6096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Calcolare logaritmi con carta e penna</a:t>
            </a:r>
          </a:p>
        </p:txBody>
      </p:sp>
      <p:sp>
        <p:nvSpPr>
          <p:cNvPr id="20485" name="Slide Number Placeholder 5">
            <a:extLst>
              <a:ext uri="{FF2B5EF4-FFF2-40B4-BE49-F238E27FC236}">
                <a16:creationId xmlns:a16="http://schemas.microsoft.com/office/drawing/2014/main" id="{3F9046EE-1220-EA47-B05C-CF9371218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04A849A6-4DC9-8E41-8C61-55FD12EC090B}" type="slidenum">
              <a:rPr lang="it-IT" altLang="it-IT" sz="1400"/>
              <a:pPr eaLnBrk="1" hangingPunct="1"/>
              <a:t>18</a:t>
            </a:fld>
            <a:endParaRPr lang="it-IT" altLang="it-IT" sz="1400"/>
          </a:p>
        </p:txBody>
      </p:sp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23FE2866-EDB0-C741-A7C1-718F9F67DF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53200" y="1524001"/>
          <a:ext cx="1752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1" name="Microsoft Equation" r:id="rId3" imgW="16891000" imgH="4622800" progId="Equation.DSMT4">
                  <p:embed/>
                </p:oleObj>
              </mc:Choice>
              <mc:Fallback>
                <p:oleObj name="Microsoft Equation" r:id="rId3" imgW="16891000" imgH="4622800" progId="Equation.DSMT4">
                  <p:embed/>
                  <p:pic>
                    <p:nvPicPr>
                      <p:cNvPr id="20482" name="Object 2">
                        <a:extLst>
                          <a:ext uri="{FF2B5EF4-FFF2-40B4-BE49-F238E27FC236}">
                            <a16:creationId xmlns:a16="http://schemas.microsoft.com/office/drawing/2014/main" id="{23FE2866-EDB0-C741-A7C1-718F9F67DF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524001"/>
                        <a:ext cx="17526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CasellaDiTesto 1">
            <a:extLst>
              <a:ext uri="{FF2B5EF4-FFF2-40B4-BE49-F238E27FC236}">
                <a16:creationId xmlns:a16="http://schemas.microsoft.com/office/drawing/2014/main" id="{EA56272D-63E6-4044-9114-4FC7ECFD2AC6}"/>
              </a:ext>
            </a:extLst>
          </p:cNvPr>
          <p:cNvSpPr txBox="1"/>
          <p:nvPr/>
        </p:nvSpPr>
        <p:spPr>
          <a:xfrm>
            <a:off x="2279576" y="2536662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</a:rPr>
              <a:t>In quali casi posso calcolare il logaritmo di un numero positivo con carta e penna?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16A9A90-8908-FE48-B878-6F1DEDAA3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54036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Title 5">
            <a:extLst>
              <a:ext uri="{FF2B5EF4-FFF2-40B4-BE49-F238E27FC236}">
                <a16:creationId xmlns:a16="http://schemas.microsoft.com/office/drawing/2014/main" id="{FAB0D980-1242-BF4F-8FA2-BE36E1658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6632"/>
            <a:ext cx="8915400" cy="4572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Calcolare il logaritmo con carta e penna </a:t>
            </a:r>
            <a:endParaRPr lang="it-IT" altLang="it-IT" sz="36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5606" name="Slide Number Placeholder 9">
            <a:extLst>
              <a:ext uri="{FF2B5EF4-FFF2-40B4-BE49-F238E27FC236}">
                <a16:creationId xmlns:a16="http://schemas.microsoft.com/office/drawing/2014/main" id="{290E1CD0-EEA7-3542-832C-DE7EEF24A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E2E1F11-B41E-2E49-8191-F38194568F0A}" type="slidenum">
              <a:rPr lang="it-IT" altLang="it-IT" sz="1400"/>
              <a:pPr eaLnBrk="1" hangingPunct="1"/>
              <a:t>19</a:t>
            </a:fld>
            <a:endParaRPr lang="it-IT" altLang="it-IT" sz="1400" dirty="0"/>
          </a:p>
        </p:txBody>
      </p:sp>
      <p:sp>
        <p:nvSpPr>
          <p:cNvPr id="25607" name="Rectangle 11">
            <a:extLst>
              <a:ext uri="{FF2B5EF4-FFF2-40B4-BE49-F238E27FC236}">
                <a16:creationId xmlns:a16="http://schemas.microsoft.com/office/drawing/2014/main" id="{A431C1AF-A0C9-9244-BDD2-673633154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301208"/>
            <a:ext cx="8763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 dirty="0">
                <a:solidFill>
                  <a:srgbClr val="222222"/>
                </a:solidFill>
              </a:rPr>
              <a:t>La stessa risposta vale qualunque sia la base </a:t>
            </a:r>
            <a:r>
              <a:rPr lang="it-IT" altLang="it-IT" b="1" i="1" dirty="0">
                <a:solidFill>
                  <a:srgbClr val="222222"/>
                </a:solidFill>
              </a:rPr>
              <a:t>b</a:t>
            </a:r>
            <a:r>
              <a:rPr lang="it-IT" altLang="it-IT" b="1" dirty="0">
                <a:solidFill>
                  <a:srgbClr val="222222"/>
                </a:solidFill>
              </a:rPr>
              <a:t> (razionale positiva e diversa da 1) che si sceglie per il logaritmo.</a:t>
            </a:r>
          </a:p>
        </p:txBody>
      </p:sp>
      <p:sp>
        <p:nvSpPr>
          <p:cNvPr id="25608" name="TextBox 7">
            <a:extLst>
              <a:ext uri="{FF2B5EF4-FFF2-40B4-BE49-F238E27FC236}">
                <a16:creationId xmlns:a16="http://schemas.microsoft.com/office/drawing/2014/main" id="{DCB16D9F-F94E-7545-A2FA-B911BCF33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0701" y="764704"/>
            <a:ext cx="85343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La definizione di logaritmo suggerisce il procedimento</a:t>
            </a:r>
            <a:endParaRPr lang="it-IT" altLang="it-IT" dirty="0">
              <a:solidFill>
                <a:srgbClr val="222222"/>
              </a:solidFill>
            </a:endParaRPr>
          </a:p>
        </p:txBody>
      </p:sp>
      <p:sp>
        <p:nvSpPr>
          <p:cNvPr id="25611" name="TextBox 11">
            <a:extLst>
              <a:ext uri="{FF2B5EF4-FFF2-40B4-BE49-F238E27FC236}">
                <a16:creationId xmlns:a16="http://schemas.microsoft.com/office/drawing/2014/main" id="{93C7ED44-5C4E-0A4F-A200-1E1E3A6E2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11" y="2060848"/>
            <a:ext cx="7992888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Calcolo subito il logaritmo </a:t>
            </a:r>
            <a:r>
              <a:rPr lang="it-IT" altLang="it-IT" b="1" i="1" dirty="0">
                <a:solidFill>
                  <a:srgbClr val="222222"/>
                </a:solidFill>
              </a:rPr>
              <a:t>y</a:t>
            </a:r>
            <a:r>
              <a:rPr lang="it-IT" altLang="it-IT" b="1" dirty="0">
                <a:solidFill>
                  <a:srgbClr val="222222"/>
                </a:solidFill>
              </a:rPr>
              <a:t> solo se il suo argomento </a:t>
            </a:r>
            <a:r>
              <a:rPr lang="it-IT" altLang="it-IT" b="1" i="1" dirty="0">
                <a:solidFill>
                  <a:srgbClr val="222222"/>
                </a:solidFill>
              </a:rPr>
              <a:t>x</a:t>
            </a:r>
            <a:r>
              <a:rPr lang="it-IT" altLang="it-IT" b="1" dirty="0">
                <a:solidFill>
                  <a:srgbClr val="222222"/>
                </a:solidFill>
              </a:rPr>
              <a:t> è una potenza della base 4 ad esponente razionale. </a:t>
            </a:r>
          </a:p>
        </p:txBody>
      </p:sp>
      <p:sp>
        <p:nvSpPr>
          <p:cNvPr id="25612" name="TextBox 12">
            <a:extLst>
              <a:ext uri="{FF2B5EF4-FFF2-40B4-BE49-F238E27FC236}">
                <a16:creationId xmlns:a16="http://schemas.microsoft.com/office/drawing/2014/main" id="{0993B96F-FABD-EA4A-A0C4-974515772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3933056"/>
            <a:ext cx="1447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Esempi:</a:t>
            </a:r>
            <a:endParaRPr lang="it-IT" alt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C951023-1E9F-6A4C-8B32-7A99875A829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15680" y="1124744"/>
            <a:ext cx="5462285" cy="975408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37AA7D9B-1633-E747-8478-07853DCCCB7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664" y="2924944"/>
            <a:ext cx="6374260" cy="2439999"/>
          </a:xfrm>
          <a:prstGeom prst="rect">
            <a:avLst/>
          </a:prstGeom>
          <a:noFill/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EA7AB3B-4C64-ED47-B8C3-853A8FF40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4262172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5">
            <a:extLst>
              <a:ext uri="{FF2B5EF4-FFF2-40B4-BE49-F238E27FC236}">
                <a16:creationId xmlns:a16="http://schemas.microsoft.com/office/drawing/2014/main" id="{7B27E2FF-DF6F-2C46-A7F6-6267859E5D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4222" y="-65314"/>
            <a:ext cx="7924800" cy="1355094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 in tutti gli altri casi come si calcolano i logaritmi?</a:t>
            </a:r>
            <a:endParaRPr lang="it-IT" altLang="it-IT" sz="36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6628" name="Slide Number Placeholder 9">
            <a:extLst>
              <a:ext uri="{FF2B5EF4-FFF2-40B4-BE49-F238E27FC236}">
                <a16:creationId xmlns:a16="http://schemas.microsoft.com/office/drawing/2014/main" id="{7502EDA7-3B63-BF40-AB97-0BAAF59AE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986282B4-6D8F-0C4E-8C42-65B8694D4028}" type="slidenum">
              <a:rPr lang="it-IT" altLang="it-IT" sz="1400"/>
              <a:pPr eaLnBrk="1" hangingPunct="1"/>
              <a:t>20</a:t>
            </a:fld>
            <a:endParaRPr lang="it-IT" altLang="it-IT" sz="1400"/>
          </a:p>
        </p:txBody>
      </p:sp>
      <p:sp>
        <p:nvSpPr>
          <p:cNvPr id="26629" name="TextBox 14">
            <a:extLst>
              <a:ext uri="{FF2B5EF4-FFF2-40B4-BE49-F238E27FC236}">
                <a16:creationId xmlns:a16="http://schemas.microsoft.com/office/drawing/2014/main" id="{53A37FF0-D77E-B44B-B042-9D6A3C41F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1700" y="1248587"/>
            <a:ext cx="71646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/>
              <a:t>Immediata risposta: con una calcolatrice </a:t>
            </a:r>
          </a:p>
        </p:txBody>
      </p:sp>
      <p:pic>
        <p:nvPicPr>
          <p:cNvPr id="26630" name="Picture 15" descr="Calcolatrice1.jpg">
            <a:extLst>
              <a:ext uri="{FF2B5EF4-FFF2-40B4-BE49-F238E27FC236}">
                <a16:creationId xmlns:a16="http://schemas.microsoft.com/office/drawing/2014/main" id="{0B652242-F0AD-564E-9842-55C4E4368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104" y="1847850"/>
            <a:ext cx="5029200" cy="339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Alternate Process 16">
            <a:extLst>
              <a:ext uri="{FF2B5EF4-FFF2-40B4-BE49-F238E27FC236}">
                <a16:creationId xmlns:a16="http://schemas.microsoft.com/office/drawing/2014/main" id="{468F7704-6FDE-614C-81F6-9F5820E1C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896" y="3981450"/>
            <a:ext cx="533400" cy="304800"/>
          </a:xfrm>
          <a:prstGeom prst="flowChartAlternateProcess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it-IT" altLang="it-IT" sz="1800">
              <a:solidFill>
                <a:srgbClr val="FFFFFF"/>
              </a:solidFill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A87EE88D-00DD-9643-AD1E-AAA91725EBAE}"/>
              </a:ext>
            </a:extLst>
          </p:cNvPr>
          <p:cNvCxnSpPr>
            <a:cxnSpLocks noChangeShapeType="1"/>
          </p:cNvCxnSpPr>
          <p:nvPr/>
        </p:nvCxnSpPr>
        <p:spPr bwMode="auto">
          <a:xfrm rot="5400000" flipH="1" flipV="1">
            <a:off x="4536504" y="4743450"/>
            <a:ext cx="1219200" cy="457200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33" name="TextBox 22">
            <a:extLst>
              <a:ext uri="{FF2B5EF4-FFF2-40B4-BE49-F238E27FC236}">
                <a16:creationId xmlns:a16="http://schemas.microsoft.com/office/drawing/2014/main" id="{4C42AFCA-D367-2942-BF6E-7CD6CEC16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032" y="5391245"/>
            <a:ext cx="786340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</a:rPr>
              <a:t>Con questo tasto si dovrebbero calcolare i logaritmi; ma in quale base? </a:t>
            </a:r>
            <a:r>
              <a:rPr lang="it-IT" altLang="it-IT" sz="2800" b="1" dirty="0">
                <a:solidFill>
                  <a:srgbClr val="0000FF"/>
                </a:solidFill>
              </a:rPr>
              <a:t>Solo la base 10</a:t>
            </a:r>
            <a:r>
              <a:rPr lang="it-IT" altLang="it-IT" sz="2800" b="1" dirty="0">
                <a:solidFill>
                  <a:srgbClr val="222222"/>
                </a:solidFill>
              </a:rPr>
              <a:t>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B590579F-5078-8F40-96B6-CED154E8E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3420137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itle 5">
            <a:extLst>
              <a:ext uri="{FF2B5EF4-FFF2-40B4-BE49-F238E27FC236}">
                <a16:creationId xmlns:a16="http://schemas.microsoft.com/office/drawing/2014/main" id="{370E4A02-152C-9A4B-B550-9BC13DD13C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0260" y="-27384"/>
            <a:ext cx="8435280" cy="801687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Difficoltà nell’uso della calcolatrice</a:t>
            </a:r>
            <a:endParaRPr lang="it-IT" altLang="it-IT" sz="32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7652" name="Slide Number Placeholder 9">
            <a:extLst>
              <a:ext uri="{FF2B5EF4-FFF2-40B4-BE49-F238E27FC236}">
                <a16:creationId xmlns:a16="http://schemas.microsoft.com/office/drawing/2014/main" id="{8E18AC53-C4E4-5944-A958-60B6538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B3996AC-5EF1-AC43-9207-15760E0929C3}" type="slidenum">
              <a:rPr lang="it-IT" altLang="it-IT" sz="1400"/>
              <a:pPr eaLnBrk="1" hangingPunct="1"/>
              <a:t>21</a:t>
            </a:fld>
            <a:endParaRPr lang="it-IT" altLang="it-IT" sz="1400" dirty="0"/>
          </a:p>
        </p:txBody>
      </p:sp>
      <p:pic>
        <p:nvPicPr>
          <p:cNvPr id="27653" name="Picture 9" descr="Immagine 2.png">
            <a:extLst>
              <a:ext uri="{FF2B5EF4-FFF2-40B4-BE49-F238E27FC236}">
                <a16:creationId xmlns:a16="http://schemas.microsoft.com/office/drawing/2014/main" id="{391FD90E-0B84-934F-BB66-E7AE31E08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39" y="692696"/>
            <a:ext cx="2913513" cy="186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Box 10">
            <a:extLst>
              <a:ext uri="{FF2B5EF4-FFF2-40B4-BE49-F238E27FC236}">
                <a16:creationId xmlns:a16="http://schemas.microsoft.com/office/drawing/2014/main" id="{A2CCCDFE-5A2E-9045-8E43-03B63417A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708920"/>
            <a:ext cx="8141940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 typeface="+mj-lt"/>
              <a:buAutoNum type="arabicPeriod"/>
            </a:pPr>
            <a:r>
              <a:rPr lang="it-IT" altLang="it-IT" b="1" dirty="0">
                <a:solidFill>
                  <a:srgbClr val="222222"/>
                </a:solidFill>
              </a:rPr>
              <a:t>Non si calcolano i logaritmi in qualunque base: con il tasto </a:t>
            </a:r>
            <a:r>
              <a:rPr lang="it-IT" altLang="it-IT" b="1" i="1" dirty="0">
                <a:solidFill>
                  <a:srgbClr val="222222"/>
                </a:solidFill>
              </a:rPr>
              <a:t>‘log’</a:t>
            </a:r>
            <a:r>
              <a:rPr lang="it-IT" altLang="it-IT" b="1" dirty="0">
                <a:solidFill>
                  <a:srgbClr val="222222"/>
                </a:solidFill>
              </a:rPr>
              <a:t> calcolo solo i logaritmi in base 10.</a:t>
            </a:r>
          </a:p>
          <a:p>
            <a:pPr marL="228600" indent="-228600" eaLnBrk="1" hangingPunct="1">
              <a:buFont typeface="+mj-lt"/>
              <a:buAutoNum type="arabicPeriod"/>
            </a:pPr>
            <a:endParaRPr lang="it-IT" altLang="it-IT" sz="800" b="1" dirty="0">
              <a:solidFill>
                <a:srgbClr val="222222"/>
              </a:solidFill>
            </a:endParaRPr>
          </a:p>
          <a:p>
            <a:pPr eaLnBrk="1" hangingPunct="1">
              <a:buFont typeface="+mj-lt"/>
              <a:buAutoNum type="arabicPeriod"/>
            </a:pPr>
            <a:r>
              <a:rPr lang="it-IT" altLang="it-IT" b="1" dirty="0">
                <a:solidFill>
                  <a:srgbClr val="222222"/>
                </a:solidFill>
              </a:rPr>
              <a:t>Quando il logaritmo non ha un numero finito di cifre, se ne ottiene un valore approssimato.</a:t>
            </a:r>
            <a:r>
              <a:rPr lang="it-IT" altLang="it-IT" b="1" i="1" dirty="0">
                <a:solidFill>
                  <a:srgbClr val="222222"/>
                </a:solidFill>
              </a:rPr>
              <a:t>  </a:t>
            </a:r>
          </a:p>
        </p:txBody>
      </p:sp>
      <p:sp>
        <p:nvSpPr>
          <p:cNvPr id="27655" name="TextBox 11">
            <a:extLst>
              <a:ext uri="{FF2B5EF4-FFF2-40B4-BE49-F238E27FC236}">
                <a16:creationId xmlns:a16="http://schemas.microsoft.com/office/drawing/2014/main" id="{5E661283-5AE4-CB44-983B-4E33719D1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4648" y="4509120"/>
            <a:ext cx="7543800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003300"/>
                </a:solidFill>
              </a:rPr>
              <a:t>Il primo problema si risolve con le ‘Proprietà dei logaritmi’, che vedremo fra poco.</a:t>
            </a:r>
          </a:p>
          <a:p>
            <a:pPr eaLnBrk="1" hangingPunct="1"/>
            <a:br>
              <a:rPr lang="it-IT" altLang="it-IT" sz="800" b="1" dirty="0">
                <a:solidFill>
                  <a:srgbClr val="003300"/>
                </a:solidFill>
              </a:rPr>
            </a:br>
            <a:r>
              <a:rPr lang="it-IT" altLang="it-IT" b="1" dirty="0">
                <a:solidFill>
                  <a:srgbClr val="003300"/>
                </a:solidFill>
              </a:rPr>
              <a:t>Ma il secondo problema rimane e conduce a richiamare il linguaggio delle approssimazioni.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D523E81-FFA8-F246-B0B8-0A5C01087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3743254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5">
            <a:extLst>
              <a:ext uri="{FF2B5EF4-FFF2-40B4-BE49-F238E27FC236}">
                <a16:creationId xmlns:a16="http://schemas.microsoft.com/office/drawing/2014/main" id="{DFEBB061-9264-B24A-81B2-235697206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228600"/>
            <a:ext cx="8507288" cy="7620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Simboli e linguaggio delle approssimazioni</a:t>
            </a:r>
            <a:endParaRPr lang="it-IT" altLang="it-IT" sz="32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8676" name="Slide Number Placeholder 9">
            <a:extLst>
              <a:ext uri="{FF2B5EF4-FFF2-40B4-BE49-F238E27FC236}">
                <a16:creationId xmlns:a16="http://schemas.microsoft.com/office/drawing/2014/main" id="{EB48F507-FFE5-5547-81BF-3EF5D5333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72E7853-DD14-7349-9041-9E3C5998887B}" type="slidenum">
              <a:rPr lang="it-IT" altLang="it-IT" sz="1400"/>
              <a:pPr eaLnBrk="1" hangingPunct="1"/>
              <a:t>22</a:t>
            </a:fld>
            <a:endParaRPr lang="it-IT" altLang="it-IT" sz="1400"/>
          </a:p>
        </p:txBody>
      </p:sp>
      <p:pic>
        <p:nvPicPr>
          <p:cNvPr id="28677" name="Picture 8" descr="Immagine 2.png">
            <a:extLst>
              <a:ext uri="{FF2B5EF4-FFF2-40B4-BE49-F238E27FC236}">
                <a16:creationId xmlns:a16="http://schemas.microsoft.com/office/drawing/2014/main" id="{B92A1AF4-5C17-5940-8848-86ED81F3F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71600"/>
            <a:ext cx="54483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Box 9">
            <a:extLst>
              <a:ext uri="{FF2B5EF4-FFF2-40B4-BE49-F238E27FC236}">
                <a16:creationId xmlns:a16="http://schemas.microsoft.com/office/drawing/2014/main" id="{F905A7D4-F3BF-4B42-94B4-52C79FD928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1600201"/>
            <a:ext cx="2110680" cy="830997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FF0000"/>
                </a:solidFill>
              </a:rPr>
              <a:t>log3</a:t>
            </a:r>
            <a:r>
              <a:rPr lang="it-IT" altLang="it-IT" b="1" dirty="0"/>
              <a:t> dato da calcolatrice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D555C88-FE5C-6A4B-B729-FCED138CBE97}"/>
              </a:ext>
            </a:extLst>
          </p:cNvPr>
          <p:cNvCxnSpPr>
            <a:cxnSpLocks noChangeShapeType="1"/>
            <a:stCxn id="28678" idx="3"/>
          </p:cNvCxnSpPr>
          <p:nvPr/>
        </p:nvCxnSpPr>
        <p:spPr bwMode="auto">
          <a:xfrm flipV="1">
            <a:off x="3886200" y="1905004"/>
            <a:ext cx="3657600" cy="110696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680" name="TextBox 14">
            <a:extLst>
              <a:ext uri="{FF2B5EF4-FFF2-40B4-BE49-F238E27FC236}">
                <a16:creationId xmlns:a16="http://schemas.microsoft.com/office/drawing/2014/main" id="{AD089B6A-74CF-EF46-8F08-320008609E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2912837"/>
            <a:ext cx="8171218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600" b="1" dirty="0"/>
              <a:t>È un </a:t>
            </a:r>
            <a:r>
              <a:rPr lang="it-IT" altLang="it-IT" sz="2600" b="1" i="1" dirty="0">
                <a:solidFill>
                  <a:srgbClr val="CC0000"/>
                </a:solidFill>
              </a:rPr>
              <a:t>risultato approssimato</a:t>
            </a:r>
            <a:r>
              <a:rPr lang="it-IT" altLang="it-IT" sz="2600" b="1" dirty="0"/>
              <a:t> scritto con 15 cifre decimali (dopo la virgola). </a:t>
            </a:r>
          </a:p>
          <a:p>
            <a:pPr eaLnBrk="1" hangingPunct="1"/>
            <a:r>
              <a:rPr lang="it-IT" altLang="it-IT" sz="2600" b="1" dirty="0"/>
              <a:t>Per gli abituali lavori scolastici </a:t>
            </a:r>
            <a:r>
              <a:rPr lang="it-IT" altLang="it-IT" sz="2600" b="1" dirty="0">
                <a:solidFill>
                  <a:srgbClr val="0000FF"/>
                </a:solidFill>
              </a:rPr>
              <a:t>bastano 2 cifre decimali. </a:t>
            </a:r>
            <a:r>
              <a:rPr lang="it-IT" altLang="it-IT" sz="2600" b="1" dirty="0"/>
              <a:t>Perciò si </a:t>
            </a:r>
            <a:r>
              <a:rPr lang="it-IT" altLang="it-IT" sz="2600" b="1" dirty="0">
                <a:solidFill>
                  <a:srgbClr val="0000FF"/>
                </a:solidFill>
              </a:rPr>
              <a:t>arrotonda</a:t>
            </a:r>
            <a:r>
              <a:rPr lang="it-IT" altLang="it-IT" sz="2600" b="1" dirty="0"/>
              <a:t> il numero e si scrive:</a:t>
            </a:r>
          </a:p>
        </p:txBody>
      </p:sp>
      <p:sp>
        <p:nvSpPr>
          <p:cNvPr id="28681" name="TextBox 17">
            <a:extLst>
              <a:ext uri="{FF2B5EF4-FFF2-40B4-BE49-F238E27FC236}">
                <a16:creationId xmlns:a16="http://schemas.microsoft.com/office/drawing/2014/main" id="{2EB6A5C3-0E97-B64E-8F33-10BEF3701B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4724400"/>
            <a:ext cx="2590800" cy="584200"/>
          </a:xfrm>
          <a:prstGeom prst="rect">
            <a:avLst/>
          </a:prstGeom>
          <a:noFill/>
          <a:ln w="3175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i="1" dirty="0">
                <a:solidFill>
                  <a:srgbClr val="0000FF"/>
                </a:solidFill>
              </a:rPr>
              <a:t>log3</a:t>
            </a:r>
            <a:r>
              <a:rPr lang="it-IT" altLang="it-IT" sz="2800" b="1" dirty="0">
                <a:solidFill>
                  <a:srgbClr val="0000FF"/>
                </a:solidFill>
              </a:rPr>
              <a:t> </a:t>
            </a:r>
            <a:r>
              <a:rPr lang="it-IT" altLang="it-IT" sz="3200" b="1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</a:t>
            </a:r>
            <a:r>
              <a:rPr lang="it-IT" altLang="it-IT" sz="2800" b="1" dirty="0">
                <a:solidFill>
                  <a:srgbClr val="0000FF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it-IT" altLang="it-IT" sz="2800" b="1" i="1" dirty="0">
                <a:solidFill>
                  <a:srgbClr val="0000FF"/>
                </a:solidFill>
              </a:rPr>
              <a:t>0,48</a:t>
            </a:r>
          </a:p>
        </p:txBody>
      </p:sp>
      <p:sp>
        <p:nvSpPr>
          <p:cNvPr id="19" name="Line Callout 1 18">
            <a:extLst>
              <a:ext uri="{FF2B5EF4-FFF2-40B4-BE49-F238E27FC236}">
                <a16:creationId xmlns:a16="http://schemas.microsoft.com/office/drawing/2014/main" id="{72154FE9-19AC-944F-A4B6-9AF9EAE1AEBB}"/>
              </a:ext>
            </a:extLst>
          </p:cNvPr>
          <p:cNvSpPr>
            <a:spLocks/>
          </p:cNvSpPr>
          <p:nvPr/>
        </p:nvSpPr>
        <p:spPr bwMode="auto">
          <a:xfrm>
            <a:off x="5303912" y="5733256"/>
            <a:ext cx="2316088" cy="460375"/>
          </a:xfrm>
          <a:prstGeom prst="borderCallout1">
            <a:avLst>
              <a:gd name="adj1" fmla="val 4957"/>
              <a:gd name="adj2" fmla="val 12607"/>
              <a:gd name="adj3" fmla="val -130324"/>
              <a:gd name="adj4" fmla="val 33333"/>
            </a:avLst>
          </a:prstGeom>
          <a:noFill/>
          <a:ln w="15875">
            <a:solidFill>
              <a:srgbClr val="0033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b="1" dirty="0">
                <a:solidFill>
                  <a:srgbClr val="FF0000"/>
                </a:solidFill>
              </a:rPr>
              <a:t>«circa uguale»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46D1323-EAAD-A040-9617-D6034E6F5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547386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5">
            <a:extLst>
              <a:ext uri="{FF2B5EF4-FFF2-40B4-BE49-F238E27FC236}">
                <a16:creationId xmlns:a16="http://schemas.microsoft.com/office/drawing/2014/main" id="{3D86F090-D8BD-764A-82D1-54046E46A6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5480" y="228600"/>
            <a:ext cx="9145016" cy="7620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Simboli e linguaggio delle approssimazioni</a:t>
            </a:r>
            <a:endParaRPr lang="it-IT" altLang="it-IT" sz="3200" b="1" baseline="30000" dirty="0">
              <a:solidFill>
                <a:srgbClr val="FF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9700" name="Slide Number Placeholder 9">
            <a:extLst>
              <a:ext uri="{FF2B5EF4-FFF2-40B4-BE49-F238E27FC236}">
                <a16:creationId xmlns:a16="http://schemas.microsoft.com/office/drawing/2014/main" id="{E75A6FC7-142C-5A47-AA2E-7D9E8864B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0986683-30CB-6E43-AAD4-35C8689468AD}" type="slidenum">
              <a:rPr lang="it-IT" altLang="it-IT" sz="1400"/>
              <a:pPr eaLnBrk="1" hangingPunct="1"/>
              <a:t>23</a:t>
            </a:fld>
            <a:endParaRPr lang="it-IT" altLang="it-IT" sz="1400"/>
          </a:p>
        </p:txBody>
      </p:sp>
      <p:sp>
        <p:nvSpPr>
          <p:cNvPr id="29701" name="TextBox 9">
            <a:extLst>
              <a:ext uri="{FF2B5EF4-FFF2-40B4-BE49-F238E27FC236}">
                <a16:creationId xmlns:a16="http://schemas.microsoft.com/office/drawing/2014/main" id="{F83DBC25-333F-5345-B451-97FF681A1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00201"/>
            <a:ext cx="2133600" cy="769441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2200" b="1" dirty="0">
                <a:solidFill>
                  <a:srgbClr val="FF0000"/>
                </a:solidFill>
              </a:rPr>
              <a:t>log145</a:t>
            </a:r>
            <a:r>
              <a:rPr lang="it-IT" altLang="it-IT" sz="2200" b="1" dirty="0"/>
              <a:t> dato da calcolatrice</a:t>
            </a:r>
          </a:p>
        </p:txBody>
      </p:sp>
      <p:sp>
        <p:nvSpPr>
          <p:cNvPr id="29702" name="TextBox 14">
            <a:extLst>
              <a:ext uri="{FF2B5EF4-FFF2-40B4-BE49-F238E27FC236}">
                <a16:creationId xmlns:a16="http://schemas.microsoft.com/office/drawing/2014/main" id="{53865FB3-FCDC-C341-8C6A-177517BB3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3124201"/>
            <a:ext cx="8229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Il risultato </a:t>
            </a:r>
            <a:r>
              <a:rPr lang="it-IT" altLang="it-IT" b="1" dirty="0">
                <a:solidFill>
                  <a:srgbClr val="0000FF"/>
                </a:solidFill>
              </a:rPr>
              <a:t>arrotondato con due cifre decimali </a:t>
            </a:r>
            <a:r>
              <a:rPr lang="it-IT" altLang="it-IT" b="1" dirty="0"/>
              <a:t>si scrive</a:t>
            </a:r>
          </a:p>
        </p:txBody>
      </p:sp>
      <p:sp>
        <p:nvSpPr>
          <p:cNvPr id="29703" name="TextBox 17">
            <a:extLst>
              <a:ext uri="{FF2B5EF4-FFF2-40B4-BE49-F238E27FC236}">
                <a16:creationId xmlns:a16="http://schemas.microsoft.com/office/drawing/2014/main" id="{2C5921F9-C44C-8141-859D-63350DDEC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3810000"/>
            <a:ext cx="2819400" cy="584200"/>
          </a:xfrm>
          <a:prstGeom prst="rect">
            <a:avLst/>
          </a:prstGeom>
          <a:solidFill>
            <a:srgbClr val="FFFFCC"/>
          </a:solidFill>
          <a:ln w="3175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i="1">
                <a:solidFill>
                  <a:srgbClr val="0000FF"/>
                </a:solidFill>
              </a:rPr>
              <a:t>log145</a:t>
            </a:r>
            <a:r>
              <a:rPr lang="it-IT" altLang="it-IT" sz="2800" b="1">
                <a:solidFill>
                  <a:srgbClr val="0000FF"/>
                </a:solidFill>
              </a:rPr>
              <a:t> </a:t>
            </a:r>
            <a:r>
              <a:rPr lang="it-IT" altLang="it-IT" sz="3200" b="1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</a:t>
            </a:r>
            <a:r>
              <a:rPr lang="it-IT" altLang="it-IT" sz="2800" b="1">
                <a:solidFill>
                  <a:srgbClr val="0000FF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it-IT" altLang="it-IT" sz="2800" b="1" i="1">
                <a:solidFill>
                  <a:srgbClr val="0000FF"/>
                </a:solidFill>
              </a:rPr>
              <a:t>2,16</a:t>
            </a:r>
          </a:p>
        </p:txBody>
      </p:sp>
      <p:pic>
        <p:nvPicPr>
          <p:cNvPr id="29704" name="Picture 11" descr="Immagine 3.png">
            <a:extLst>
              <a:ext uri="{FF2B5EF4-FFF2-40B4-BE49-F238E27FC236}">
                <a16:creationId xmlns:a16="http://schemas.microsoft.com/office/drawing/2014/main" id="{094762DD-B012-B44B-84B0-F629C5D37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371600"/>
            <a:ext cx="5435600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B9BF0FC-35C6-DE44-B24A-B40B446E5552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191000" y="1828800"/>
            <a:ext cx="3581400" cy="304800"/>
          </a:xfrm>
          <a:prstGeom prst="straightConnector1">
            <a:avLst/>
          </a:prstGeom>
          <a:noFill/>
          <a:ln w="25400">
            <a:solidFill>
              <a:srgbClr val="FF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C743244-6984-D24C-8DE9-AC8E62596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1597504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5">
            <a:extLst>
              <a:ext uri="{FF2B5EF4-FFF2-40B4-BE49-F238E27FC236}">
                <a16:creationId xmlns:a16="http://schemas.microsoft.com/office/drawing/2014/main" id="{A4E1127C-3E3B-224A-B28A-4C398FF02D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9536" y="1340768"/>
            <a:ext cx="7924800" cy="7620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Attività. Scheda di lavoro</a:t>
            </a:r>
            <a:endParaRPr lang="it-IT" altLang="it-IT" sz="32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0724" name="Slide Number Placeholder 9">
            <a:extLst>
              <a:ext uri="{FF2B5EF4-FFF2-40B4-BE49-F238E27FC236}">
                <a16:creationId xmlns:a16="http://schemas.microsoft.com/office/drawing/2014/main" id="{5EC45892-D472-404C-9B68-D1DE26CBB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AF0D999-3F57-9F48-B29E-E70D520D2FB3}" type="slidenum">
              <a:rPr lang="it-IT" altLang="it-IT" sz="1400"/>
              <a:pPr eaLnBrk="1" hangingPunct="1"/>
              <a:t>24</a:t>
            </a:fld>
            <a:endParaRPr lang="it-IT" altLang="it-IT" sz="140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9E73899B-AB9A-AE4C-8CB6-5BFAFEA40D04}"/>
              </a:ext>
            </a:extLst>
          </p:cNvPr>
          <p:cNvSpPr txBox="1"/>
          <p:nvPr/>
        </p:nvSpPr>
        <p:spPr>
          <a:xfrm>
            <a:off x="3215680" y="2708921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222222"/>
                </a:solidFill>
              </a:rPr>
              <a:t>Completa la scheda di lavoro</a:t>
            </a:r>
            <a:r>
              <a:rPr lang="it-IT" sz="2800" b="1" dirty="0">
                <a:solidFill>
                  <a:srgbClr val="22222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it-IT" sz="2800" b="1" dirty="0">
                <a:solidFill>
                  <a:srgbClr val="222222"/>
                </a:solidFill>
              </a:rPr>
              <a:t>per consolidare i temi proposti dalla presentazione.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568F1ED-1AC8-AB4F-BB8E-AF77B5D7544E}"/>
              </a:ext>
            </a:extLst>
          </p:cNvPr>
          <p:cNvSpPr txBox="1"/>
          <p:nvPr/>
        </p:nvSpPr>
        <p:spPr>
          <a:xfrm>
            <a:off x="-619932" y="423103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CB8AE37-141C-A74D-8B71-B2425DCF1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780547182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6530</TotalTime>
  <Words>837</Words>
  <Application>Microsoft Macintosh PowerPoint</Application>
  <PresentationFormat>Widescreen</PresentationFormat>
  <Paragraphs>154</Paragraphs>
  <Slides>24</Slides>
  <Notes>2</Notes>
  <HiddenSlides>0</HiddenSlides>
  <MMClips>1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24</vt:i4>
      </vt:variant>
    </vt:vector>
  </HeadingPairs>
  <TitlesOfParts>
    <vt:vector size="34" baseType="lpstr">
      <vt:lpstr>ＭＳ ゴシック</vt:lpstr>
      <vt:lpstr>ＭＳ Ｐゴシック</vt:lpstr>
      <vt:lpstr>Arial</vt:lpstr>
      <vt:lpstr>Arial Black</vt:lpstr>
      <vt:lpstr>Calibri</vt:lpstr>
      <vt:lpstr>Cambria Math</vt:lpstr>
      <vt:lpstr>Times New Roman</vt:lpstr>
      <vt:lpstr>Struttura predefinita</vt:lpstr>
      <vt:lpstr>Equation</vt:lpstr>
      <vt:lpstr>Microsoft Equation</vt:lpstr>
      <vt:lpstr>Dalla realtà al logaritmo</vt:lpstr>
      <vt:lpstr>Un problema scientifico da esplorare con ‘occhio matematico’</vt:lpstr>
      <vt:lpstr>Datazione con il radiocarbonio</vt:lpstr>
      <vt:lpstr>Grafico di una legge matematica</vt:lpstr>
      <vt:lpstr>Una legge esponenziale</vt:lpstr>
      <vt:lpstr>Risolvere problemi sul decadimento radioattivo</vt:lpstr>
      <vt:lpstr>Risolvere problemi sul decadimento radioattivo</vt:lpstr>
      <vt:lpstr>Problemi sul decadimento del C14</vt:lpstr>
      <vt:lpstr>Il logaritmo</vt:lpstr>
      <vt:lpstr>La funzione logaritmica</vt:lpstr>
      <vt:lpstr>Linguaggio e simboli</vt:lpstr>
      <vt:lpstr>Un’osservazione importante</vt:lpstr>
      <vt:lpstr>Grafico della funzione logaritmica</vt:lpstr>
      <vt:lpstr>Attenzione alla base b della funzione logaritmica</vt:lpstr>
      <vt:lpstr>Presentazione standard di PowerPoint</vt:lpstr>
      <vt:lpstr>Grafici della funzione logaritmica</vt:lpstr>
      <vt:lpstr>Primi calcoli con i logaritmi</vt:lpstr>
      <vt:lpstr>Calcolare logaritmi con carta e penna</vt:lpstr>
      <vt:lpstr>Calcolare il logaritmo con carta e penna </vt:lpstr>
      <vt:lpstr>E in tutti gli altri casi come si calcolano i logaritmi?</vt:lpstr>
      <vt:lpstr>Difficoltà nell’uso della calcolatrice</vt:lpstr>
      <vt:lpstr>Simboli e linguaggio delle approssimazioni</vt:lpstr>
      <vt:lpstr>Simboli e linguaggio delle approssimazioni</vt:lpstr>
      <vt:lpstr>Attività. Scheda di lavoro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488</cp:revision>
  <cp:lastPrinted>2012-04-24T09:03:52Z</cp:lastPrinted>
  <dcterms:created xsi:type="dcterms:W3CDTF">2012-04-25T16:49:01Z</dcterms:created>
  <dcterms:modified xsi:type="dcterms:W3CDTF">2026-08-09T15:14:38Z</dcterms:modified>
</cp:coreProperties>
</file>