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33" r:id="rId2"/>
    <p:sldId id="351" r:id="rId3"/>
    <p:sldId id="334" r:id="rId4"/>
    <p:sldId id="335" r:id="rId5"/>
    <p:sldId id="336" r:id="rId6"/>
    <p:sldId id="337" r:id="rId7"/>
    <p:sldId id="338" r:id="rId8"/>
    <p:sldId id="339" r:id="rId9"/>
    <p:sldId id="372" r:id="rId10"/>
    <p:sldId id="371" r:id="rId11"/>
    <p:sldId id="348" r:id="rId12"/>
    <p:sldId id="345" r:id="rId13"/>
    <p:sldId id="353" r:id="rId14"/>
    <p:sldId id="355" r:id="rId15"/>
    <p:sldId id="350" r:id="rId16"/>
    <p:sldId id="356" r:id="rId17"/>
    <p:sldId id="357" r:id="rId18"/>
    <p:sldId id="359" r:id="rId19"/>
    <p:sldId id="360" r:id="rId20"/>
    <p:sldId id="327" r:id="rId21"/>
    <p:sldId id="361" r:id="rId22"/>
    <p:sldId id="329" r:id="rId23"/>
    <p:sldId id="362" r:id="rId24"/>
    <p:sldId id="363" r:id="rId25"/>
    <p:sldId id="332" r:id="rId26"/>
  </p:sldIdLst>
  <p:sldSz cx="12192000" cy="6858000"/>
  <p:notesSz cx="6650038" cy="9783763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0033FF"/>
    <a:srgbClr val="D81E00"/>
    <a:srgbClr val="FAFAF7"/>
    <a:srgbClr val="3B82F6"/>
    <a:srgbClr val="1F2937"/>
    <a:srgbClr val="F7F9FC"/>
    <a:srgbClr val="FF0000"/>
    <a:srgbClr val="1F365C"/>
    <a:srgbClr val="2222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648"/>
    <p:restoredTop sz="92702"/>
  </p:normalViewPr>
  <p:slideViewPr>
    <p:cSldViewPr>
      <p:cViewPr varScale="1">
        <p:scale>
          <a:sx n="92" d="100"/>
          <a:sy n="92" d="100"/>
        </p:scale>
        <p:origin x="200" y="12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AF5EFE4-B0D2-DF49-BD85-3EA87DB981A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CFA737-7406-6741-810E-8306149DAD1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767138" y="0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7D94C69-BD5E-F246-A576-6EB1B7D60D78}" type="datetime1">
              <a:rPr lang="it-IT" altLang="it-IT"/>
              <a:pPr/>
              <a:t>10/08/26</a:t>
            </a:fld>
            <a:endParaRPr lang="it-IT" altLang="it-I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4782DE-BCC5-3B4E-AC99-B86C6D9EDE8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293225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CCF8A4-F06D-794B-A224-0C8CA85B0A9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67138" y="9293225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21ED630-9E69-2A4A-BFD8-042BF445224B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E8BD8B7-FA0C-D841-A6BF-234FD4FA50A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482758-FF42-C045-BE50-999AA82865A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767138" y="0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F16EA07-2616-3F45-8150-B0AF49C7A28E}" type="datetime1">
              <a:rPr lang="it-IT" altLang="it-IT"/>
              <a:pPr/>
              <a:t>10/08/26</a:t>
            </a:fld>
            <a:endParaRPr lang="it-IT" altLang="it-IT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E300C2D3-AF2B-F74D-A0EE-F2F8180F5B3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5088" y="733425"/>
            <a:ext cx="6519862" cy="36687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it-IT" altLang="it-IT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00CC16F-0355-E74A-9C35-7F2733BCB5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5163" y="4646613"/>
            <a:ext cx="5319712" cy="44037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it-IT" altLang="it-IT"/>
              <a:t>Click to edit Master text styles</a:t>
            </a:r>
          </a:p>
          <a:p>
            <a:pPr lvl="1"/>
            <a:r>
              <a:rPr lang="it-IT" altLang="it-IT"/>
              <a:t>Second level</a:t>
            </a:r>
          </a:p>
          <a:p>
            <a:pPr lvl="2"/>
            <a:r>
              <a:rPr lang="it-IT" altLang="it-IT"/>
              <a:t>Third level</a:t>
            </a:r>
          </a:p>
          <a:p>
            <a:pPr lvl="3"/>
            <a:r>
              <a:rPr lang="it-IT" altLang="it-IT"/>
              <a:t>Fourth level</a:t>
            </a:r>
          </a:p>
          <a:p>
            <a:pPr lvl="4"/>
            <a:r>
              <a:rPr lang="it-IT" altLang="it-IT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3ACF53-BD85-174F-A809-CB212D9F784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293225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BC606A-21BA-574A-BE00-BCB753B385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767138" y="9293225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9B32D16-DF36-0941-AE35-10C62FE7B89F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B32D16-DF36-0941-AE35-10C62FE7B89F}" type="slidenum">
              <a:rPr lang="it-IT" altLang="it-IT" smtClean="0"/>
              <a:pPr/>
              <a:t>1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018302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7AF5CF8-20F6-194E-9B03-BF801C61F94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4AF5A64-14EA-8F46-AD75-85F0721A54C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6A70259-A9BB-A747-921C-EBD18A6FEAB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119685-83D7-3841-B18F-3B6E8CB0270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9600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5ECA707-6F93-DE41-9C55-7A3454AA9C2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2CA3847-5CE4-E748-BF48-3566E5DFC2E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76D73AC-8FEE-1645-B2DF-6DF7E409894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15B149-9852-1E48-BA92-C13A55582C3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11742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3F61CB0-A550-AD4F-9456-73D5CDBFE2F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7846C9-C735-3C4A-92EA-CFD4FD7096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87CB8D5-11C0-614F-8CAF-4AC2490D9A9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26135D-B30B-3F4C-967F-2B397C0D4FF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28158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C179F4-7E1C-0E42-B9E4-F8625DF32D1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10005D-E677-5D4F-8A1C-7BC40C1C3B5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634F667-0308-A448-B07B-781BBFF8973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B93BFB-D57A-9140-8185-27AEB35DE58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53900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FCEFEF09-F5A5-DD48-ACD0-0E21664D67F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336E7F5-FB57-3E4F-A299-FA69B9D29F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9ABADAB0-CF3A-0245-B9A2-2028CBB5761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8301B0-262B-8B45-A15A-2F86059C01F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91620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EA0E3AA5-D3B4-824A-ABD7-2812FCE4DA0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DC10A0C-892F-4141-8C01-5838DA45C4B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3E80911F-CBBC-9F48-A369-042FDB9FF4F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23996C-36A8-DF46-A305-70C2B4AD7C1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97098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F9691569-9934-C141-8ECE-6D8219581C0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A925F47-84CB-C54F-8850-CC96F982EE2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F279A0A1-B173-244C-8C43-D16AF5C097F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F8342D-517E-4C4D-BEB3-9EACE527D92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01110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77B429E-A4CA-F941-B640-3600EC25D84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467D50D-DEB6-AF49-BF6A-84FAB85251A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DB2F66B-F606-5D41-9295-F4B3137DEBF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7561D9-8C32-9A40-8B53-12A8FFCF7C7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8755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613D0B-0A10-3E44-80DD-40F6DF7DA64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3EFDAD-26AC-3947-9AC5-4679FCAF763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B03C595-81B2-AC46-BE37-97D7C326B5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433F14-D9DD-1841-8EC7-BA8FF5EDD64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97272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9E30B2D-3ABA-414E-8B88-6EF46C67ED6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FCAF83B-4D91-AA46-B12D-EB9D2497090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9DF8873-A1F2-7A48-85C9-CF9EB5783B6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1D6C1E-A871-D84A-9980-F6ED1C67372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80001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6E3688-208D-144B-8C56-A03E0BE8194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FCF49C5-0183-284D-A66E-855EE7CDAFD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8BFF925-B6C3-C148-911E-921580D674F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263568-758E-9042-8A3F-537E2C7D3C0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159477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D857FE8-3C89-4D47-BC68-CC68EA759CD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B69287D-1DD9-C544-B22A-E04CAA1D9BF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99A948D-89CF-0E4E-B99B-8A7E47EFFF2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1602AC-240C-F84E-941C-2B4D9F7EDD7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713795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CB91BBF3-1443-9E46-B09A-E76C4056448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DACE5788-D2F7-524F-A969-C39BD808BB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579E191E-E1D0-9649-90C3-65BF875698B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F87DD8-E31F-B04A-8711-4CB9E741D66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041643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09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5527085F-7588-B843-9003-6030D91AFB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8B7078B7-10BC-1C44-BBCF-2A4CD2F5B2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C2F30BBD-6A2D-8645-A4B2-3B0AA1192A5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E06E97-5996-4D4B-B745-D4AA5A0242C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51930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F8C161E3-36C5-8A4A-8EE3-66B7C6B7EB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dirty="0"/>
              <a:t>Fare clic per modificare lo stile del titolo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610B9A28-7D56-7549-A452-8D3B4EFA71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dirty="0"/>
              <a:t>Fare clic per modificare gli stili del testo dello schema</a:t>
            </a:r>
          </a:p>
          <a:p>
            <a:pPr lvl="1"/>
            <a:r>
              <a:rPr lang="it-IT" altLang="it-IT" dirty="0"/>
              <a:t>Secondo livello</a:t>
            </a:r>
          </a:p>
          <a:p>
            <a:pPr lvl="2"/>
            <a:r>
              <a:rPr lang="it-IT" altLang="it-IT" dirty="0"/>
              <a:t>Terzo livello</a:t>
            </a:r>
          </a:p>
          <a:p>
            <a:pPr lvl="3"/>
            <a:r>
              <a:rPr lang="it-IT" altLang="it-IT" dirty="0"/>
              <a:t>Quarto livello</a:t>
            </a:r>
          </a:p>
          <a:p>
            <a:pPr lvl="4"/>
            <a:r>
              <a:rPr lang="it-IT" altLang="it-IT" dirty="0"/>
              <a:t>Quinto livello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3918EC65-ABF5-B747-A707-0F42C0BB2E6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r>
              <a:rPr lang="it-IT" altLang="it-IT"/>
              <a:t>Daniela Valenti, 2026</a:t>
            </a:r>
            <a:endParaRPr lang="it-IT" altLang="it-IT" dirty="0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9A083C04-6C86-074C-95F9-66FA8E81C48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 altLang="it-IT" dirty="0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D331F987-D42F-364D-80CC-2239BE01993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17662C0-837F-814B-8DFE-D68D5F006596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7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16.png"/><Relationship Id="rId9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oleObject" Target="../embeddings/oleObject4.bin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0.png"/><Relationship Id="rId5" Type="http://schemas.openxmlformats.org/officeDocument/2006/relationships/image" Target="../media/image28.png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D01BF148-5F3B-1843-82C3-343CA99EE1A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423592" y="2060848"/>
            <a:ext cx="7543800" cy="2160588"/>
          </a:xfrm>
        </p:spPr>
        <p:txBody>
          <a:bodyPr/>
          <a:lstStyle/>
          <a:p>
            <a:pPr eaLnBrk="1" hangingPunct="1"/>
            <a:r>
              <a:rPr lang="it-IT" altLang="it-IT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Proprietà dei logaritmi</a:t>
            </a:r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A40CC5E4-EB02-994F-9CAC-003CA2D12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CAFF59C6-FCC1-2549-B468-3D222F2326A2}" type="slidenum">
              <a:rPr lang="it-IT" altLang="it-IT" sz="1400"/>
              <a:pPr eaLnBrk="1" hangingPunct="1"/>
              <a:t>1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9C5CA352-78CD-3740-AD5B-799B919E0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1866695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D01BF148-5F3B-1843-82C3-343CA99EE1A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464674" y="1916484"/>
            <a:ext cx="5643736" cy="2160588"/>
          </a:xfrm>
          <a:noFill/>
        </p:spPr>
        <p:txBody>
          <a:bodyPr/>
          <a:lstStyle/>
          <a:p>
            <a:pPr eaLnBrk="1" hangingPunct="1"/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Perché le proprietà</a:t>
            </a:r>
            <a:b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dei logaritmi?</a:t>
            </a:r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A40CC5E4-EB02-994F-9CAC-003CA2D12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CAFF59C6-FCC1-2549-B468-3D222F2326A2}" type="slidenum">
              <a:rPr lang="it-IT" altLang="it-IT" sz="1400"/>
              <a:pPr eaLnBrk="1" hangingPunct="1"/>
              <a:t>2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62495420-65FE-0A4E-8271-2BC5BB46A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24662687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itle 6">
            <a:extLst>
              <a:ext uri="{FF2B5EF4-FFF2-40B4-BE49-F238E27FC236}">
                <a16:creationId xmlns:a16="http://schemas.microsoft.com/office/drawing/2014/main" id="{420EF53F-F62E-424D-A1EF-BECB76408A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7827" y="116632"/>
            <a:ext cx="8623788" cy="838200"/>
          </a:xfrm>
        </p:spPr>
        <p:txBody>
          <a:bodyPr/>
          <a:lstStyle/>
          <a:p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I logaritmi in molte leggi scientifiche</a:t>
            </a:r>
          </a:p>
        </p:txBody>
      </p:sp>
      <p:sp>
        <p:nvSpPr>
          <p:cNvPr id="19460" name="Slide Number Placeholder 4">
            <a:extLst>
              <a:ext uri="{FF2B5EF4-FFF2-40B4-BE49-F238E27FC236}">
                <a16:creationId xmlns:a16="http://schemas.microsoft.com/office/drawing/2014/main" id="{F9FA49B3-99E6-994B-96AE-FFF7A1765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8F998230-1C6F-C542-A0FF-87F7FEA673EC}" type="slidenum">
              <a:rPr lang="it-IT" altLang="it-IT" sz="1400"/>
              <a:pPr eaLnBrk="1" hangingPunct="1"/>
              <a:t>3</a:t>
            </a:fld>
            <a:endParaRPr lang="it-IT" altLang="it-IT" sz="1400" dirty="0"/>
          </a:p>
        </p:txBody>
      </p:sp>
      <p:sp>
        <p:nvSpPr>
          <p:cNvPr id="19462" name="TextBox 8">
            <a:extLst>
              <a:ext uri="{FF2B5EF4-FFF2-40B4-BE49-F238E27FC236}">
                <a16:creationId xmlns:a16="http://schemas.microsoft.com/office/drawing/2014/main" id="{DBD5173E-056A-E74D-8BED-167840F890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1052736"/>
            <a:ext cx="876300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>
                <a:solidFill>
                  <a:srgbClr val="222222"/>
                </a:solidFill>
                <a:cs typeface="Arial" panose="020B0604020202020204" pitchFamily="34" charset="0"/>
              </a:rPr>
              <a:t>Troviamo i </a:t>
            </a:r>
            <a:r>
              <a:rPr lang="it-IT" altLang="it-IT" sz="2800" b="1" dirty="0">
                <a:solidFill>
                  <a:srgbClr val="0033FF"/>
                </a:solidFill>
                <a:cs typeface="Arial" panose="020B0604020202020204" pitchFamily="34" charset="0"/>
              </a:rPr>
              <a:t>logaritmi</a:t>
            </a:r>
            <a:r>
              <a:rPr lang="it-IT" altLang="it-IT" sz="2800" b="1" dirty="0">
                <a:solidFill>
                  <a:srgbClr val="222222"/>
                </a:solidFill>
                <a:cs typeface="Arial" panose="020B0604020202020204" pitchFamily="34" charset="0"/>
              </a:rPr>
              <a:t> in molte leggi scientifiche insieme ad altre operazioni.</a:t>
            </a:r>
          </a:p>
          <a:p>
            <a:pPr eaLnBrk="1" hangingPunct="1"/>
            <a:r>
              <a:rPr lang="it-IT" altLang="it-IT" sz="2800" b="1" dirty="0">
                <a:solidFill>
                  <a:srgbClr val="222222"/>
                </a:solidFill>
                <a:cs typeface="Arial" panose="020B0604020202020204" pitchFamily="34" charset="0"/>
              </a:rPr>
              <a:t>Ecco un primo esempio:</a:t>
            </a:r>
          </a:p>
        </p:txBody>
      </p:sp>
      <p:sp>
        <p:nvSpPr>
          <p:cNvPr id="19464" name="Rectangle 10">
            <a:extLst>
              <a:ext uri="{FF2B5EF4-FFF2-40B4-BE49-F238E27FC236}">
                <a16:creationId xmlns:a16="http://schemas.microsoft.com/office/drawing/2014/main" id="{AB3D2B34-7AB3-7A4D-990A-781FE42E04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1229" y="2636912"/>
            <a:ext cx="8856984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i="1" dirty="0">
                <a:solidFill>
                  <a:srgbClr val="1F2937"/>
                </a:solidFill>
                <a:cs typeface="Arial" panose="020B0604020202020204" pitchFamily="34" charset="0"/>
              </a:rPr>
              <a:t>La legge per misurare l’intensità della sensazione </a:t>
            </a:r>
            <a:r>
              <a:rPr lang="it-IT" altLang="it-IT" sz="2800" b="1" i="1" dirty="0" err="1">
                <a:solidFill>
                  <a:srgbClr val="1F2937"/>
                </a:solidFill>
                <a:cs typeface="Arial" panose="020B0604020202020204" pitchFamily="34" charset="0"/>
              </a:rPr>
              <a:t>S</a:t>
            </a:r>
            <a:r>
              <a:rPr lang="it-IT" altLang="it-IT" sz="2800" b="1" i="1" dirty="0">
                <a:solidFill>
                  <a:srgbClr val="1F2937"/>
                </a:solidFill>
                <a:cs typeface="Arial" panose="020B0604020202020204" pitchFamily="34" charset="0"/>
              </a:rPr>
              <a:t> prodotta da una sorgente sonora d’intensità </a:t>
            </a:r>
            <a:r>
              <a:rPr lang="it-IT" altLang="it-IT" sz="2800" b="1" i="1" dirty="0" err="1">
                <a:solidFill>
                  <a:srgbClr val="1F2937"/>
                </a:solidFill>
                <a:cs typeface="Arial" panose="020B0604020202020204" pitchFamily="34" charset="0"/>
              </a:rPr>
              <a:t>P</a:t>
            </a:r>
            <a:r>
              <a:rPr lang="it-IT" altLang="it-IT" sz="2800" b="1" i="1" dirty="0">
                <a:solidFill>
                  <a:srgbClr val="1F2937"/>
                </a:solidFill>
                <a:cs typeface="Arial" panose="020B0604020202020204" pitchFamily="34" charset="0"/>
              </a:rPr>
              <a:t>: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06AE59F5-1DC8-2645-828E-0DFB5806B68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6395" b="20961"/>
          <a:stretch/>
        </p:blipFill>
        <p:spPr>
          <a:xfrm>
            <a:off x="4223792" y="3842369"/>
            <a:ext cx="3326126" cy="666751"/>
          </a:xfrm>
          <a:prstGeom prst="rect">
            <a:avLst/>
          </a:prstGeom>
          <a:ln>
            <a:solidFill>
              <a:srgbClr val="CC0000"/>
            </a:solidFill>
          </a:ln>
        </p:spPr>
      </p:pic>
      <p:sp>
        <p:nvSpPr>
          <p:cNvPr id="2" name="Rettangolo 1">
            <a:extLst>
              <a:ext uri="{FF2B5EF4-FFF2-40B4-BE49-F238E27FC236}">
                <a16:creationId xmlns:a16="http://schemas.microsoft.com/office/drawing/2014/main" id="{D8214518-6918-144F-BFE5-0DC3E9F2A13F}"/>
              </a:ext>
            </a:extLst>
          </p:cNvPr>
          <p:cNvSpPr/>
          <p:nvPr/>
        </p:nvSpPr>
        <p:spPr>
          <a:xfrm>
            <a:off x="1919536" y="4772340"/>
            <a:ext cx="8126377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altLang="it-IT" sz="2800" b="1" dirty="0">
                <a:solidFill>
                  <a:srgbClr val="1F2937"/>
                </a:solidFill>
                <a:cs typeface="Arial" panose="020B0604020202020204" pitchFamily="34" charset="0"/>
              </a:rPr>
              <a:t>Come si legge e si calcola un’espressione come questa, con i logaritmi insieme ad altre operazioni?</a:t>
            </a:r>
            <a:endParaRPr lang="it-IT" sz="2800" b="1" dirty="0">
              <a:solidFill>
                <a:srgbClr val="1F2937"/>
              </a:solidFill>
              <a:cs typeface="Arial" panose="020B0604020202020204" pitchFamily="34" charset="0"/>
            </a:endParaRP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DDE9022-28E4-BA42-A32F-C71ECA1F0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10479135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itle 6">
            <a:extLst>
              <a:ext uri="{FF2B5EF4-FFF2-40B4-BE49-F238E27FC236}">
                <a16:creationId xmlns:a16="http://schemas.microsoft.com/office/drawing/2014/main" id="{420EF53F-F62E-424D-A1EF-BECB76408A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5108" y="344250"/>
            <a:ext cx="7772400" cy="838200"/>
          </a:xfrm>
        </p:spPr>
        <p:txBody>
          <a:bodyPr/>
          <a:lstStyle/>
          <a:p>
            <a:r>
              <a:rPr lang="it-IT" altLang="it-IT" sz="3200" b="1" dirty="0">
                <a:solidFill>
                  <a:srgbClr val="CC0000"/>
                </a:solidFill>
                <a:ea typeface="ＭＳ Ｐゴシック" panose="020B0600070205080204" pitchFamily="34" charset="-128"/>
              </a:rPr>
              <a:t>I logaritmi in molte leggi scientifiche</a:t>
            </a:r>
          </a:p>
        </p:txBody>
      </p:sp>
      <p:sp>
        <p:nvSpPr>
          <p:cNvPr id="19460" name="Slide Number Placeholder 4">
            <a:extLst>
              <a:ext uri="{FF2B5EF4-FFF2-40B4-BE49-F238E27FC236}">
                <a16:creationId xmlns:a16="http://schemas.microsoft.com/office/drawing/2014/main" id="{F9FA49B3-99E6-994B-96AE-FFF7A1765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8F998230-1C6F-C542-A0FF-87F7FEA673EC}" type="slidenum">
              <a:rPr lang="it-IT" altLang="it-IT" sz="1400"/>
              <a:pPr eaLnBrk="1" hangingPunct="1"/>
              <a:t>4</a:t>
            </a:fld>
            <a:endParaRPr lang="it-IT" altLang="it-IT" sz="1400"/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F259FC2A-5A1E-F34A-A6E0-D7730E33DE8E}"/>
              </a:ext>
            </a:extLst>
          </p:cNvPr>
          <p:cNvSpPr/>
          <p:nvPr/>
        </p:nvSpPr>
        <p:spPr>
          <a:xfrm>
            <a:off x="2006496" y="2116459"/>
            <a:ext cx="89140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altLang="it-IT" sz="2800" b="1" i="1" dirty="0">
                <a:solidFill>
                  <a:srgbClr val="1F2937"/>
                </a:solidFill>
                <a:cs typeface="Arial" panose="020B0604020202020204" pitchFamily="34" charset="0"/>
              </a:rPr>
              <a:t>Per risolvere problemi sul decadimento radioattivo abbiamo trovato la seguente formula:</a:t>
            </a:r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8F9AE6F9-D582-FD4A-9976-2F4A1044158E}"/>
              </a:ext>
            </a:extLst>
          </p:cNvPr>
          <p:cNvSpPr/>
          <p:nvPr/>
        </p:nvSpPr>
        <p:spPr>
          <a:xfrm>
            <a:off x="2006496" y="1419078"/>
            <a:ext cx="75888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it-IT" altLang="it-IT" sz="2800" b="1" dirty="0">
                <a:cs typeface="Arial" panose="020B0604020202020204" pitchFamily="34" charset="0"/>
              </a:rPr>
              <a:t>Ecco un altro esempio</a:t>
            </a:r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727C2BDA-BA09-4A4C-9E9B-AFBC4C685296}"/>
              </a:ext>
            </a:extLst>
          </p:cNvPr>
          <p:cNvSpPr/>
          <p:nvPr/>
        </p:nvSpPr>
        <p:spPr>
          <a:xfrm>
            <a:off x="1415480" y="4851320"/>
            <a:ext cx="100022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altLang="it-IT" sz="2800" b="1" dirty="0">
                <a:solidFill>
                  <a:srgbClr val="1F2937"/>
                </a:solidFill>
                <a:cs typeface="Arial" panose="020B0604020202020204" pitchFamily="34" charset="0"/>
              </a:rPr>
              <a:t>Come si calcola il logaritmo con una base diversa da 10</a:t>
            </a:r>
            <a:r>
              <a:rPr lang="it-IT" altLang="it-IT" sz="2400" b="1" dirty="0">
                <a:solidFill>
                  <a:srgbClr val="1F2937"/>
                </a:solidFill>
                <a:cs typeface="Arial" panose="020B0604020202020204" pitchFamily="34" charset="0"/>
              </a:rPr>
              <a:t>?</a:t>
            </a:r>
            <a:endParaRPr lang="it-IT" sz="2400" b="1" dirty="0">
              <a:solidFill>
                <a:srgbClr val="1F2937"/>
              </a:solidFill>
              <a:cs typeface="Arial" panose="020B0604020202020204" pitchFamily="34" charset="0"/>
            </a:endParaRP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90EC8F5F-919E-034E-9597-DCC1CCFC134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34448" y="3458271"/>
            <a:ext cx="2413680" cy="1044727"/>
          </a:xfrm>
          <a:prstGeom prst="rect">
            <a:avLst/>
          </a:prstGeom>
          <a:ln>
            <a:solidFill>
              <a:srgbClr val="CC0000"/>
            </a:solidFill>
          </a:ln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4DF412AD-96C0-5245-81EE-5CB654A7A2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35195367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63257C00-C9E0-ED42-A487-E27408B0E63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224608" y="116632"/>
            <a:ext cx="7543800" cy="762000"/>
          </a:xfrm>
        </p:spPr>
        <p:txBody>
          <a:bodyPr/>
          <a:lstStyle/>
          <a:p>
            <a:pPr eaLnBrk="1" hangingPunct="1"/>
            <a:r>
              <a:rPr lang="it-IT" altLang="it-IT" sz="40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Regole “di lettura”</a:t>
            </a:r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CDD81AC7-F07A-7D42-A9B4-5FAE4D91F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81B7E68D-0A79-1640-BE18-97146B905739}" type="slidenum">
              <a:rPr lang="it-IT" altLang="it-IT" sz="1400"/>
              <a:pPr eaLnBrk="1" hangingPunct="1"/>
              <a:t>5</a:t>
            </a:fld>
            <a:endParaRPr lang="it-IT" altLang="it-IT" sz="1400"/>
          </a:p>
        </p:txBody>
      </p:sp>
      <p:sp>
        <p:nvSpPr>
          <p:cNvPr id="20485" name="TextBox 8">
            <a:extLst>
              <a:ext uri="{FF2B5EF4-FFF2-40B4-BE49-F238E27FC236}">
                <a16:creationId xmlns:a16="http://schemas.microsoft.com/office/drawing/2014/main" id="{C20B5B4C-AC7D-6540-8124-4910CBAD24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23504" y="1052736"/>
            <a:ext cx="6908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>
                <a:solidFill>
                  <a:srgbClr val="1F2937"/>
                </a:solidFill>
              </a:rPr>
              <a:t>A. Logaritmi e priorità delle operazioni</a:t>
            </a:r>
          </a:p>
        </p:txBody>
      </p:sp>
      <p:sp>
        <p:nvSpPr>
          <p:cNvPr id="20486" name="TextBox 6">
            <a:extLst>
              <a:ext uri="{FF2B5EF4-FFF2-40B4-BE49-F238E27FC236}">
                <a16:creationId xmlns:a16="http://schemas.microsoft.com/office/drawing/2014/main" id="{261DC356-BAE6-E042-8C38-9A46D3FD69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584" y="1628800"/>
            <a:ext cx="8138864" cy="3231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222222"/>
                </a:solidFill>
                <a:cs typeface="Arial" panose="020B0604020202020204" pitchFamily="34" charset="0"/>
              </a:rPr>
              <a:t>In un’espressione dove compaiono potenze (e radici), logaritmi, addizioni (e sottrazioni), moltiplicazioni (e divisioni) i calcoli si eseguono in questo ordine stabilito:</a:t>
            </a:r>
          </a:p>
          <a:p>
            <a:pPr eaLnBrk="1" hangingPunct="1"/>
            <a:endParaRPr lang="it-IT" altLang="it-IT" b="1" dirty="0">
              <a:solidFill>
                <a:srgbClr val="222222"/>
              </a:solidFill>
              <a:cs typeface="Arial" panose="020B0604020202020204" pitchFamily="34" charset="0"/>
            </a:endParaRPr>
          </a:p>
          <a:p>
            <a:pPr eaLnBrk="1" hangingPunct="1"/>
            <a:r>
              <a:rPr lang="it-IT" altLang="it-IT" b="1" dirty="0">
                <a:solidFill>
                  <a:srgbClr val="222222"/>
                </a:solidFill>
                <a:cs typeface="Arial" panose="020B0604020202020204" pitchFamily="34" charset="0"/>
              </a:rPr>
              <a:t>1</a:t>
            </a:r>
            <a:r>
              <a:rPr lang="it-IT" altLang="it-IT" sz="2800" b="1" dirty="0">
                <a:solidFill>
                  <a:srgbClr val="222222"/>
                </a:solidFill>
                <a:cs typeface="Arial" panose="020B0604020202020204" pitchFamily="34" charset="0"/>
              </a:rPr>
              <a:t>. potenze, radici e logaritmi;</a:t>
            </a:r>
          </a:p>
          <a:p>
            <a:pPr eaLnBrk="1" hangingPunct="1"/>
            <a:r>
              <a:rPr lang="it-IT" altLang="it-IT" sz="2800" b="1" dirty="0">
                <a:solidFill>
                  <a:srgbClr val="222222"/>
                </a:solidFill>
                <a:cs typeface="Arial" panose="020B0604020202020204" pitchFamily="34" charset="0"/>
              </a:rPr>
              <a:t>2. moltiplicazioni e divisioni;</a:t>
            </a:r>
          </a:p>
          <a:p>
            <a:pPr eaLnBrk="1" hangingPunct="1"/>
            <a:r>
              <a:rPr lang="it-IT" altLang="it-IT" sz="2800" b="1" dirty="0">
                <a:solidFill>
                  <a:srgbClr val="222222"/>
                </a:solidFill>
                <a:cs typeface="Arial" panose="020B0604020202020204" pitchFamily="34" charset="0"/>
              </a:rPr>
              <a:t>3. addizioni e sottrazioni.</a:t>
            </a:r>
          </a:p>
        </p:txBody>
      </p:sp>
      <p:sp>
        <p:nvSpPr>
          <p:cNvPr id="20487" name="Rectangle 8">
            <a:extLst>
              <a:ext uri="{FF2B5EF4-FFF2-40B4-BE49-F238E27FC236}">
                <a16:creationId xmlns:a16="http://schemas.microsoft.com/office/drawing/2014/main" id="{E9C2E7BC-873D-344F-97B9-48D07F3D2E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2425" y="5233521"/>
            <a:ext cx="93881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33400" indent="-5334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404813" indent="-392113" eaLnBrk="1" hangingPunct="1"/>
            <a:r>
              <a:rPr lang="it-IT" altLang="it-IT" sz="2800" b="1" dirty="0">
                <a:solidFill>
                  <a:srgbClr val="1F2937"/>
                </a:solidFill>
                <a:cs typeface="Arial" panose="020B0604020202020204" pitchFamily="34" charset="0"/>
              </a:rPr>
              <a:t>B. Si usano le parentesi per cambiare l’ordine stabilito  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9E087C70-1E96-0A4E-AF20-4A41FF31D3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5234387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4" name="Rectangle 2">
            <a:extLst>
              <a:ext uri="{FF2B5EF4-FFF2-40B4-BE49-F238E27FC236}">
                <a16:creationId xmlns:a16="http://schemas.microsoft.com/office/drawing/2014/main" id="{BA35C82A-B5CB-BC4D-A3A6-E9CF9872E54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351584" y="404664"/>
            <a:ext cx="7543800" cy="533400"/>
          </a:xfrm>
        </p:spPr>
        <p:txBody>
          <a:bodyPr/>
          <a:lstStyle/>
          <a:p>
            <a:pPr eaLnBrk="1" hangingPunct="1"/>
            <a:r>
              <a:rPr lang="it-IT" altLang="it-IT" sz="40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Esempi di regole “di lettura”</a:t>
            </a:r>
          </a:p>
        </p:txBody>
      </p:sp>
      <p:sp>
        <p:nvSpPr>
          <p:cNvPr id="21516" name="Slide Number Placeholder 3">
            <a:extLst>
              <a:ext uri="{FF2B5EF4-FFF2-40B4-BE49-F238E27FC236}">
                <a16:creationId xmlns:a16="http://schemas.microsoft.com/office/drawing/2014/main" id="{E809ACC2-B33A-164A-AFC8-2C1FFB4A1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1A361A5E-1A70-2742-9411-6EDC7328E4AB}" type="slidenum">
              <a:rPr lang="it-IT" altLang="it-IT" sz="1400"/>
              <a:pPr eaLnBrk="1" hangingPunct="1"/>
              <a:t>6</a:t>
            </a:fld>
            <a:endParaRPr lang="it-IT" altLang="it-IT" sz="1400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BAFE91AF-5919-AF4C-8C26-231D7AE82282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D5FEFF"/>
              </a:clrFrom>
              <a:clrTo>
                <a:srgbClr val="D5FE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71464" y="1628800"/>
            <a:ext cx="4540572" cy="1374120"/>
          </a:xfrm>
          <a:prstGeom prst="rect">
            <a:avLst/>
          </a:prstGeom>
          <a:ln>
            <a:solidFill>
              <a:srgbClr val="CC0000"/>
            </a:solidFill>
          </a:ln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508E8A9D-5B8E-AF41-BB7C-1001A98F51B5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D5FEFF"/>
              </a:clrFrom>
              <a:clrTo>
                <a:srgbClr val="D5FE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00068" y="1628800"/>
            <a:ext cx="4553298" cy="1346324"/>
          </a:xfrm>
          <a:prstGeom prst="rect">
            <a:avLst/>
          </a:prstGeom>
          <a:ln>
            <a:solidFill>
              <a:srgbClr val="CC0000"/>
            </a:solidFill>
          </a:ln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6AEA3276-D737-974A-A197-30B566A4989A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D5FEFF"/>
              </a:clrFrom>
              <a:clrTo>
                <a:srgbClr val="D5FE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71464" y="3573016"/>
            <a:ext cx="4515646" cy="1485011"/>
          </a:xfrm>
          <a:prstGeom prst="rect">
            <a:avLst/>
          </a:prstGeom>
          <a:ln>
            <a:solidFill>
              <a:srgbClr val="CC0000"/>
            </a:solidFill>
          </a:ln>
        </p:spPr>
      </p:pic>
      <p:pic>
        <p:nvPicPr>
          <p:cNvPr id="12" name="Immagine 11">
            <a:extLst>
              <a:ext uri="{FF2B5EF4-FFF2-40B4-BE49-F238E27FC236}">
                <a16:creationId xmlns:a16="http://schemas.microsoft.com/office/drawing/2014/main" id="{1FC4D31A-8EE5-9B4F-8418-F5350421EEE5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D5FEFF"/>
              </a:clrFrom>
              <a:clrTo>
                <a:srgbClr val="D5FE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00068" y="3589816"/>
            <a:ext cx="4553298" cy="1236698"/>
          </a:xfrm>
          <a:prstGeom prst="rect">
            <a:avLst/>
          </a:prstGeom>
          <a:ln>
            <a:solidFill>
              <a:srgbClr val="CC0000"/>
            </a:solidFill>
          </a:ln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664A17B0-50EC-6845-BB0C-37164EC9C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5158168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>
            <a:extLst>
              <a:ext uri="{FF2B5EF4-FFF2-40B4-BE49-F238E27FC236}">
                <a16:creationId xmlns:a16="http://schemas.microsoft.com/office/drawing/2014/main" id="{31B11BAA-DE34-A64E-9727-457015DA40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31506" y="407147"/>
            <a:ext cx="8859191" cy="872702"/>
          </a:xfrm>
        </p:spPr>
        <p:txBody>
          <a:bodyPr anchor="t"/>
          <a:lstStyle/>
          <a:p>
            <a:r>
              <a:rPr lang="it-IT" altLang="it-IT" sz="4000" b="1" dirty="0">
                <a:solidFill>
                  <a:srgbClr val="CC0000"/>
                </a:solidFill>
              </a:rPr>
              <a:t>Scritture che richiedono attenzione</a:t>
            </a:r>
            <a:endParaRPr lang="it-IT" sz="4000" dirty="0">
              <a:solidFill>
                <a:srgbClr val="CC0000"/>
              </a:solidFill>
            </a:endParaRPr>
          </a:p>
        </p:txBody>
      </p:sp>
      <p:sp>
        <p:nvSpPr>
          <p:cNvPr id="21516" name="Slide Number Placeholder 3">
            <a:extLst>
              <a:ext uri="{FF2B5EF4-FFF2-40B4-BE49-F238E27FC236}">
                <a16:creationId xmlns:a16="http://schemas.microsoft.com/office/drawing/2014/main" id="{E809ACC2-B33A-164A-AFC8-2C1FFB4A1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1A361A5E-1A70-2742-9411-6EDC7328E4AB}" type="slidenum">
              <a:rPr lang="it-IT" altLang="it-IT" sz="1400"/>
              <a:pPr eaLnBrk="1" hangingPunct="1"/>
              <a:t>7</a:t>
            </a:fld>
            <a:endParaRPr lang="it-IT" altLang="it-IT" sz="1400"/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A2AFE53E-8D92-5149-9B37-2E6A3C9932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5760" y="1637169"/>
            <a:ext cx="3891582" cy="816934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1FCA5D9B-60E0-EF48-95F8-3A1391D0EF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493" y="4115879"/>
            <a:ext cx="3530600" cy="901700"/>
          </a:xfrm>
          <a:prstGeom prst="rect">
            <a:avLst/>
          </a:prstGeom>
        </p:spPr>
      </p:pic>
      <p:pic>
        <p:nvPicPr>
          <p:cNvPr id="15" name="Immagine 14">
            <a:extLst>
              <a:ext uri="{FF2B5EF4-FFF2-40B4-BE49-F238E27FC236}">
                <a16:creationId xmlns:a16="http://schemas.microsoft.com/office/drawing/2014/main" id="{823E9CA3-2FE5-EC45-AECA-20B0DE3E3E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6327" y="5227177"/>
            <a:ext cx="3467100" cy="1041400"/>
          </a:xfrm>
          <a:prstGeom prst="rect">
            <a:avLst/>
          </a:prstGeom>
        </p:spPr>
      </p:pic>
      <p:sp>
        <p:nvSpPr>
          <p:cNvPr id="2" name="Rettangolo 1">
            <a:extLst>
              <a:ext uri="{FF2B5EF4-FFF2-40B4-BE49-F238E27FC236}">
                <a16:creationId xmlns:a16="http://schemas.microsoft.com/office/drawing/2014/main" id="{0FFD62F9-4898-5844-869A-885123522C1B}"/>
              </a:ext>
            </a:extLst>
          </p:cNvPr>
          <p:cNvSpPr/>
          <p:nvPr/>
        </p:nvSpPr>
        <p:spPr>
          <a:xfrm>
            <a:off x="6240016" y="1637169"/>
            <a:ext cx="1587326" cy="81693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cxnSp>
        <p:nvCxnSpPr>
          <p:cNvPr id="5" name="Connettore 1 4">
            <a:extLst>
              <a:ext uri="{FF2B5EF4-FFF2-40B4-BE49-F238E27FC236}">
                <a16:creationId xmlns:a16="http://schemas.microsoft.com/office/drawing/2014/main" id="{2F3A5955-33E0-C74F-A49A-22A4D53F09C4}"/>
              </a:ext>
            </a:extLst>
          </p:cNvPr>
          <p:cNvCxnSpPr>
            <a:cxnSpLocks/>
          </p:cNvCxnSpPr>
          <p:nvPr/>
        </p:nvCxnSpPr>
        <p:spPr>
          <a:xfrm flipH="1" flipV="1">
            <a:off x="7827345" y="2042448"/>
            <a:ext cx="979817" cy="587377"/>
          </a:xfrm>
          <a:prstGeom prst="line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D2177489-58EB-9447-9659-8949E1994902}"/>
              </a:ext>
            </a:extLst>
          </p:cNvPr>
          <p:cNvSpPr txBox="1"/>
          <p:nvPr/>
        </p:nvSpPr>
        <p:spPr>
          <a:xfrm>
            <a:off x="8807163" y="2454103"/>
            <a:ext cx="1650208" cy="707886"/>
          </a:xfrm>
          <a:prstGeom prst="rect">
            <a:avLst/>
          </a:prstGeom>
          <a:solidFill>
            <a:srgbClr val="F1FFD9"/>
          </a:solidFill>
          <a:ln w="317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sz="2000" b="1" dirty="0"/>
              <a:t>Presenti in molti testi</a:t>
            </a:r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C43A6800-E4AE-1846-8738-22398579F5AC}"/>
              </a:ext>
            </a:extLst>
          </p:cNvPr>
          <p:cNvSpPr txBox="1"/>
          <p:nvPr/>
        </p:nvSpPr>
        <p:spPr>
          <a:xfrm>
            <a:off x="8840089" y="4171854"/>
            <a:ext cx="1650208" cy="707886"/>
          </a:xfrm>
          <a:prstGeom prst="rect">
            <a:avLst/>
          </a:prstGeom>
          <a:solidFill>
            <a:srgbClr val="F1FFD9"/>
          </a:solidFill>
          <a:ln w="317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it-IT" sz="2000" b="1" dirty="0"/>
              <a:t>Presente in molti testi</a:t>
            </a:r>
          </a:p>
        </p:txBody>
      </p:sp>
      <p:cxnSp>
        <p:nvCxnSpPr>
          <p:cNvPr id="31" name="Connettore 1 30">
            <a:extLst>
              <a:ext uri="{FF2B5EF4-FFF2-40B4-BE49-F238E27FC236}">
                <a16:creationId xmlns:a16="http://schemas.microsoft.com/office/drawing/2014/main" id="{2BE85577-2E1A-0F4F-9A1E-1AB1FBD46DEE}"/>
              </a:ext>
            </a:extLst>
          </p:cNvPr>
          <p:cNvCxnSpPr>
            <a:cxnSpLocks/>
            <a:stCxn id="30" idx="1"/>
            <a:endCxn id="32" idx="3"/>
          </p:cNvCxnSpPr>
          <p:nvPr/>
        </p:nvCxnSpPr>
        <p:spPr>
          <a:xfrm flipH="1">
            <a:off x="5340093" y="4525797"/>
            <a:ext cx="3499996" cy="54524"/>
          </a:xfrm>
          <a:prstGeom prst="line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Rettangolo 31">
            <a:extLst>
              <a:ext uri="{FF2B5EF4-FFF2-40B4-BE49-F238E27FC236}">
                <a16:creationId xmlns:a16="http://schemas.microsoft.com/office/drawing/2014/main" id="{5439DEAE-6260-6449-BD6B-74D3111EB9D7}"/>
              </a:ext>
            </a:extLst>
          </p:cNvPr>
          <p:cNvSpPr/>
          <p:nvPr/>
        </p:nvSpPr>
        <p:spPr>
          <a:xfrm>
            <a:off x="3978103" y="4171854"/>
            <a:ext cx="1361991" cy="81693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pic>
        <p:nvPicPr>
          <p:cNvPr id="40" name="Immagine 39">
            <a:extLst>
              <a:ext uri="{FF2B5EF4-FFF2-40B4-BE49-F238E27FC236}">
                <a16:creationId xmlns:a16="http://schemas.microsoft.com/office/drawing/2014/main" id="{B1E1108F-026F-2946-BB3B-81D50E6A23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1505" y="2719677"/>
            <a:ext cx="6280422" cy="1067672"/>
          </a:xfrm>
          <a:prstGeom prst="rect">
            <a:avLst/>
          </a:prstGeom>
        </p:spPr>
      </p:pic>
      <p:sp>
        <p:nvSpPr>
          <p:cNvPr id="43" name="Rettangolo 42">
            <a:extLst>
              <a:ext uri="{FF2B5EF4-FFF2-40B4-BE49-F238E27FC236}">
                <a16:creationId xmlns:a16="http://schemas.microsoft.com/office/drawing/2014/main" id="{D089515B-4B23-AB48-AD65-ACDF384E21EA}"/>
              </a:ext>
            </a:extLst>
          </p:cNvPr>
          <p:cNvSpPr/>
          <p:nvPr/>
        </p:nvSpPr>
        <p:spPr>
          <a:xfrm>
            <a:off x="6528049" y="2719677"/>
            <a:ext cx="1383879" cy="106767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cxnSp>
        <p:nvCxnSpPr>
          <p:cNvPr id="44" name="Connettore 1 43">
            <a:extLst>
              <a:ext uri="{FF2B5EF4-FFF2-40B4-BE49-F238E27FC236}">
                <a16:creationId xmlns:a16="http://schemas.microsoft.com/office/drawing/2014/main" id="{F3FA19D3-A3DA-EC47-8A22-B5D63B21C494}"/>
              </a:ext>
            </a:extLst>
          </p:cNvPr>
          <p:cNvCxnSpPr>
            <a:cxnSpLocks/>
          </p:cNvCxnSpPr>
          <p:nvPr/>
        </p:nvCxnSpPr>
        <p:spPr>
          <a:xfrm flipH="1">
            <a:off x="7911927" y="2983768"/>
            <a:ext cx="895234" cy="532165"/>
          </a:xfrm>
          <a:prstGeom prst="line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F0B93C2-89B8-544A-A359-87B3F1930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41657157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3A1AF07C-E0C5-BA48-8E66-F13FF4D7997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4943872" y="1556792"/>
            <a:ext cx="2088232" cy="914400"/>
          </a:xfrm>
        </p:spPr>
        <p:txBody>
          <a:bodyPr/>
          <a:lstStyle/>
          <a:p>
            <a:pPr marL="2244725" indent="-2244725" algn="l" eaLnBrk="1" hangingPunct="1"/>
            <a:r>
              <a:rPr lang="it-IT" altLang="it-IT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Attività</a:t>
            </a:r>
          </a:p>
        </p:txBody>
      </p:sp>
      <p:sp>
        <p:nvSpPr>
          <p:cNvPr id="22534" name="Slide Number Placeholder 5">
            <a:extLst>
              <a:ext uri="{FF2B5EF4-FFF2-40B4-BE49-F238E27FC236}">
                <a16:creationId xmlns:a16="http://schemas.microsoft.com/office/drawing/2014/main" id="{87EC5E20-3F6E-5345-993C-FDAF75B48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D3C23500-3FF1-3649-9586-E744A3ED8183}" type="slidenum">
              <a:rPr lang="it-IT" altLang="it-IT" sz="1400"/>
              <a:pPr eaLnBrk="1" hangingPunct="1"/>
              <a:t>8</a:t>
            </a:fld>
            <a:endParaRPr lang="it-IT" altLang="it-IT" sz="1400"/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9A84F0F3-8326-704F-A353-C5E52D8E49A9}"/>
              </a:ext>
            </a:extLst>
          </p:cNvPr>
          <p:cNvSpPr/>
          <p:nvPr/>
        </p:nvSpPr>
        <p:spPr>
          <a:xfrm>
            <a:off x="2615952" y="3068960"/>
            <a:ext cx="68644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8738" lvl="2" algn="ctr" eaLnBrk="1" hangingPunct="1"/>
            <a:r>
              <a:rPr lang="it-IT" altLang="it-IT" sz="2800" b="1" dirty="0">
                <a:solidFill>
                  <a:srgbClr val="1F2937"/>
                </a:solidFill>
                <a:cs typeface="Arial" panose="020B0604020202020204" pitchFamily="34" charset="0"/>
              </a:rPr>
              <a:t>Completa la scheda di lavoro</a:t>
            </a:r>
          </a:p>
          <a:p>
            <a:pPr marL="58738" lvl="2" algn="ctr" eaLnBrk="1" hangingPunct="1"/>
            <a:r>
              <a:rPr lang="it-IT" altLang="it-IT" sz="2800" b="1" dirty="0">
                <a:solidFill>
                  <a:srgbClr val="1F2937"/>
                </a:solidFill>
                <a:cs typeface="Arial" panose="020B0604020202020204" pitchFamily="34" charset="0"/>
              </a:rPr>
              <a:t>per scoprire le proprietà dei logaritmi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0CB3013C-7E2A-7548-AD16-9F6A75191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36304659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3A1AF07C-E0C5-BA48-8E66-F13FF4D7997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381400" y="2348880"/>
            <a:ext cx="5666928" cy="914400"/>
          </a:xfrm>
        </p:spPr>
        <p:txBody>
          <a:bodyPr/>
          <a:lstStyle/>
          <a:p>
            <a:pPr marL="2244725" indent="-2244725" algn="l" eaLnBrk="1" hangingPunct="1"/>
            <a:r>
              <a:rPr lang="it-IT" altLang="it-IT" sz="40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Che cosa hai trovato</a:t>
            </a:r>
          </a:p>
        </p:txBody>
      </p:sp>
      <p:sp>
        <p:nvSpPr>
          <p:cNvPr id="22534" name="Slide Number Placeholder 5">
            <a:extLst>
              <a:ext uri="{FF2B5EF4-FFF2-40B4-BE49-F238E27FC236}">
                <a16:creationId xmlns:a16="http://schemas.microsoft.com/office/drawing/2014/main" id="{87EC5E20-3F6E-5345-993C-FDAF75B48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D3C23500-3FF1-3649-9586-E744A3ED8183}" type="slidenum">
              <a:rPr lang="it-IT" altLang="it-IT" sz="1400"/>
              <a:pPr eaLnBrk="1" hangingPunct="1"/>
              <a:t>9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D949BE0E-FF81-5048-AF03-7A63EA7BC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15221793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Title 5">
            <a:extLst>
              <a:ext uri="{FF2B5EF4-FFF2-40B4-BE49-F238E27FC236}">
                <a16:creationId xmlns:a16="http://schemas.microsoft.com/office/drawing/2014/main" id="{F233705D-87BA-AA42-8A26-D17352331A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1200" y="188640"/>
            <a:ext cx="8229600" cy="533400"/>
          </a:xfrm>
        </p:spPr>
        <p:txBody>
          <a:bodyPr/>
          <a:lstStyle/>
          <a:p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Le proprietà dei logaritmi</a:t>
            </a:r>
            <a:endParaRPr lang="it-IT" altLang="it-IT" sz="3600" b="1" baseline="30000" dirty="0">
              <a:solidFill>
                <a:srgbClr val="CC0000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2533" name="Slide Number Placeholder 9">
            <a:extLst>
              <a:ext uri="{FF2B5EF4-FFF2-40B4-BE49-F238E27FC236}">
                <a16:creationId xmlns:a16="http://schemas.microsoft.com/office/drawing/2014/main" id="{B630CB09-B365-0D4F-A7D0-618969D34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52885B31-D5F5-FF4E-A09A-2C988F0CFFC2}" type="slidenum">
              <a:rPr lang="it-IT" altLang="it-IT" sz="1400"/>
              <a:pPr eaLnBrk="1" hangingPunct="1"/>
              <a:t>10</a:t>
            </a:fld>
            <a:endParaRPr lang="it-IT" altLang="it-IT" sz="1400"/>
          </a:p>
        </p:txBody>
      </p:sp>
      <p:sp>
        <p:nvSpPr>
          <p:cNvPr id="22535" name="TextBox 3">
            <a:extLst>
              <a:ext uri="{FF2B5EF4-FFF2-40B4-BE49-F238E27FC236}">
                <a16:creationId xmlns:a16="http://schemas.microsoft.com/office/drawing/2014/main" id="{242992D5-5412-534E-B21B-E526981F79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9840" y="2204864"/>
            <a:ext cx="561439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>
                <a:solidFill>
                  <a:srgbClr val="1F2937"/>
                </a:solidFill>
                <a:cs typeface="Arial" panose="020B0604020202020204" pitchFamily="34" charset="0"/>
              </a:rPr>
              <a:t>2. Logaritmo di un prodotto</a:t>
            </a:r>
          </a:p>
          <a:p>
            <a:pPr eaLnBrk="1" hangingPunct="1"/>
            <a:r>
              <a:rPr lang="it-IT" altLang="it-IT" b="1" dirty="0">
                <a:latin typeface="Arial Black" panose="020B0604020202020204" pitchFamily="34" charset="0"/>
              </a:rPr>
              <a:t>    </a:t>
            </a:r>
            <a:r>
              <a:rPr lang="it-IT" altLang="it-IT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it-IT" altLang="it-IT" sz="32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it-IT" altLang="it-IT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it-IT" altLang="it-IT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it-IT" altLang="it-IT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it-IT" altLang="it-IT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it-IT" altLang="it-IT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it-IT" altLang="it-IT" sz="32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it-IT" altLang="it-IT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it-IT" altLang="it-IT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altLang="it-IT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it-IT" altLang="it-IT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altLang="it-IT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it-IT" altLang="it-IT" sz="32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it-IT" altLang="it-IT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it-IT" altLang="it-IT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6" name="TextBox 6">
            <a:extLst>
              <a:ext uri="{FF2B5EF4-FFF2-40B4-BE49-F238E27FC236}">
                <a16:creationId xmlns:a16="http://schemas.microsoft.com/office/drawing/2014/main" id="{C865F711-F666-5E49-9EF2-1E0FD11ED6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9840" y="3493457"/>
            <a:ext cx="561439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>
                <a:solidFill>
                  <a:srgbClr val="1F2937"/>
                </a:solidFill>
                <a:cs typeface="Arial" panose="020B0604020202020204" pitchFamily="34" charset="0"/>
              </a:rPr>
              <a:t>3. Logaritmo di un quoziente</a:t>
            </a:r>
          </a:p>
          <a:p>
            <a:pPr eaLnBrk="1" hangingPunct="1"/>
            <a:r>
              <a:rPr lang="it-IT" altLang="it-IT" b="1" dirty="0">
                <a:latin typeface="Arial Black" panose="020B0604020202020204" pitchFamily="34" charset="0"/>
              </a:rPr>
              <a:t>    </a:t>
            </a:r>
            <a:r>
              <a:rPr lang="it-IT" altLang="it-IT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it-IT" altLang="it-IT" sz="32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it-IT" altLang="it-IT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it-IT" altLang="it-IT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it-IT" altLang="it-IT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it-IT" altLang="it-IT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</a:t>
            </a:r>
            <a:r>
              <a:rPr lang="it-IT" altLang="it-IT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it-IT" altLang="it-IT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it-IT" altLang="it-IT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it-IT" altLang="it-IT" sz="32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it-IT" altLang="it-IT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it-IT" altLang="it-IT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altLang="it-IT" sz="3200" b="1" dirty="0">
                <a:solidFill>
                  <a:srgbClr val="FF0000"/>
                </a:solidFill>
                <a:latin typeface="Times New Roman" panose="02020603050405020304" pitchFamily="18" charset="0"/>
                <a:ea typeface="ＭＳ ゴシック" panose="020B0609070205080204" pitchFamily="49" charset="-128"/>
                <a:cs typeface="Times New Roman" panose="02020603050405020304" pitchFamily="18" charset="0"/>
              </a:rPr>
              <a:t>−</a:t>
            </a:r>
            <a:r>
              <a:rPr lang="it-IT" altLang="it-IT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altLang="it-IT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it-IT" altLang="it-IT" sz="32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it-IT" altLang="it-IT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it-IT" altLang="it-IT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7" name="TextBox 7">
            <a:extLst>
              <a:ext uri="{FF2B5EF4-FFF2-40B4-BE49-F238E27FC236}">
                <a16:creationId xmlns:a16="http://schemas.microsoft.com/office/drawing/2014/main" id="{9732ED86-5307-AF45-A2AF-CFB6C0370C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6917" y="980728"/>
            <a:ext cx="49530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>
                <a:solidFill>
                  <a:srgbClr val="1F2937"/>
                </a:solidFill>
                <a:cs typeface="Arial" panose="020B0604020202020204" pitchFamily="34" charset="0"/>
              </a:rPr>
              <a:t>1. Logaritmo di una potenza</a:t>
            </a:r>
          </a:p>
          <a:p>
            <a:pPr eaLnBrk="1" hangingPunct="1"/>
            <a:r>
              <a:rPr lang="it-IT" altLang="it-IT" b="1" dirty="0">
                <a:latin typeface="Arial Black" panose="020B0604020202020204" pitchFamily="34" charset="0"/>
              </a:rPr>
              <a:t>    </a:t>
            </a:r>
            <a:r>
              <a:rPr lang="it-IT" altLang="it-IT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it-IT" altLang="it-IT" sz="32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it-IT" altLang="it-IT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it-IT" altLang="it-IT" sz="3200" i="1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it-IT" altLang="it-IT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it-IT" altLang="it-IT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it-IT" altLang="it-IT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log</a:t>
            </a:r>
            <a:r>
              <a:rPr lang="it-IT" altLang="it-IT" sz="3200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it-IT" altLang="it-IT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endParaRPr lang="it-IT" altLang="it-IT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8" name="TextBox 6">
            <a:extLst>
              <a:ext uri="{FF2B5EF4-FFF2-40B4-BE49-F238E27FC236}">
                <a16:creationId xmlns:a16="http://schemas.microsoft.com/office/drawing/2014/main" id="{B58550D8-0063-8440-8AA0-A840FECC89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69840" y="4705980"/>
            <a:ext cx="69825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>
                <a:solidFill>
                  <a:srgbClr val="1F2937"/>
                </a:solidFill>
                <a:cs typeface="Arial" panose="020B0604020202020204" pitchFamily="34" charset="0"/>
              </a:rPr>
              <a:t>4. Cambiamento dalla base </a:t>
            </a:r>
            <a:r>
              <a:rPr lang="it-IT" altLang="it-IT" sz="2800" b="1" i="1" dirty="0">
                <a:solidFill>
                  <a:srgbClr val="1F293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it-IT" altLang="it-IT" sz="2800" b="1" dirty="0">
                <a:solidFill>
                  <a:srgbClr val="1F2937"/>
                </a:solidFill>
                <a:cs typeface="Arial" panose="020B0604020202020204" pitchFamily="34" charset="0"/>
              </a:rPr>
              <a:t> alla base </a:t>
            </a:r>
            <a:r>
              <a:rPr lang="it-IT" altLang="it-IT" sz="2800" b="1" i="1" dirty="0">
                <a:solidFill>
                  <a:srgbClr val="1F293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A4E06A1D-27AA-694D-B3C3-B1CE5283874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D5FEFF"/>
              </a:clrFrom>
              <a:clrTo>
                <a:srgbClr val="D5FE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27648" y="5222233"/>
            <a:ext cx="2974160" cy="1303111"/>
          </a:xfrm>
          <a:prstGeom prst="rect">
            <a:avLst/>
          </a:prstGeom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9905E90D-32D4-D34B-8089-CC4490A26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30939594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Title 14">
            <a:extLst>
              <a:ext uri="{FF2B5EF4-FFF2-40B4-BE49-F238E27FC236}">
                <a16:creationId xmlns:a16="http://schemas.microsoft.com/office/drawing/2014/main" id="{C6AA9617-941A-BC42-9DD8-A522C28B1A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15680" y="2348880"/>
            <a:ext cx="5616624" cy="1219200"/>
          </a:xfrm>
          <a:solidFill>
            <a:srgbClr val="F7F9FC"/>
          </a:solidFill>
        </p:spPr>
        <p:txBody>
          <a:bodyPr/>
          <a:lstStyle/>
          <a:p>
            <a:r>
              <a:rPr lang="it-IT" altLang="it-IT" sz="40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Calcoli con i logaritmi</a:t>
            </a:r>
          </a:p>
        </p:txBody>
      </p:sp>
      <p:sp>
        <p:nvSpPr>
          <p:cNvPr id="23555" name="Slide Number Placeholder 9">
            <a:extLst>
              <a:ext uri="{FF2B5EF4-FFF2-40B4-BE49-F238E27FC236}">
                <a16:creationId xmlns:a16="http://schemas.microsoft.com/office/drawing/2014/main" id="{E5ED41DD-450F-8D4B-8FCA-1A38D123A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62C072E-0F66-224A-A439-3E2459E6DCE0}" type="slidenum">
              <a:rPr lang="it-IT" altLang="it-IT" sz="1400"/>
              <a:pPr eaLnBrk="1" hangingPunct="1"/>
              <a:t>11</a:t>
            </a:fld>
            <a:endParaRPr lang="it-IT" altLang="it-IT" sz="1400"/>
          </a:p>
        </p:txBody>
      </p:sp>
      <p:sp>
        <p:nvSpPr>
          <p:cNvPr id="23556" name="Rectangle 11">
            <a:extLst>
              <a:ext uri="{FF2B5EF4-FFF2-40B4-BE49-F238E27FC236}">
                <a16:creationId xmlns:a16="http://schemas.microsoft.com/office/drawing/2014/main" id="{564FAE99-618D-0944-A3C8-B6DCE0B0F3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5410201"/>
            <a:ext cx="8763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ts val="1200"/>
              </a:spcBef>
            </a:pPr>
            <a:r>
              <a:rPr lang="it-IT" altLang="it-IT" b="1"/>
              <a:t> 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01FF6E06-1E0C-5F4D-88F9-875D509DE1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12835727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4087E794-2A0C-564F-8F44-8C62B9FCF6D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983360" y="692696"/>
            <a:ext cx="4920952" cy="533400"/>
          </a:xfrm>
        </p:spPr>
        <p:txBody>
          <a:bodyPr/>
          <a:lstStyle/>
          <a:p>
            <a:pPr marL="9525" indent="-9525" algn="l" eaLnBrk="1" hangingPunct="1"/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Con la calcolatrice</a:t>
            </a:r>
          </a:p>
        </p:txBody>
      </p:sp>
      <p:sp>
        <p:nvSpPr>
          <p:cNvPr id="28676" name="Slide Number Placeholder 5">
            <a:extLst>
              <a:ext uri="{FF2B5EF4-FFF2-40B4-BE49-F238E27FC236}">
                <a16:creationId xmlns:a16="http://schemas.microsoft.com/office/drawing/2014/main" id="{246D6B76-5E0E-DA46-89C4-7F28E9059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50B85B2-38DE-B646-8830-187F56DCD474}" type="slidenum">
              <a:rPr lang="it-IT" altLang="it-IT" sz="1400"/>
              <a:pPr eaLnBrk="1" hangingPunct="1"/>
              <a:t>12</a:t>
            </a:fld>
            <a:endParaRPr lang="it-IT" altLang="it-IT" sz="1400"/>
          </a:p>
        </p:txBody>
      </p:sp>
      <p:sp>
        <p:nvSpPr>
          <p:cNvPr id="28677" name="TextBox 8">
            <a:extLst>
              <a:ext uri="{FF2B5EF4-FFF2-40B4-BE49-F238E27FC236}">
                <a16:creationId xmlns:a16="http://schemas.microsoft.com/office/drawing/2014/main" id="{20B8279C-F127-E44F-A62A-3D80D823F5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4568" y="1628800"/>
            <a:ext cx="9095928" cy="3570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L’importanza  dei logaritmi è legata alla possibilità di risolvere numerosi problemi descritti da leggi esponenziali o logaritmiche nei campi più vari: fisica, astronomia, biologia, scienze della Terra, economia, psicologia, medicina, informatica, …</a:t>
            </a:r>
          </a:p>
          <a:p>
            <a:pPr eaLnBrk="1" hangingPunct="1"/>
            <a:endParaRPr lang="it-IT" altLang="it-IT" sz="1000" b="1" dirty="0">
              <a:solidFill>
                <a:srgbClr val="1F2937"/>
              </a:solidFill>
            </a:endParaRPr>
          </a:p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Ma restano due punti importanti, origine di difficoltà: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it-IT" altLang="it-IT" b="1" dirty="0">
                <a:solidFill>
                  <a:srgbClr val="1F2937"/>
                </a:solidFill>
              </a:rPr>
              <a:t>Come organizzare i calcoli con la calcolatrice?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it-IT" altLang="it-IT" b="1" dirty="0">
                <a:solidFill>
                  <a:srgbClr val="1F2937"/>
                </a:solidFill>
              </a:rPr>
              <a:t>Come organizzare la ‘traduzione’ di un problema in funzioni esponenziali o logaritmiche? 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54D8127A-8436-FE40-8ACA-F804224CF7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6140159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Title 14">
            <a:extLst>
              <a:ext uri="{FF2B5EF4-FFF2-40B4-BE49-F238E27FC236}">
                <a16:creationId xmlns:a16="http://schemas.microsoft.com/office/drawing/2014/main" id="{C6AA9617-941A-BC42-9DD8-A522C28B1A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47528" y="345282"/>
            <a:ext cx="8610600" cy="1219200"/>
          </a:xfrm>
        </p:spPr>
        <p:txBody>
          <a:bodyPr/>
          <a:lstStyle/>
          <a:p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Difficoltà dei calcoli con i logaritmi</a:t>
            </a:r>
          </a:p>
        </p:txBody>
      </p:sp>
      <p:sp>
        <p:nvSpPr>
          <p:cNvPr id="23555" name="Slide Number Placeholder 9">
            <a:extLst>
              <a:ext uri="{FF2B5EF4-FFF2-40B4-BE49-F238E27FC236}">
                <a16:creationId xmlns:a16="http://schemas.microsoft.com/office/drawing/2014/main" id="{E5ED41DD-450F-8D4B-8FCA-1A38D123A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62C072E-0F66-224A-A439-3E2459E6DCE0}" type="slidenum">
              <a:rPr lang="it-IT" altLang="it-IT" sz="1400"/>
              <a:pPr eaLnBrk="1" hangingPunct="1"/>
              <a:t>13</a:t>
            </a:fld>
            <a:endParaRPr lang="it-IT" altLang="it-IT" sz="1400"/>
          </a:p>
        </p:txBody>
      </p:sp>
      <p:sp>
        <p:nvSpPr>
          <p:cNvPr id="23556" name="Rectangle 11">
            <a:extLst>
              <a:ext uri="{FF2B5EF4-FFF2-40B4-BE49-F238E27FC236}">
                <a16:creationId xmlns:a16="http://schemas.microsoft.com/office/drawing/2014/main" id="{564FAE99-618D-0944-A3C8-B6DCE0B0F3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5410201"/>
            <a:ext cx="8763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ts val="1200"/>
              </a:spcBef>
            </a:pPr>
            <a:r>
              <a:rPr lang="it-IT" altLang="it-IT" b="1"/>
              <a:t> </a:t>
            </a:r>
          </a:p>
        </p:txBody>
      </p:sp>
      <p:sp>
        <p:nvSpPr>
          <p:cNvPr id="23558" name="TextBox 15">
            <a:extLst>
              <a:ext uri="{FF2B5EF4-FFF2-40B4-BE49-F238E27FC236}">
                <a16:creationId xmlns:a16="http://schemas.microsoft.com/office/drawing/2014/main" id="{4F74CE20-B96F-0044-B234-77C088831C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1906" y="2053004"/>
            <a:ext cx="9014614" cy="2816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>
                <a:solidFill>
                  <a:srgbClr val="1F2937"/>
                </a:solidFill>
              </a:rPr>
              <a:t>I calcoli con i logaritmi richiedono una continua attenzione mentre si scrive e si calcola: bisogna applicare correttamente le proprietà e bisogna usare opportunamente la calcolatrice, … non si può procedere automaticamente.</a:t>
            </a:r>
          </a:p>
          <a:p>
            <a:pPr eaLnBrk="1" hangingPunct="1"/>
            <a:endParaRPr lang="it-IT" altLang="it-IT" sz="900" b="1" dirty="0">
              <a:solidFill>
                <a:srgbClr val="1F2937"/>
              </a:solidFill>
            </a:endParaRPr>
          </a:p>
          <a:p>
            <a:pPr eaLnBrk="1" hangingPunct="1"/>
            <a:r>
              <a:rPr lang="it-IT" altLang="it-IT" sz="2800" b="1" dirty="0">
                <a:solidFill>
                  <a:srgbClr val="1F2937"/>
                </a:solidFill>
              </a:rPr>
              <a:t>Ragioniamo su un esempio.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F7D0DDDD-70E5-0F4E-ACCD-07C7E7473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8900156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3" name="Title 14">
            <a:extLst>
              <a:ext uri="{FF2B5EF4-FFF2-40B4-BE49-F238E27FC236}">
                <a16:creationId xmlns:a16="http://schemas.microsoft.com/office/drawing/2014/main" id="{445F76C0-9E69-8F40-85ED-7833B0EFE7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8800" y="44624"/>
            <a:ext cx="8686800" cy="838200"/>
          </a:xfrm>
        </p:spPr>
        <p:txBody>
          <a:bodyPr/>
          <a:lstStyle/>
          <a:p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Attenzione nei calcoli con i logaritmi</a:t>
            </a:r>
          </a:p>
        </p:txBody>
      </p:sp>
      <p:sp>
        <p:nvSpPr>
          <p:cNvPr id="24582" name="Slide Number Placeholder 9">
            <a:extLst>
              <a:ext uri="{FF2B5EF4-FFF2-40B4-BE49-F238E27FC236}">
                <a16:creationId xmlns:a16="http://schemas.microsoft.com/office/drawing/2014/main" id="{50A0E482-7E9D-7340-82AC-DCBB4323A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DD0370EC-1BA5-C647-A68A-0010F2F5A182}" type="slidenum">
              <a:rPr lang="it-IT" altLang="it-IT" sz="1400"/>
              <a:pPr eaLnBrk="1" hangingPunct="1"/>
              <a:t>14</a:t>
            </a:fld>
            <a:endParaRPr lang="it-IT" altLang="it-IT" sz="1400" dirty="0"/>
          </a:p>
        </p:txBody>
      </p:sp>
      <p:sp>
        <p:nvSpPr>
          <p:cNvPr id="24584" name="TextBox 6">
            <a:extLst>
              <a:ext uri="{FF2B5EF4-FFF2-40B4-BE49-F238E27FC236}">
                <a16:creationId xmlns:a16="http://schemas.microsoft.com/office/drawing/2014/main" id="{8F048EA5-6186-9A46-A031-4457412B7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968706"/>
            <a:ext cx="5127104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Esempio: calcolare l’espressione</a:t>
            </a:r>
            <a:endParaRPr lang="it-IT" altLang="it-IT" b="1" i="1" dirty="0">
              <a:solidFill>
                <a:srgbClr val="1F2937"/>
              </a:solidFill>
            </a:endParaRPr>
          </a:p>
        </p:txBody>
      </p:sp>
      <p:sp>
        <p:nvSpPr>
          <p:cNvPr id="24585" name="Rectangle 8">
            <a:extLst>
              <a:ext uri="{FF2B5EF4-FFF2-40B4-BE49-F238E27FC236}">
                <a16:creationId xmlns:a16="http://schemas.microsoft.com/office/drawing/2014/main" id="{0807F9B4-FC9D-6A4F-AE68-BB97AE0FC0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3207081"/>
            <a:ext cx="78486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/>
              <a:t> b. Calcoli </a:t>
            </a:r>
            <a:r>
              <a:rPr lang="it-IT" altLang="it-IT" b="1" dirty="0">
                <a:solidFill>
                  <a:srgbClr val="0033FF"/>
                </a:solidFill>
              </a:rPr>
              <a:t>solo</a:t>
            </a:r>
            <a:r>
              <a:rPr lang="it-IT" altLang="it-IT" b="1" dirty="0"/>
              <a:t> con la calcolatrice</a:t>
            </a:r>
          </a:p>
          <a:p>
            <a:pPr eaLnBrk="1" hangingPunct="1"/>
            <a:r>
              <a:rPr lang="it-IT" altLang="it-IT" dirty="0"/>
              <a:t>     </a:t>
            </a:r>
            <a:r>
              <a:rPr lang="it-IT" altLang="it-IT" i="1" dirty="0"/>
              <a:t>Pigio la</a:t>
            </a:r>
            <a:r>
              <a:rPr lang="it-IT" altLang="it-IT" dirty="0"/>
              <a:t> </a:t>
            </a:r>
            <a:r>
              <a:rPr lang="it-IT" altLang="it-IT" i="1" dirty="0"/>
              <a:t>sequenza di tasti  </a:t>
            </a:r>
          </a:p>
          <a:p>
            <a:pPr eaLnBrk="1" hangingPunct="1"/>
            <a:r>
              <a:rPr lang="it-IT" altLang="it-IT" i="1" dirty="0"/>
              <a:t>     </a:t>
            </a:r>
            <a:endParaRPr lang="it-IT" altLang="it-IT" b="1" i="1" dirty="0"/>
          </a:p>
          <a:p>
            <a:pPr eaLnBrk="1" hangingPunct="1"/>
            <a:r>
              <a:rPr lang="it-IT" altLang="it-IT" i="1" dirty="0"/>
              <a:t>    </a:t>
            </a:r>
          </a:p>
          <a:p>
            <a:pPr eaLnBrk="1" hangingPunct="1"/>
            <a:r>
              <a:rPr lang="it-IT" altLang="it-IT" i="1" dirty="0"/>
              <a:t>     e ottengo:</a:t>
            </a:r>
            <a:endParaRPr lang="it-IT" altLang="it-IT" sz="800" baseline="30000" dirty="0"/>
          </a:p>
        </p:txBody>
      </p:sp>
      <p:sp>
        <p:nvSpPr>
          <p:cNvPr id="24586" name="Rectangle 14">
            <a:extLst>
              <a:ext uri="{FF2B5EF4-FFF2-40B4-BE49-F238E27FC236}">
                <a16:creationId xmlns:a16="http://schemas.microsoft.com/office/drawing/2014/main" id="{332C6D07-4042-7C4E-84B4-4946C719A1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1559067"/>
            <a:ext cx="8077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FontTx/>
              <a:buAutoNum type="alphaLcPeriod"/>
            </a:pPr>
            <a:r>
              <a:rPr lang="it-IT" altLang="it-IT" b="1" dirty="0">
                <a:solidFill>
                  <a:srgbClr val="1F2937"/>
                </a:solidFill>
              </a:rPr>
              <a:t>Calcoli con carta e penna</a:t>
            </a:r>
          </a:p>
          <a:p>
            <a:pPr eaLnBrk="1" hangingPunct="1"/>
            <a:r>
              <a:rPr lang="it-IT" altLang="it-IT" dirty="0">
                <a:solidFill>
                  <a:srgbClr val="1F2937"/>
                </a:solidFill>
              </a:rPr>
              <a:t>     </a:t>
            </a:r>
            <a:r>
              <a:rPr lang="it-IT" altLang="it-IT" i="1" dirty="0">
                <a:solidFill>
                  <a:srgbClr val="1F2937"/>
                </a:solidFill>
              </a:rPr>
              <a:t>Applico la proprietà del logaritmo di potenza e ottengo:</a:t>
            </a:r>
          </a:p>
        </p:txBody>
      </p:sp>
      <p:sp>
        <p:nvSpPr>
          <p:cNvPr id="24587" name="TextBox 16">
            <a:extLst>
              <a:ext uri="{FF2B5EF4-FFF2-40B4-BE49-F238E27FC236}">
                <a16:creationId xmlns:a16="http://schemas.microsoft.com/office/drawing/2014/main" id="{AF0806ED-7826-D646-9161-5B7D1059F9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5261306"/>
            <a:ext cx="80010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La calcolatrice esegue i calcoli con tutte le cifre disponibili, perciò dà il risultato più preciso possibile. 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B6EA3030-2346-4B47-9D08-12EC6DBAAA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4053" b="13142"/>
          <a:stretch/>
        </p:blipFill>
        <p:spPr>
          <a:xfrm>
            <a:off x="7027341" y="836712"/>
            <a:ext cx="1841500" cy="637985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0F89B4A3-6993-7E46-AE04-8A81CAC8C54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00450" y="2398597"/>
            <a:ext cx="4838700" cy="876300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34E62336-2259-8D43-B434-4A78C0A370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3672" y="3997551"/>
            <a:ext cx="5883548" cy="717506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1F56937E-1D1B-824F-9644-639ADA9CEC9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-37302"/>
          <a:stretch/>
        </p:blipFill>
        <p:spPr>
          <a:xfrm>
            <a:off x="3600450" y="4664761"/>
            <a:ext cx="633338" cy="529512"/>
          </a:xfrm>
          <a:prstGeom prst="rect">
            <a:avLst/>
          </a:prstGeom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047E9900-2886-714D-A6F8-375F7336AF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37537652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7" name="Title 14">
            <a:extLst>
              <a:ext uri="{FF2B5EF4-FFF2-40B4-BE49-F238E27FC236}">
                <a16:creationId xmlns:a16="http://schemas.microsoft.com/office/drawing/2014/main" id="{E45E81FA-C00E-C248-8093-A71A70C7A9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8800" y="44624"/>
            <a:ext cx="8686800" cy="838200"/>
          </a:xfrm>
        </p:spPr>
        <p:txBody>
          <a:bodyPr/>
          <a:lstStyle/>
          <a:p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Attenzione nei calcoli con i logaritmi</a:t>
            </a:r>
          </a:p>
        </p:txBody>
      </p:sp>
      <p:sp>
        <p:nvSpPr>
          <p:cNvPr id="25606" name="Slide Number Placeholder 9">
            <a:extLst>
              <a:ext uri="{FF2B5EF4-FFF2-40B4-BE49-F238E27FC236}">
                <a16:creationId xmlns:a16="http://schemas.microsoft.com/office/drawing/2014/main" id="{D8FB9160-02CD-6B41-81FD-BD647DE84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6B8DE93-2DED-E04E-99E8-2DD12BFD5EE8}" type="slidenum">
              <a:rPr lang="it-IT" altLang="it-IT" sz="1400"/>
              <a:pPr eaLnBrk="1" hangingPunct="1"/>
              <a:t>15</a:t>
            </a:fld>
            <a:endParaRPr lang="it-IT" altLang="it-IT" sz="1400"/>
          </a:p>
        </p:txBody>
      </p:sp>
      <p:graphicFrame>
        <p:nvGraphicFramePr>
          <p:cNvPr id="25602" name="Object 2">
            <a:extLst>
              <a:ext uri="{FF2B5EF4-FFF2-40B4-BE49-F238E27FC236}">
                <a16:creationId xmlns:a16="http://schemas.microsoft.com/office/drawing/2014/main" id="{1F68B4CE-0F37-A845-BE42-F6D4455AE18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876801" y="1752600"/>
          <a:ext cx="1355725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39" name="Equation" r:id="rId3" imgW="18084800" imgH="6096000" progId="Equation.3">
                  <p:embed/>
                </p:oleObj>
              </mc:Choice>
              <mc:Fallback>
                <p:oleObj name="Equation" r:id="rId3" imgW="18084800" imgH="6096000" progId="Equation.3">
                  <p:embed/>
                  <p:pic>
                    <p:nvPicPr>
                      <p:cNvPr id="25602" name="Object 2">
                        <a:extLst>
                          <a:ext uri="{FF2B5EF4-FFF2-40B4-BE49-F238E27FC236}">
                            <a16:creationId xmlns:a16="http://schemas.microsoft.com/office/drawing/2014/main" id="{1F68B4CE-0F37-A845-BE42-F6D4455AE18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6801" y="1752600"/>
                        <a:ext cx="1355725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3" name="Object 3">
            <a:extLst>
              <a:ext uri="{FF2B5EF4-FFF2-40B4-BE49-F238E27FC236}">
                <a16:creationId xmlns:a16="http://schemas.microsoft.com/office/drawing/2014/main" id="{9E792BE9-295E-2047-B557-9FC768B7046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667000" y="3048000"/>
          <a:ext cx="6248400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40" name="Equation" r:id="rId5" imgW="23368000" imgH="1524000" progId="Equation.3">
                  <p:embed/>
                </p:oleObj>
              </mc:Choice>
              <mc:Fallback>
                <p:oleObj name="Equation" r:id="rId5" imgW="23368000" imgH="1524000" progId="Equation.3">
                  <p:embed/>
                  <p:pic>
                    <p:nvPicPr>
                      <p:cNvPr id="25603" name="Object 3">
                        <a:extLst>
                          <a:ext uri="{FF2B5EF4-FFF2-40B4-BE49-F238E27FC236}">
                            <a16:creationId xmlns:a16="http://schemas.microsoft.com/office/drawing/2014/main" id="{9E792BE9-295E-2047-B557-9FC768B7046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3048000"/>
                        <a:ext cx="6248400" cy="407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4" name="Object 4">
            <a:extLst>
              <a:ext uri="{FF2B5EF4-FFF2-40B4-BE49-F238E27FC236}">
                <a16:creationId xmlns:a16="http://schemas.microsoft.com/office/drawing/2014/main" id="{6FE4F92B-34FA-C64F-9A6F-0FCA4B22850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029201" y="4114800"/>
          <a:ext cx="2390775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41" name="Equation" r:id="rId7" imgW="19939000" imgH="3810000" progId="Equation.3">
                  <p:embed/>
                </p:oleObj>
              </mc:Choice>
              <mc:Fallback>
                <p:oleObj name="Equation" r:id="rId7" imgW="19939000" imgH="3810000" progId="Equation.3">
                  <p:embed/>
                  <p:pic>
                    <p:nvPicPr>
                      <p:cNvPr id="25604" name="Object 4">
                        <a:extLst>
                          <a:ext uri="{FF2B5EF4-FFF2-40B4-BE49-F238E27FC236}">
                            <a16:creationId xmlns:a16="http://schemas.microsoft.com/office/drawing/2014/main" id="{6FE4F92B-34FA-C64F-9A6F-0FCA4B22850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9201" y="4114800"/>
                        <a:ext cx="2390775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12" name="TextBox 16">
            <a:extLst>
              <a:ext uri="{FF2B5EF4-FFF2-40B4-BE49-F238E27FC236}">
                <a16:creationId xmlns:a16="http://schemas.microsoft.com/office/drawing/2014/main" id="{9A24CC71-8915-3640-A0D6-D4CB8A8E37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1763" y="4941168"/>
            <a:ext cx="886973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FontTx/>
              <a:buChar char="-"/>
            </a:pPr>
            <a:r>
              <a:rPr lang="it-IT" altLang="it-IT" dirty="0">
                <a:solidFill>
                  <a:srgbClr val="1F2937"/>
                </a:solidFill>
              </a:rPr>
              <a:t> </a:t>
            </a:r>
            <a:r>
              <a:rPr lang="it-IT" altLang="it-IT" b="1" i="1" dirty="0">
                <a:solidFill>
                  <a:srgbClr val="1F2937"/>
                </a:solidFill>
              </a:rPr>
              <a:t>Scrivere su carta i risultati parziali porta errori.</a:t>
            </a:r>
          </a:p>
          <a:p>
            <a:pPr eaLnBrk="1" hangingPunct="1">
              <a:buFontTx/>
              <a:buChar char="-"/>
            </a:pPr>
            <a:r>
              <a:rPr lang="it-IT" altLang="it-IT" b="1" i="1" dirty="0">
                <a:solidFill>
                  <a:srgbClr val="1F2937"/>
                </a:solidFill>
              </a:rPr>
              <a:t> Con solo due cifre decimali generalmente non si ottiene </a:t>
            </a:r>
          </a:p>
          <a:p>
            <a:pPr eaLnBrk="1" hangingPunct="1"/>
            <a:r>
              <a:rPr lang="it-IT" altLang="it-IT" b="1" i="1" dirty="0">
                <a:solidFill>
                  <a:srgbClr val="1F2937"/>
                </a:solidFill>
              </a:rPr>
              <a:t>   una buona approssimazione.  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41BBF021-1DCB-3D42-922A-45B60AC105C2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D5FEFF"/>
              </a:clrFrom>
              <a:clrTo>
                <a:srgbClr val="D5FE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24168" y="908720"/>
            <a:ext cx="8616715" cy="3897313"/>
          </a:xfrm>
          <a:prstGeom prst="rect">
            <a:avLst/>
          </a:prstGeom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62CE9C0D-D848-0C47-BC5B-52C4A1F1E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34114714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Title 14">
            <a:extLst>
              <a:ext uri="{FF2B5EF4-FFF2-40B4-BE49-F238E27FC236}">
                <a16:creationId xmlns:a16="http://schemas.microsoft.com/office/drawing/2014/main" id="{C6AA9617-941A-BC42-9DD8-A522C28B1A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43672" y="2348880"/>
            <a:ext cx="5616624" cy="1219200"/>
          </a:xfrm>
          <a:solidFill>
            <a:srgbClr val="F7F9FC"/>
          </a:solidFill>
        </p:spPr>
        <p:txBody>
          <a:bodyPr/>
          <a:lstStyle/>
          <a:p>
            <a:r>
              <a:rPr lang="it-IT" altLang="it-IT" sz="40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Problemi da risolvere con i logaritmi</a:t>
            </a:r>
          </a:p>
        </p:txBody>
      </p:sp>
      <p:sp>
        <p:nvSpPr>
          <p:cNvPr id="23555" name="Slide Number Placeholder 9">
            <a:extLst>
              <a:ext uri="{FF2B5EF4-FFF2-40B4-BE49-F238E27FC236}">
                <a16:creationId xmlns:a16="http://schemas.microsoft.com/office/drawing/2014/main" id="{E5ED41DD-450F-8D4B-8FCA-1A38D123A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62C072E-0F66-224A-A439-3E2459E6DCE0}" type="slidenum">
              <a:rPr lang="it-IT" altLang="it-IT" sz="1400"/>
              <a:pPr eaLnBrk="1" hangingPunct="1"/>
              <a:t>16</a:t>
            </a:fld>
            <a:endParaRPr lang="it-IT" altLang="it-IT" sz="1400"/>
          </a:p>
        </p:txBody>
      </p:sp>
      <p:sp>
        <p:nvSpPr>
          <p:cNvPr id="23556" name="Rectangle 11">
            <a:extLst>
              <a:ext uri="{FF2B5EF4-FFF2-40B4-BE49-F238E27FC236}">
                <a16:creationId xmlns:a16="http://schemas.microsoft.com/office/drawing/2014/main" id="{564FAE99-618D-0944-A3C8-B6DCE0B0F3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5410201"/>
            <a:ext cx="8763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ts val="1200"/>
              </a:spcBef>
            </a:pPr>
            <a:r>
              <a:rPr lang="it-IT" altLang="it-IT" b="1"/>
              <a:t> 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07330BF5-207E-E640-9AA3-0354CA3D4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11197512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Title 14">
            <a:extLst>
              <a:ext uri="{FF2B5EF4-FFF2-40B4-BE49-F238E27FC236}">
                <a16:creationId xmlns:a16="http://schemas.microsoft.com/office/drawing/2014/main" id="{C6AA9617-941A-BC42-9DD8-A522C28B1A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5440" y="2420888"/>
            <a:ext cx="9383960" cy="1219200"/>
          </a:xfrm>
          <a:solidFill>
            <a:srgbClr val="F7F9FC"/>
          </a:solidFill>
          <a:ln>
            <a:noFill/>
          </a:ln>
        </p:spPr>
        <p:txBody>
          <a:bodyPr/>
          <a:lstStyle/>
          <a:p>
            <a:r>
              <a:rPr lang="it-IT" altLang="it-IT" sz="40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Riprendo il problema di datazione</a:t>
            </a:r>
          </a:p>
        </p:txBody>
      </p:sp>
      <p:sp>
        <p:nvSpPr>
          <p:cNvPr id="23555" name="Slide Number Placeholder 9">
            <a:extLst>
              <a:ext uri="{FF2B5EF4-FFF2-40B4-BE49-F238E27FC236}">
                <a16:creationId xmlns:a16="http://schemas.microsoft.com/office/drawing/2014/main" id="{E5ED41DD-450F-8D4B-8FCA-1A38D123A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62C072E-0F66-224A-A439-3E2459E6DCE0}" type="slidenum">
              <a:rPr lang="it-IT" altLang="it-IT" sz="1400"/>
              <a:pPr eaLnBrk="1" hangingPunct="1"/>
              <a:t>17</a:t>
            </a:fld>
            <a:endParaRPr lang="it-IT" altLang="it-IT" sz="1400"/>
          </a:p>
        </p:txBody>
      </p:sp>
      <p:sp>
        <p:nvSpPr>
          <p:cNvPr id="23556" name="Rectangle 11">
            <a:extLst>
              <a:ext uri="{FF2B5EF4-FFF2-40B4-BE49-F238E27FC236}">
                <a16:creationId xmlns:a16="http://schemas.microsoft.com/office/drawing/2014/main" id="{564FAE99-618D-0944-A3C8-B6DCE0B0F3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5410201"/>
            <a:ext cx="8763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ts val="1200"/>
              </a:spcBef>
            </a:pPr>
            <a:r>
              <a:rPr lang="it-IT" altLang="it-IT" b="1"/>
              <a:t> 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8188E517-DAE1-8C43-9580-19F2D640E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36691274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B7064AD9-F387-8242-B46C-51514476A68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220306" y="-171400"/>
            <a:ext cx="7704856" cy="914400"/>
          </a:xfrm>
        </p:spPr>
        <p:txBody>
          <a:bodyPr/>
          <a:lstStyle/>
          <a:p>
            <a:pPr marL="55563" eaLnBrk="1" hangingPunct="1"/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Problema di datazione</a:t>
            </a:r>
          </a:p>
        </p:txBody>
      </p:sp>
      <p:sp>
        <p:nvSpPr>
          <p:cNvPr id="21510" name="Slide Number Placeholder 5">
            <a:extLst>
              <a:ext uri="{FF2B5EF4-FFF2-40B4-BE49-F238E27FC236}">
                <a16:creationId xmlns:a16="http://schemas.microsoft.com/office/drawing/2014/main" id="{396FBBB9-9B0F-FF4B-9674-46E6F58D7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6CEDE2E1-D4F0-B345-9FDC-F77C4791145C}" type="slidenum">
              <a:rPr lang="it-IT" altLang="it-IT" sz="1400"/>
              <a:pPr eaLnBrk="1" hangingPunct="1"/>
              <a:t>18</a:t>
            </a:fld>
            <a:endParaRPr lang="it-IT" altLang="it-IT" sz="1400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33095F4D-D3FE-3841-B8D7-8B6F824814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353" t="11251" r="8021"/>
          <a:stretch/>
        </p:blipFill>
        <p:spPr>
          <a:xfrm rot="10800000">
            <a:off x="9349402" y="764704"/>
            <a:ext cx="1571134" cy="1093935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278C468B-B394-804A-BC98-F44157D2672F}"/>
              </a:ext>
            </a:extLst>
          </p:cNvPr>
          <p:cNvSpPr txBox="1"/>
          <p:nvPr/>
        </p:nvSpPr>
        <p:spPr>
          <a:xfrm>
            <a:off x="1415480" y="764704"/>
            <a:ext cx="35000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>
                <a:solidFill>
                  <a:srgbClr val="1F2937"/>
                </a:solidFill>
              </a:rPr>
              <a:t>Da risolvere con la legge logaritmica  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7622FA45-F69E-F34D-9035-908CF02A7103}"/>
              </a:ext>
            </a:extLst>
          </p:cNvPr>
          <p:cNvSpPr txBox="1"/>
          <p:nvPr/>
        </p:nvSpPr>
        <p:spPr>
          <a:xfrm>
            <a:off x="1127448" y="2041684"/>
            <a:ext cx="68002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>
                <a:solidFill>
                  <a:srgbClr val="1F2937"/>
                </a:solidFill>
                <a:cs typeface="Arial" panose="020B0604020202020204" pitchFamily="34" charset="0"/>
              </a:rPr>
              <a:t>In una conchiglia viva trovo 1mg di C</a:t>
            </a:r>
            <a:r>
              <a:rPr lang="it-IT" sz="2800" b="1" i="1" baseline="-25000" dirty="0">
                <a:solidFill>
                  <a:srgbClr val="1F2937"/>
                </a:solidFill>
                <a:cs typeface="Arial" panose="020B0604020202020204" pitchFamily="34" charset="0"/>
              </a:rPr>
              <a:t>14</a:t>
            </a:r>
            <a:endParaRPr lang="it-IT" sz="2800" b="1" i="1" dirty="0">
              <a:solidFill>
                <a:srgbClr val="1F2937"/>
              </a:solidFill>
              <a:cs typeface="Arial" panose="020B0604020202020204" pitchFamily="34" charset="0"/>
            </a:endParaRPr>
          </a:p>
        </p:txBody>
      </p:sp>
      <p:pic>
        <p:nvPicPr>
          <p:cNvPr id="20" name="Immagine 19">
            <a:extLst>
              <a:ext uri="{FF2B5EF4-FFF2-40B4-BE49-F238E27FC236}">
                <a16:creationId xmlns:a16="http://schemas.microsoft.com/office/drawing/2014/main" id="{18F28880-0761-1F4E-9F59-07B141F8545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3939"/>
          <a:stretch/>
        </p:blipFill>
        <p:spPr>
          <a:xfrm>
            <a:off x="7653821" y="3573016"/>
            <a:ext cx="3770771" cy="825500"/>
          </a:xfrm>
          <a:prstGeom prst="rect">
            <a:avLst/>
          </a:prstGeom>
        </p:spPr>
      </p:pic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BF391DAE-DB5A-E64B-8B62-2D2229B4BE2C}"/>
              </a:ext>
            </a:extLst>
          </p:cNvPr>
          <p:cNvSpPr txBox="1"/>
          <p:nvPr/>
        </p:nvSpPr>
        <p:spPr>
          <a:xfrm>
            <a:off x="7364924" y="4658663"/>
            <a:ext cx="5067780" cy="1569660"/>
          </a:xfrm>
          <a:prstGeom prst="rect">
            <a:avLst/>
          </a:prstGeom>
          <a:solidFill>
            <a:srgbClr val="F7F9FC"/>
          </a:solidFill>
        </p:spPr>
        <p:txBody>
          <a:bodyPr wrap="square" rtlCol="0">
            <a:spAutoFit/>
          </a:bodyPr>
          <a:lstStyle/>
          <a:p>
            <a:r>
              <a:rPr lang="it-IT" sz="2400" b="1" dirty="0">
                <a:cs typeface="Arial" panose="020B0604020202020204" pitchFamily="34" charset="0"/>
              </a:rPr>
              <a:t>La conchiglia è morta da circa 1,74 tempi di dimezzamento e cioè da: </a:t>
            </a:r>
          </a:p>
          <a:p>
            <a:r>
              <a:rPr lang="it-IT" sz="2400" b="1" dirty="0">
                <a:cs typeface="Arial" panose="020B0604020202020204" pitchFamily="34" charset="0"/>
              </a:rPr>
              <a:t>1,74 x 6000 = </a:t>
            </a:r>
            <a:r>
              <a:rPr lang="it-IT" sz="2400" b="1" dirty="0">
                <a:solidFill>
                  <a:srgbClr val="0033FF"/>
                </a:solidFill>
                <a:cs typeface="Arial" panose="020B0604020202020204" pitchFamily="34" charset="0"/>
              </a:rPr>
              <a:t>10 440 anni</a:t>
            </a:r>
          </a:p>
        </p:txBody>
      </p:sp>
      <p:pic>
        <p:nvPicPr>
          <p:cNvPr id="23" name="Immagine 22">
            <a:extLst>
              <a:ext uri="{FF2B5EF4-FFF2-40B4-BE49-F238E27FC236}">
                <a16:creationId xmlns:a16="http://schemas.microsoft.com/office/drawing/2014/main" id="{80933730-A1F2-004F-B402-BCF21E5F4A11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57700" y="764704"/>
            <a:ext cx="4118620" cy="1129887"/>
          </a:xfrm>
          <a:prstGeom prst="rect">
            <a:avLst/>
          </a:prstGeom>
          <a:ln>
            <a:solidFill>
              <a:srgbClr val="CC0000"/>
            </a:solidFill>
          </a:ln>
        </p:spPr>
      </p:pic>
      <p:pic>
        <p:nvPicPr>
          <p:cNvPr id="26" name="Immagine 25">
            <a:extLst>
              <a:ext uri="{FF2B5EF4-FFF2-40B4-BE49-F238E27FC236}">
                <a16:creationId xmlns:a16="http://schemas.microsoft.com/office/drawing/2014/main" id="{E11E3C79-915D-C24D-9A89-9B34ED0CA264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79132" y="4824545"/>
            <a:ext cx="2124780" cy="908711"/>
          </a:xfrm>
          <a:prstGeom prst="rect">
            <a:avLst/>
          </a:prstGeom>
          <a:ln w="28575">
            <a:noFill/>
          </a:ln>
        </p:spPr>
      </p:pic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1EBA393B-1100-0E41-A530-DBF386432C38}"/>
              </a:ext>
            </a:extLst>
          </p:cNvPr>
          <p:cNvSpPr txBox="1"/>
          <p:nvPr/>
        </p:nvSpPr>
        <p:spPr>
          <a:xfrm>
            <a:off x="7029997" y="2564904"/>
            <a:ext cx="51146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>
                <a:solidFill>
                  <a:srgbClr val="1F2937"/>
                </a:solidFill>
                <a:cs typeface="Arial" panose="020B0604020202020204" pitchFamily="34" charset="0"/>
              </a:rPr>
              <a:t>Cambiamento di base per eseguire i calcoli con il tascabile:</a:t>
            </a:r>
          </a:p>
        </p:txBody>
      </p:sp>
      <p:pic>
        <p:nvPicPr>
          <p:cNvPr id="36" name="Immagine 35">
            <a:extLst>
              <a:ext uri="{FF2B5EF4-FFF2-40B4-BE49-F238E27FC236}">
                <a16:creationId xmlns:a16="http://schemas.microsoft.com/office/drawing/2014/main" id="{02D96797-2AB9-8A42-BDE4-758CBCF59AA6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9456" y="2669791"/>
            <a:ext cx="5697054" cy="3135473"/>
          </a:xfrm>
          <a:prstGeom prst="rect">
            <a:avLst/>
          </a:prstGeom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69C0BF79-72E8-4645-92D7-921DA3A98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21987841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Title 14">
            <a:extLst>
              <a:ext uri="{FF2B5EF4-FFF2-40B4-BE49-F238E27FC236}">
                <a16:creationId xmlns:a16="http://schemas.microsoft.com/office/drawing/2014/main" id="{C6AA9617-941A-BC42-9DD8-A522C28B1A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65512" y="2276872"/>
            <a:ext cx="6984776" cy="1219200"/>
          </a:xfrm>
          <a:solidFill>
            <a:srgbClr val="F7F9FC"/>
          </a:solidFill>
          <a:ln>
            <a:noFill/>
          </a:ln>
        </p:spPr>
        <p:txBody>
          <a:bodyPr/>
          <a:lstStyle/>
          <a:p>
            <a:r>
              <a:rPr lang="it-IT" altLang="it-IT" sz="40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Problemi sui suoni </a:t>
            </a:r>
          </a:p>
        </p:txBody>
      </p:sp>
      <p:sp>
        <p:nvSpPr>
          <p:cNvPr id="23555" name="Slide Number Placeholder 9">
            <a:extLst>
              <a:ext uri="{FF2B5EF4-FFF2-40B4-BE49-F238E27FC236}">
                <a16:creationId xmlns:a16="http://schemas.microsoft.com/office/drawing/2014/main" id="{E5ED41DD-450F-8D4B-8FCA-1A38D123A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62C072E-0F66-224A-A439-3E2459E6DCE0}" type="slidenum">
              <a:rPr lang="it-IT" altLang="it-IT" sz="1400"/>
              <a:pPr eaLnBrk="1" hangingPunct="1"/>
              <a:t>19</a:t>
            </a:fld>
            <a:endParaRPr lang="it-IT" altLang="it-IT" sz="1400"/>
          </a:p>
        </p:txBody>
      </p:sp>
      <p:sp>
        <p:nvSpPr>
          <p:cNvPr id="23556" name="Rectangle 11">
            <a:extLst>
              <a:ext uri="{FF2B5EF4-FFF2-40B4-BE49-F238E27FC236}">
                <a16:creationId xmlns:a16="http://schemas.microsoft.com/office/drawing/2014/main" id="{564FAE99-618D-0944-A3C8-B6DCE0B0F3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5410201"/>
            <a:ext cx="8763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ts val="1200"/>
              </a:spcBef>
            </a:pPr>
            <a:r>
              <a:rPr lang="it-IT" altLang="it-IT" b="1"/>
              <a:t> 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52125963-2428-754C-8B59-6A878462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2766060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4" name="Title 12">
            <a:extLst>
              <a:ext uri="{FF2B5EF4-FFF2-40B4-BE49-F238E27FC236}">
                <a16:creationId xmlns:a16="http://schemas.microsoft.com/office/drawing/2014/main" id="{39B5A421-FF2A-B84B-8626-597EEEA0F9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9916" y="195130"/>
            <a:ext cx="8915400" cy="533400"/>
          </a:xfrm>
        </p:spPr>
        <p:txBody>
          <a:bodyPr/>
          <a:lstStyle/>
          <a:p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Problema basato su una legge logaritmica</a:t>
            </a:r>
          </a:p>
        </p:txBody>
      </p:sp>
      <p:sp>
        <p:nvSpPr>
          <p:cNvPr id="27653" name="Slide Number Placeholder 9">
            <a:extLst>
              <a:ext uri="{FF2B5EF4-FFF2-40B4-BE49-F238E27FC236}">
                <a16:creationId xmlns:a16="http://schemas.microsoft.com/office/drawing/2014/main" id="{6A0FF7DE-7FE0-904E-806B-EC177DDF4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585342AA-FFF6-7745-BD54-68CADCC9AE9D}" type="slidenum">
              <a:rPr lang="it-IT" altLang="it-IT" sz="1400"/>
              <a:pPr eaLnBrk="1" hangingPunct="1"/>
              <a:t>20</a:t>
            </a:fld>
            <a:endParaRPr lang="it-IT" altLang="it-IT" sz="1400"/>
          </a:p>
        </p:txBody>
      </p:sp>
      <p:sp>
        <p:nvSpPr>
          <p:cNvPr id="27655" name="TextBox 13">
            <a:extLst>
              <a:ext uri="{FF2B5EF4-FFF2-40B4-BE49-F238E27FC236}">
                <a16:creationId xmlns:a16="http://schemas.microsoft.com/office/drawing/2014/main" id="{2B6B1D93-93D3-0E41-B137-D018AB9505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2508" y="768966"/>
            <a:ext cx="8229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Legge che dà la misura in decibel dell’intensità della sensazione prodotta da un suono.  </a:t>
            </a:r>
          </a:p>
        </p:txBody>
      </p:sp>
      <p:sp>
        <p:nvSpPr>
          <p:cNvPr id="27656" name="TextBox 17">
            <a:extLst>
              <a:ext uri="{FF2B5EF4-FFF2-40B4-BE49-F238E27FC236}">
                <a16:creationId xmlns:a16="http://schemas.microsoft.com/office/drawing/2014/main" id="{1B04EF39-4DEB-2B4B-A248-3586589E50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4281194"/>
            <a:ext cx="902731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Traduzione in linguaggio matematico: </a:t>
            </a:r>
            <a:r>
              <a:rPr lang="it-IT" altLang="it-IT" b="1" i="1" dirty="0">
                <a:solidFill>
                  <a:srgbClr val="1F2937"/>
                </a:solidFill>
              </a:rPr>
              <a:t>quanto vale </a:t>
            </a:r>
            <a:r>
              <a:rPr lang="it-IT" altLang="it-IT" b="1" i="1" dirty="0" err="1">
                <a:solidFill>
                  <a:srgbClr val="1F2937"/>
                </a:solidFill>
              </a:rPr>
              <a:t>S</a:t>
            </a:r>
            <a:r>
              <a:rPr lang="it-IT" altLang="it-IT" b="1" i="1" dirty="0">
                <a:solidFill>
                  <a:srgbClr val="1F2937"/>
                </a:solidFill>
              </a:rPr>
              <a:t>, se nella formula sostituisco 0,2 al posto di </a:t>
            </a:r>
            <a:r>
              <a:rPr lang="it-IT" altLang="it-IT" b="1" i="1" dirty="0" err="1">
                <a:solidFill>
                  <a:srgbClr val="1F2937"/>
                </a:solidFill>
              </a:rPr>
              <a:t>P</a:t>
            </a:r>
            <a:r>
              <a:rPr lang="it-IT" altLang="it-IT" b="1" i="1" dirty="0">
                <a:solidFill>
                  <a:srgbClr val="1F2937"/>
                </a:solidFill>
              </a:rPr>
              <a:t>?</a:t>
            </a:r>
          </a:p>
        </p:txBody>
      </p:sp>
      <p:sp>
        <p:nvSpPr>
          <p:cNvPr id="27657" name="TextBox 18">
            <a:extLst>
              <a:ext uri="{FF2B5EF4-FFF2-40B4-BE49-F238E27FC236}">
                <a16:creationId xmlns:a16="http://schemas.microsoft.com/office/drawing/2014/main" id="{0D9ECE89-EDD6-EF4E-B902-AD80178AB9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9456" y="1664990"/>
            <a:ext cx="2668015" cy="830997"/>
          </a:xfrm>
          <a:prstGeom prst="rect">
            <a:avLst/>
          </a:prstGeom>
          <a:noFill/>
          <a:ln w="31750">
            <a:solidFill>
              <a:srgbClr val="008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 err="1">
                <a:solidFill>
                  <a:srgbClr val="FF0000"/>
                </a:solidFill>
              </a:rPr>
              <a:t>S</a:t>
            </a:r>
            <a:r>
              <a:rPr lang="it-IT" altLang="it-IT" b="1" dirty="0">
                <a:solidFill>
                  <a:srgbClr val="008000"/>
                </a:solidFill>
              </a:rPr>
              <a:t> Intensità della </a:t>
            </a:r>
            <a:r>
              <a:rPr lang="it-IT" altLang="it-IT" b="1" dirty="0">
                <a:solidFill>
                  <a:srgbClr val="FF0000"/>
                </a:solidFill>
              </a:rPr>
              <a:t>s</a:t>
            </a:r>
            <a:r>
              <a:rPr lang="it-IT" altLang="it-IT" b="1" dirty="0">
                <a:solidFill>
                  <a:srgbClr val="008000"/>
                </a:solidFill>
              </a:rPr>
              <a:t>ensazione udita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765AF74-3B22-0248-8641-8D7D28CD56B8}"/>
              </a:ext>
            </a:extLst>
          </p:cNvPr>
          <p:cNvSpPr txBox="1"/>
          <p:nvPr/>
        </p:nvSpPr>
        <p:spPr>
          <a:xfrm>
            <a:off x="7702083" y="1712505"/>
            <a:ext cx="3289856" cy="830997"/>
          </a:xfrm>
          <a:prstGeom prst="rect">
            <a:avLst/>
          </a:prstGeom>
          <a:noFill/>
          <a:ln w="31750">
            <a:solidFill>
              <a:srgbClr val="0033FF"/>
            </a:solidFill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i="1" dirty="0" err="1">
                <a:solidFill>
                  <a:srgbClr val="FF0000"/>
                </a:solidFill>
              </a:rPr>
              <a:t>P</a:t>
            </a:r>
            <a:r>
              <a:rPr lang="it-IT" altLang="it-IT" b="1" dirty="0">
                <a:solidFill>
                  <a:srgbClr val="0000FF"/>
                </a:solidFill>
              </a:rPr>
              <a:t> Potenza trasmessa dall’onda sonora</a:t>
            </a:r>
          </a:p>
        </p:txBody>
      </p:sp>
      <p:sp>
        <p:nvSpPr>
          <p:cNvPr id="27661" name="Rectangle 44">
            <a:extLst>
              <a:ext uri="{FF2B5EF4-FFF2-40B4-BE49-F238E27FC236}">
                <a16:creationId xmlns:a16="http://schemas.microsoft.com/office/drawing/2014/main" id="{C6C14168-8526-A042-9C44-1C402EA5C6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9916" y="3080865"/>
            <a:ext cx="9102909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79400" indent="-2794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a</a:t>
            </a:r>
            <a:r>
              <a:rPr lang="it-IT" altLang="it-IT" sz="2000" dirty="0">
                <a:solidFill>
                  <a:srgbClr val="1F2937"/>
                </a:solidFill>
              </a:rPr>
              <a:t>. </a:t>
            </a:r>
            <a:r>
              <a:rPr lang="it-IT" altLang="it-IT" b="1" dirty="0">
                <a:solidFill>
                  <a:srgbClr val="1F2937"/>
                </a:solidFill>
              </a:rPr>
              <a:t>Al</a:t>
            </a:r>
            <a:r>
              <a:rPr lang="it-IT" altLang="it-IT" dirty="0">
                <a:solidFill>
                  <a:srgbClr val="1F2937"/>
                </a:solidFill>
              </a:rPr>
              <a:t> </a:t>
            </a:r>
            <a:r>
              <a:rPr lang="it-IT" altLang="it-IT" b="1" dirty="0">
                <a:solidFill>
                  <a:srgbClr val="1F2937"/>
                </a:solidFill>
              </a:rPr>
              <a:t>momento del decollo un aereo produce un’onda sonora che trasmette una potenza </a:t>
            </a:r>
            <a:r>
              <a:rPr lang="it-IT" altLang="it-IT" b="1" dirty="0" err="1">
                <a:solidFill>
                  <a:srgbClr val="1F2937"/>
                </a:solidFill>
              </a:rPr>
              <a:t>P</a:t>
            </a:r>
            <a:r>
              <a:rPr lang="it-IT" altLang="it-IT" b="1" dirty="0">
                <a:solidFill>
                  <a:srgbClr val="1F2937"/>
                </a:solidFill>
              </a:rPr>
              <a:t> = 0,2 </a:t>
            </a:r>
            <a:r>
              <a:rPr lang="it-IT" altLang="it-IT" b="1" dirty="0" err="1">
                <a:solidFill>
                  <a:srgbClr val="1F2937"/>
                </a:solidFill>
              </a:rPr>
              <a:t>W</a:t>
            </a:r>
            <a:r>
              <a:rPr lang="it-IT" altLang="it-IT" b="1" dirty="0">
                <a:solidFill>
                  <a:srgbClr val="1F2937"/>
                </a:solidFill>
              </a:rPr>
              <a:t>/m</a:t>
            </a:r>
            <a:r>
              <a:rPr lang="it-IT" altLang="it-IT" b="1" baseline="30000" dirty="0">
                <a:solidFill>
                  <a:srgbClr val="1F2937"/>
                </a:solidFill>
              </a:rPr>
              <a:t>2</a:t>
            </a:r>
            <a:r>
              <a:rPr lang="it-IT" altLang="it-IT" b="1" dirty="0">
                <a:solidFill>
                  <a:srgbClr val="1F2937"/>
                </a:solidFill>
              </a:rPr>
              <a:t>; quanto vale in decibel la sensazione sonora corrispondente? </a:t>
            </a:r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59AEA14F-7A28-2A47-BABA-5F69B2C0142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06585" y="1664920"/>
            <a:ext cx="2679700" cy="774700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DD76BC27-47CD-BE4A-9E9D-3417A80CEA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4071" y="1664920"/>
            <a:ext cx="985849" cy="444500"/>
          </a:xfrm>
          <a:prstGeom prst="rect">
            <a:avLst/>
          </a:prstGeom>
        </p:spPr>
      </p:pic>
      <p:cxnSp>
        <p:nvCxnSpPr>
          <p:cNvPr id="19" name="Straight Arrow Connector 20">
            <a:extLst>
              <a:ext uri="{FF2B5EF4-FFF2-40B4-BE49-F238E27FC236}">
                <a16:creationId xmlns:a16="http://schemas.microsoft.com/office/drawing/2014/main" id="{34A3D590-09EC-E44D-B3A7-9007B9E37273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831021" y="1692506"/>
            <a:ext cx="619862" cy="286167"/>
          </a:xfrm>
          <a:prstGeom prst="straightConnector1">
            <a:avLst/>
          </a:prstGeom>
          <a:noFill/>
          <a:ln w="25400">
            <a:solidFill>
              <a:srgbClr val="008000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7" name="Immagine 6">
            <a:extLst>
              <a:ext uri="{FF2B5EF4-FFF2-40B4-BE49-F238E27FC236}">
                <a16:creationId xmlns:a16="http://schemas.microsoft.com/office/drawing/2014/main" id="{D4089193-2A96-EA42-A35B-23C1109CBC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9600" y="5034056"/>
            <a:ext cx="3467100" cy="876300"/>
          </a:xfrm>
          <a:prstGeom prst="rect">
            <a:avLst/>
          </a:prstGeom>
        </p:spPr>
      </p:pic>
      <p:sp>
        <p:nvSpPr>
          <p:cNvPr id="9" name="Rettangolo 8">
            <a:extLst>
              <a:ext uri="{FF2B5EF4-FFF2-40B4-BE49-F238E27FC236}">
                <a16:creationId xmlns:a16="http://schemas.microsoft.com/office/drawing/2014/main" id="{FA66318B-3CB7-8842-9EF5-63CB8F319FA6}"/>
              </a:ext>
            </a:extLst>
          </p:cNvPr>
          <p:cNvSpPr/>
          <p:nvPr/>
        </p:nvSpPr>
        <p:spPr>
          <a:xfrm>
            <a:off x="2170546" y="5814218"/>
            <a:ext cx="55424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it-IT" altLang="it-IT" sz="2400" b="1" dirty="0">
                <a:solidFill>
                  <a:srgbClr val="1F2937"/>
                </a:solidFill>
              </a:rPr>
              <a:t>Con la calcolatrice si ottiene</a:t>
            </a:r>
            <a:r>
              <a:rPr lang="it-IT" altLang="it-IT" sz="2400" dirty="0">
                <a:solidFill>
                  <a:srgbClr val="1F2937"/>
                </a:solidFill>
              </a:rPr>
              <a:t> </a:t>
            </a:r>
            <a:r>
              <a:rPr lang="it-IT" altLang="it-IT" sz="2400" b="1" i="1" dirty="0" err="1">
                <a:solidFill>
                  <a:srgbClr val="1F2937"/>
                </a:solidFill>
              </a:rPr>
              <a:t>S</a:t>
            </a:r>
            <a:r>
              <a:rPr lang="it-IT" altLang="it-IT" sz="2400" b="1" i="1" dirty="0">
                <a:solidFill>
                  <a:srgbClr val="1F2937"/>
                </a:solidFill>
              </a:rPr>
              <a:t> </a:t>
            </a:r>
            <a:r>
              <a:rPr lang="it-IT" altLang="it-IT" sz="2800" b="1" i="1" dirty="0">
                <a:solidFill>
                  <a:srgbClr val="1F2937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≅</a:t>
            </a:r>
            <a:r>
              <a:rPr lang="it-IT" altLang="it-IT" sz="2400" b="1" i="1" dirty="0">
                <a:solidFill>
                  <a:srgbClr val="1F2937"/>
                </a:solidFill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</a:t>
            </a:r>
            <a:r>
              <a:rPr lang="it-IT" altLang="it-IT" sz="2400" b="1" i="1" dirty="0">
                <a:solidFill>
                  <a:srgbClr val="1F2937"/>
                </a:solidFill>
              </a:rPr>
              <a:t>113</a:t>
            </a:r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7630F458-1012-054B-AD6E-24647D357AD7}"/>
              </a:ext>
            </a:extLst>
          </p:cNvPr>
          <p:cNvSpPr txBox="1"/>
          <p:nvPr/>
        </p:nvSpPr>
        <p:spPr>
          <a:xfrm>
            <a:off x="4787905" y="2522994"/>
            <a:ext cx="1884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/>
              <a:t>Quesito 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9356984E-D5A2-9D4A-8624-5B02F7590C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38796385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4" name="Title 12">
            <a:extLst>
              <a:ext uri="{FF2B5EF4-FFF2-40B4-BE49-F238E27FC236}">
                <a16:creationId xmlns:a16="http://schemas.microsoft.com/office/drawing/2014/main" id="{39B5A421-FF2A-B84B-8626-597EEEA0F9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2600" y="44624"/>
            <a:ext cx="8915400" cy="533400"/>
          </a:xfrm>
        </p:spPr>
        <p:txBody>
          <a:bodyPr/>
          <a:lstStyle/>
          <a:p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Problema descritto da una legge logaritmica</a:t>
            </a:r>
          </a:p>
        </p:txBody>
      </p:sp>
      <p:sp>
        <p:nvSpPr>
          <p:cNvPr id="27653" name="Slide Number Placeholder 9">
            <a:extLst>
              <a:ext uri="{FF2B5EF4-FFF2-40B4-BE49-F238E27FC236}">
                <a16:creationId xmlns:a16="http://schemas.microsoft.com/office/drawing/2014/main" id="{6A0FF7DE-7FE0-904E-806B-EC177DDF4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585342AA-FFF6-7745-BD54-68CADCC9AE9D}" type="slidenum">
              <a:rPr lang="it-IT" altLang="it-IT" sz="1400"/>
              <a:pPr eaLnBrk="1" hangingPunct="1"/>
              <a:t>21</a:t>
            </a:fld>
            <a:endParaRPr lang="it-IT" altLang="it-IT" sz="1400"/>
          </a:p>
        </p:txBody>
      </p:sp>
      <p:sp>
        <p:nvSpPr>
          <p:cNvPr id="27655" name="TextBox 13">
            <a:extLst>
              <a:ext uri="{FF2B5EF4-FFF2-40B4-BE49-F238E27FC236}">
                <a16:creationId xmlns:a16="http://schemas.microsoft.com/office/drawing/2014/main" id="{2B6B1D93-93D3-0E41-B137-D018AB9505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2508" y="620688"/>
            <a:ext cx="8229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Legge che dà la misura in decibel dell’intensità della sensazione prodotta da un suono.  </a:t>
            </a:r>
          </a:p>
        </p:txBody>
      </p:sp>
      <p:sp>
        <p:nvSpPr>
          <p:cNvPr id="27656" name="TextBox 17">
            <a:extLst>
              <a:ext uri="{FF2B5EF4-FFF2-40B4-BE49-F238E27FC236}">
                <a16:creationId xmlns:a16="http://schemas.microsoft.com/office/drawing/2014/main" id="{1B04EF39-4DEB-2B4B-A248-3586589E50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79098" y="4340833"/>
            <a:ext cx="932452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Traduzione in linguaggio matematico: </a:t>
            </a:r>
            <a:r>
              <a:rPr lang="it-IT" altLang="it-IT" b="1" i="1" dirty="0">
                <a:solidFill>
                  <a:srgbClr val="1F2937"/>
                </a:solidFill>
              </a:rPr>
              <a:t>quanto vale </a:t>
            </a:r>
            <a:r>
              <a:rPr lang="it-IT" altLang="it-IT" b="1" i="1" dirty="0" err="1">
                <a:solidFill>
                  <a:srgbClr val="1F2937"/>
                </a:solidFill>
              </a:rPr>
              <a:t>P</a:t>
            </a:r>
            <a:r>
              <a:rPr lang="it-IT" altLang="it-IT" b="1" i="1" dirty="0">
                <a:solidFill>
                  <a:srgbClr val="1F2937"/>
                </a:solidFill>
              </a:rPr>
              <a:t>, se nella formula sostituisco 60 al posto di </a:t>
            </a:r>
            <a:r>
              <a:rPr lang="it-IT" altLang="it-IT" b="1" i="1" dirty="0" err="1">
                <a:solidFill>
                  <a:srgbClr val="1F2937"/>
                </a:solidFill>
              </a:rPr>
              <a:t>S</a:t>
            </a:r>
            <a:r>
              <a:rPr lang="it-IT" altLang="it-IT" b="1" i="1" dirty="0">
                <a:solidFill>
                  <a:srgbClr val="1F2937"/>
                </a:solidFill>
              </a:rPr>
              <a:t>?</a:t>
            </a:r>
          </a:p>
        </p:txBody>
      </p:sp>
      <p:sp>
        <p:nvSpPr>
          <p:cNvPr id="27661" name="Rectangle 44">
            <a:extLst>
              <a:ext uri="{FF2B5EF4-FFF2-40B4-BE49-F238E27FC236}">
                <a16:creationId xmlns:a16="http://schemas.microsoft.com/office/drawing/2014/main" id="{C6C14168-8526-A042-9C44-1C402EA5C6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8374" y="3226100"/>
            <a:ext cx="974703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79400" indent="-2794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b</a:t>
            </a:r>
            <a:r>
              <a:rPr lang="it-IT" altLang="it-IT" sz="2000" dirty="0">
                <a:solidFill>
                  <a:srgbClr val="1F2937"/>
                </a:solidFill>
              </a:rPr>
              <a:t>. </a:t>
            </a:r>
            <a:r>
              <a:rPr lang="it-IT" altLang="it-IT" b="1" dirty="0">
                <a:solidFill>
                  <a:srgbClr val="1F2937"/>
                </a:solidFill>
              </a:rPr>
              <a:t>Un ragazzo suona in casa una chitarra elettrica che produce un suono intenso 60 decibel; quanto vale la potenza trasmessa dall’onda sonora? 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34EEABDC-8A83-8F4B-A9AB-F33F2DEDEEB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92285" y="5088399"/>
            <a:ext cx="2908300" cy="749300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D224E025-190B-5443-979E-161A79CDDE86}"/>
              </a:ext>
            </a:extLst>
          </p:cNvPr>
          <p:cNvSpPr txBox="1"/>
          <p:nvPr/>
        </p:nvSpPr>
        <p:spPr>
          <a:xfrm>
            <a:off x="1579098" y="5837699"/>
            <a:ext cx="51237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>
                <a:solidFill>
                  <a:srgbClr val="1F2937"/>
                </a:solidFill>
              </a:rPr>
              <a:t>Nella formula debbo esplicitare P.</a:t>
            </a:r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0BB849B9-022C-F342-B63E-7BED24F3E88B}"/>
              </a:ext>
            </a:extLst>
          </p:cNvPr>
          <p:cNvSpPr/>
          <p:nvPr/>
        </p:nvSpPr>
        <p:spPr>
          <a:xfrm>
            <a:off x="4681250" y="2761764"/>
            <a:ext cx="18421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800" b="1" dirty="0"/>
              <a:t>Quesito b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FF2466C-0360-B040-9237-523033AF7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  <p:sp>
        <p:nvSpPr>
          <p:cNvPr id="17" name="TextBox 18">
            <a:extLst>
              <a:ext uri="{FF2B5EF4-FFF2-40B4-BE49-F238E27FC236}">
                <a16:creationId xmlns:a16="http://schemas.microsoft.com/office/drawing/2014/main" id="{24D652DF-D7B0-4D4D-B4D0-A179508C9E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9456" y="1664990"/>
            <a:ext cx="2668015" cy="830997"/>
          </a:xfrm>
          <a:prstGeom prst="rect">
            <a:avLst/>
          </a:prstGeom>
          <a:noFill/>
          <a:ln w="31750">
            <a:solidFill>
              <a:srgbClr val="008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 err="1">
                <a:solidFill>
                  <a:srgbClr val="FF0000"/>
                </a:solidFill>
              </a:rPr>
              <a:t>S</a:t>
            </a:r>
            <a:r>
              <a:rPr lang="it-IT" altLang="it-IT" b="1" dirty="0">
                <a:solidFill>
                  <a:srgbClr val="008000"/>
                </a:solidFill>
              </a:rPr>
              <a:t> Intensità della </a:t>
            </a:r>
            <a:r>
              <a:rPr lang="it-IT" altLang="it-IT" b="1" dirty="0">
                <a:solidFill>
                  <a:srgbClr val="FF0000"/>
                </a:solidFill>
              </a:rPr>
              <a:t>s</a:t>
            </a:r>
            <a:r>
              <a:rPr lang="it-IT" altLang="it-IT" b="1" dirty="0">
                <a:solidFill>
                  <a:srgbClr val="008000"/>
                </a:solidFill>
              </a:rPr>
              <a:t>ensazione udita</a:t>
            </a:r>
          </a:p>
        </p:txBody>
      </p:sp>
      <p:sp>
        <p:nvSpPr>
          <p:cNvPr id="18" name="TextBox 23">
            <a:extLst>
              <a:ext uri="{FF2B5EF4-FFF2-40B4-BE49-F238E27FC236}">
                <a16:creationId xmlns:a16="http://schemas.microsoft.com/office/drawing/2014/main" id="{092ABA3C-EE6F-0948-A343-CC462CEFEC7A}"/>
              </a:ext>
            </a:extLst>
          </p:cNvPr>
          <p:cNvSpPr txBox="1"/>
          <p:nvPr/>
        </p:nvSpPr>
        <p:spPr>
          <a:xfrm>
            <a:off x="7702083" y="1712505"/>
            <a:ext cx="3289856" cy="830997"/>
          </a:xfrm>
          <a:prstGeom prst="rect">
            <a:avLst/>
          </a:prstGeom>
          <a:noFill/>
          <a:ln w="31750">
            <a:solidFill>
              <a:srgbClr val="0033FF"/>
            </a:solidFill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i="1" dirty="0" err="1">
                <a:solidFill>
                  <a:srgbClr val="FF0000"/>
                </a:solidFill>
              </a:rPr>
              <a:t>P</a:t>
            </a:r>
            <a:r>
              <a:rPr lang="it-IT" altLang="it-IT" b="1" dirty="0">
                <a:solidFill>
                  <a:srgbClr val="0000FF"/>
                </a:solidFill>
              </a:rPr>
              <a:t> Potenza trasmessa dall’onda sonora</a:t>
            </a:r>
          </a:p>
        </p:txBody>
      </p:sp>
      <p:pic>
        <p:nvPicPr>
          <p:cNvPr id="20" name="Immagine 19">
            <a:extLst>
              <a:ext uri="{FF2B5EF4-FFF2-40B4-BE49-F238E27FC236}">
                <a16:creationId xmlns:a16="http://schemas.microsoft.com/office/drawing/2014/main" id="{D0EF39B3-91CA-AA4C-914F-3D188CC8CC5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06585" y="1664920"/>
            <a:ext cx="2679700" cy="774700"/>
          </a:xfrm>
          <a:prstGeom prst="rect">
            <a:avLst/>
          </a:prstGeom>
        </p:spPr>
      </p:pic>
      <p:pic>
        <p:nvPicPr>
          <p:cNvPr id="21" name="Immagine 20">
            <a:extLst>
              <a:ext uri="{FF2B5EF4-FFF2-40B4-BE49-F238E27FC236}">
                <a16:creationId xmlns:a16="http://schemas.microsoft.com/office/drawing/2014/main" id="{45616215-F863-9348-9890-5785D1E338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4071" y="1664920"/>
            <a:ext cx="985849" cy="444500"/>
          </a:xfrm>
          <a:prstGeom prst="rect">
            <a:avLst/>
          </a:prstGeom>
        </p:spPr>
      </p:pic>
      <p:cxnSp>
        <p:nvCxnSpPr>
          <p:cNvPr id="22" name="Straight Arrow Connector 20">
            <a:extLst>
              <a:ext uri="{FF2B5EF4-FFF2-40B4-BE49-F238E27FC236}">
                <a16:creationId xmlns:a16="http://schemas.microsoft.com/office/drawing/2014/main" id="{53B6DA78-8F96-454B-AAFA-60C3F07870C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831021" y="1692506"/>
            <a:ext cx="619862" cy="286167"/>
          </a:xfrm>
          <a:prstGeom prst="straightConnector1">
            <a:avLst/>
          </a:prstGeom>
          <a:noFill/>
          <a:ln w="25400">
            <a:solidFill>
              <a:srgbClr val="008000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6723876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8" name="Title 12">
            <a:extLst>
              <a:ext uri="{FF2B5EF4-FFF2-40B4-BE49-F238E27FC236}">
                <a16:creationId xmlns:a16="http://schemas.microsoft.com/office/drawing/2014/main" id="{EEDA35ED-7BE7-134C-913D-A8F0D26624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9680" y="44624"/>
            <a:ext cx="8915400" cy="533400"/>
          </a:xfrm>
        </p:spPr>
        <p:txBody>
          <a:bodyPr/>
          <a:lstStyle/>
          <a:p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Procedimento per esplicitare </a:t>
            </a:r>
            <a:r>
              <a:rPr lang="it-IT" altLang="it-IT" sz="3200" b="1" dirty="0" err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</a:t>
            </a:r>
            <a:endParaRPr lang="it-IT" altLang="it-IT" sz="3200" b="1" dirty="0">
              <a:solidFill>
                <a:srgbClr val="CC0000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30727" name="Slide Number Placeholder 9">
            <a:extLst>
              <a:ext uri="{FF2B5EF4-FFF2-40B4-BE49-F238E27FC236}">
                <a16:creationId xmlns:a16="http://schemas.microsoft.com/office/drawing/2014/main" id="{87B100F1-897F-074A-BCAD-05F199FA0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805CF1DD-13EA-5747-BA06-6E2ECEFAF037}" type="slidenum">
              <a:rPr lang="it-IT" altLang="it-IT" sz="1400"/>
              <a:pPr eaLnBrk="1" hangingPunct="1"/>
              <a:t>22</a:t>
            </a:fld>
            <a:endParaRPr lang="it-IT" altLang="it-IT" sz="1400"/>
          </a:p>
        </p:txBody>
      </p:sp>
      <p:graphicFrame>
        <p:nvGraphicFramePr>
          <p:cNvPr id="30722" name="Object 2">
            <a:extLst>
              <a:ext uri="{FF2B5EF4-FFF2-40B4-BE49-F238E27FC236}">
                <a16:creationId xmlns:a16="http://schemas.microsoft.com/office/drawing/2014/main" id="{2522EEA0-24F9-2E49-BF20-F02B244A61A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876800" y="1066801"/>
          <a:ext cx="1447800" cy="677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44" name="Equation" r:id="rId3" imgW="18440400" imgH="9144000" progId="Equation.3">
                  <p:embed/>
                </p:oleObj>
              </mc:Choice>
              <mc:Fallback>
                <p:oleObj name="Equation" r:id="rId3" imgW="18440400" imgH="9144000" progId="Equation.3">
                  <p:embed/>
                  <p:pic>
                    <p:nvPicPr>
                      <p:cNvPr id="30722" name="Object 2">
                        <a:extLst>
                          <a:ext uri="{FF2B5EF4-FFF2-40B4-BE49-F238E27FC236}">
                            <a16:creationId xmlns:a16="http://schemas.microsoft.com/office/drawing/2014/main" id="{2522EEA0-24F9-2E49-BF20-F02B244A61A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6800" y="1066801"/>
                        <a:ext cx="1447800" cy="677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9" name="TextBox 14">
            <a:extLst>
              <a:ext uri="{FF2B5EF4-FFF2-40B4-BE49-F238E27FC236}">
                <a16:creationId xmlns:a16="http://schemas.microsoft.com/office/drawing/2014/main" id="{16DFFD50-040A-214F-B179-3137B8F9C2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9560" y="1358688"/>
            <a:ext cx="8458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90500" indent="-1905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FontTx/>
              <a:buAutoNum type="arabicPeriod"/>
            </a:pPr>
            <a:r>
              <a:rPr lang="it-IT" altLang="it-IT" b="1" dirty="0">
                <a:solidFill>
                  <a:srgbClr val="1F2937"/>
                </a:solidFill>
              </a:rPr>
              <a:t> Divido per 10 i due membri  per esplicitare il logaritmo, che è moltiplicato per 10; ottengo:</a:t>
            </a:r>
          </a:p>
        </p:txBody>
      </p:sp>
      <p:sp>
        <p:nvSpPr>
          <p:cNvPr id="30730" name="Rectangle 15">
            <a:extLst>
              <a:ext uri="{FF2B5EF4-FFF2-40B4-BE49-F238E27FC236}">
                <a16:creationId xmlns:a16="http://schemas.microsoft.com/office/drawing/2014/main" id="{60A40853-C4E2-CA4D-8606-DC7F76D6EB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4666" y="2927827"/>
            <a:ext cx="830579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90500" indent="-1905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2. Applico la definizione di logaritmo per esplicitare l’argomento del logaritmo; ottengo:</a:t>
            </a:r>
          </a:p>
        </p:txBody>
      </p:sp>
      <p:sp>
        <p:nvSpPr>
          <p:cNvPr id="30731" name="Rectangle 19">
            <a:extLst>
              <a:ext uri="{FF2B5EF4-FFF2-40B4-BE49-F238E27FC236}">
                <a16:creationId xmlns:a16="http://schemas.microsoft.com/office/drawing/2014/main" id="{4444CA14-0958-9647-9D95-3E3539EC0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28740" y="4339704"/>
            <a:ext cx="86176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3. Divido i due membri per 10</a:t>
            </a:r>
            <a:r>
              <a:rPr lang="it-IT" altLang="it-IT" b="1" baseline="30000" dirty="0">
                <a:solidFill>
                  <a:srgbClr val="1F2937"/>
                </a:solidFill>
              </a:rPr>
              <a:t>12</a:t>
            </a:r>
            <a:r>
              <a:rPr lang="it-IT" altLang="it-IT" b="1" dirty="0">
                <a:solidFill>
                  <a:srgbClr val="1F2937"/>
                </a:solidFill>
              </a:rPr>
              <a:t> per esplicitare </a:t>
            </a:r>
            <a:r>
              <a:rPr lang="it-IT" altLang="it-IT" b="1" dirty="0" err="1">
                <a:solidFill>
                  <a:srgbClr val="1F2937"/>
                </a:solidFill>
              </a:rPr>
              <a:t>P</a:t>
            </a:r>
            <a:r>
              <a:rPr lang="it-IT" altLang="it-IT" b="1" dirty="0">
                <a:solidFill>
                  <a:srgbClr val="1F2937"/>
                </a:solidFill>
              </a:rPr>
              <a:t>; ottengo:</a:t>
            </a: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1662A5F9-1073-3846-997D-9A6A71FCBB10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08450" y="620688"/>
            <a:ext cx="2908300" cy="749300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A814FB03-03CF-E345-83EE-3617CBF38406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08450" y="2243817"/>
            <a:ext cx="2202721" cy="644413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36BD7D36-1C9A-624B-98AC-19CF4A19CA8F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23792" y="3735650"/>
            <a:ext cx="2205564" cy="690291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90665343-9292-7343-B518-685DFBC0B759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22904"/>
          <a:stretch/>
        </p:blipFill>
        <p:spPr>
          <a:xfrm>
            <a:off x="4108450" y="4767920"/>
            <a:ext cx="3267048" cy="614329"/>
          </a:xfrm>
          <a:prstGeom prst="rect">
            <a:avLst/>
          </a:prstGeom>
        </p:spPr>
      </p:pic>
      <p:sp>
        <p:nvSpPr>
          <p:cNvPr id="19" name="TextBox 13">
            <a:extLst>
              <a:ext uri="{FF2B5EF4-FFF2-40B4-BE49-F238E27FC236}">
                <a16:creationId xmlns:a16="http://schemas.microsoft.com/office/drawing/2014/main" id="{F952CF95-4FF6-5D41-A41E-1336DA918C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4634" y="5493344"/>
            <a:ext cx="1019687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i="1" dirty="0">
                <a:solidFill>
                  <a:srgbClr val="1F2937"/>
                </a:solidFill>
              </a:rPr>
              <a:t>Ho ottenuto </a:t>
            </a:r>
            <a:r>
              <a:rPr lang="it-IT" altLang="it-IT" b="1" i="1" dirty="0" err="1">
                <a:solidFill>
                  <a:srgbClr val="1F2937"/>
                </a:solidFill>
              </a:rPr>
              <a:t>P</a:t>
            </a:r>
            <a:r>
              <a:rPr lang="it-IT" altLang="it-IT" b="1" i="1" dirty="0">
                <a:solidFill>
                  <a:srgbClr val="1F2937"/>
                </a:solidFill>
              </a:rPr>
              <a:t>= 10</a:t>
            </a:r>
            <a:r>
              <a:rPr lang="it-IT" altLang="it-IT" b="1" i="1" baseline="30000" dirty="0">
                <a:solidFill>
                  <a:srgbClr val="1F2937"/>
                </a:solidFill>
              </a:rPr>
              <a:t>-6 </a:t>
            </a:r>
            <a:r>
              <a:rPr lang="it-IT" altLang="it-IT" b="1" dirty="0" err="1">
                <a:solidFill>
                  <a:srgbClr val="1F2937"/>
                </a:solidFill>
              </a:rPr>
              <a:t>W</a:t>
            </a:r>
            <a:r>
              <a:rPr lang="it-IT" altLang="it-IT" b="1" dirty="0">
                <a:solidFill>
                  <a:srgbClr val="1F2937"/>
                </a:solidFill>
              </a:rPr>
              <a:t>/m</a:t>
            </a:r>
            <a:r>
              <a:rPr lang="it-IT" altLang="it-IT" b="1" baseline="30000" dirty="0">
                <a:solidFill>
                  <a:srgbClr val="1F2937"/>
                </a:solidFill>
              </a:rPr>
              <a:t>2</a:t>
            </a:r>
            <a:r>
              <a:rPr lang="it-IT" altLang="it-IT" b="1" i="1" dirty="0">
                <a:solidFill>
                  <a:srgbClr val="1F2937"/>
                </a:solidFill>
              </a:rPr>
              <a:t> senza usare la calcolatrice: ho applicato la proprietà del quoziente di potenze con la stessa base.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9B8C37B5-889D-AA4C-AE10-CE755807BF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1979264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4" name="Title 12">
            <a:extLst>
              <a:ext uri="{FF2B5EF4-FFF2-40B4-BE49-F238E27FC236}">
                <a16:creationId xmlns:a16="http://schemas.microsoft.com/office/drawing/2014/main" id="{39B5A421-FF2A-B84B-8626-597EEEA0F9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2600" y="44624"/>
            <a:ext cx="8915400" cy="533400"/>
          </a:xfrm>
        </p:spPr>
        <p:txBody>
          <a:bodyPr/>
          <a:lstStyle/>
          <a:p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Problema descritto da una legge logaritmica</a:t>
            </a:r>
          </a:p>
        </p:txBody>
      </p:sp>
      <p:sp>
        <p:nvSpPr>
          <p:cNvPr id="27653" name="Slide Number Placeholder 9">
            <a:extLst>
              <a:ext uri="{FF2B5EF4-FFF2-40B4-BE49-F238E27FC236}">
                <a16:creationId xmlns:a16="http://schemas.microsoft.com/office/drawing/2014/main" id="{6A0FF7DE-7FE0-904E-806B-EC177DDF4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585342AA-FFF6-7745-BD54-68CADCC9AE9D}" type="slidenum">
              <a:rPr lang="it-IT" altLang="it-IT" sz="1400"/>
              <a:pPr eaLnBrk="1" hangingPunct="1"/>
              <a:t>23</a:t>
            </a:fld>
            <a:endParaRPr lang="it-IT" altLang="it-IT" sz="1400"/>
          </a:p>
        </p:txBody>
      </p:sp>
      <p:sp>
        <p:nvSpPr>
          <p:cNvPr id="27655" name="TextBox 13">
            <a:extLst>
              <a:ext uri="{FF2B5EF4-FFF2-40B4-BE49-F238E27FC236}">
                <a16:creationId xmlns:a16="http://schemas.microsoft.com/office/drawing/2014/main" id="{2B6B1D93-93D3-0E41-B137-D018AB9505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92508" y="620688"/>
            <a:ext cx="8229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Legge che dà la misura in decibel dell’intensità della sensazione prodotta da un suono.  </a:t>
            </a:r>
          </a:p>
        </p:txBody>
      </p:sp>
      <p:sp>
        <p:nvSpPr>
          <p:cNvPr id="27656" name="TextBox 17">
            <a:extLst>
              <a:ext uri="{FF2B5EF4-FFF2-40B4-BE49-F238E27FC236}">
                <a16:creationId xmlns:a16="http://schemas.microsoft.com/office/drawing/2014/main" id="{1B04EF39-4DEB-2B4B-A248-3586589E50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7062" y="4183638"/>
            <a:ext cx="8534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Problema analogo al precedente: </a:t>
            </a:r>
            <a:r>
              <a:rPr lang="it-IT" altLang="it-IT" b="1" i="1" dirty="0">
                <a:solidFill>
                  <a:srgbClr val="1F2937"/>
                </a:solidFill>
              </a:rPr>
              <a:t>quanto vale </a:t>
            </a:r>
            <a:r>
              <a:rPr lang="it-IT" altLang="it-IT" b="1" i="1" dirty="0" err="1">
                <a:solidFill>
                  <a:srgbClr val="1F2937"/>
                </a:solidFill>
              </a:rPr>
              <a:t>P</a:t>
            </a:r>
            <a:r>
              <a:rPr lang="it-IT" altLang="it-IT" b="1" i="1" dirty="0">
                <a:solidFill>
                  <a:srgbClr val="1F2937"/>
                </a:solidFill>
              </a:rPr>
              <a:t>, se nella formula sostituisco 0 al posto di </a:t>
            </a:r>
            <a:r>
              <a:rPr lang="it-IT" altLang="it-IT" b="1" i="1" dirty="0" err="1">
                <a:solidFill>
                  <a:srgbClr val="1F2937"/>
                </a:solidFill>
              </a:rPr>
              <a:t>S</a:t>
            </a:r>
            <a:r>
              <a:rPr lang="it-IT" altLang="it-IT" b="1" i="1" dirty="0">
                <a:solidFill>
                  <a:srgbClr val="1F2937"/>
                </a:solidFill>
              </a:rPr>
              <a:t>?</a:t>
            </a:r>
          </a:p>
        </p:txBody>
      </p:sp>
      <p:sp>
        <p:nvSpPr>
          <p:cNvPr id="27661" name="Rectangle 44">
            <a:extLst>
              <a:ext uri="{FF2B5EF4-FFF2-40B4-BE49-F238E27FC236}">
                <a16:creationId xmlns:a16="http://schemas.microsoft.com/office/drawing/2014/main" id="{C6C14168-8526-A042-9C44-1C402EA5C6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3472" y="3327316"/>
            <a:ext cx="1023892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79400" indent="-2794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c</a:t>
            </a:r>
            <a:r>
              <a:rPr lang="it-IT" altLang="it-IT" sz="2000" dirty="0">
                <a:solidFill>
                  <a:srgbClr val="1F2937"/>
                </a:solidFill>
              </a:rPr>
              <a:t>. </a:t>
            </a:r>
            <a:r>
              <a:rPr lang="it-IT" altLang="it-IT" b="1" dirty="0">
                <a:solidFill>
                  <a:srgbClr val="1F2937"/>
                </a:solidFill>
              </a:rPr>
              <a:t>Si ha </a:t>
            </a:r>
            <a:r>
              <a:rPr lang="it-IT" altLang="it-IT" b="1" i="1" dirty="0">
                <a:solidFill>
                  <a:srgbClr val="1F2937"/>
                </a:solidFill>
              </a:rPr>
              <a:t>la soglia di udibilità</a:t>
            </a:r>
            <a:r>
              <a:rPr lang="it-IT" altLang="it-IT" b="1" dirty="0">
                <a:solidFill>
                  <a:srgbClr val="1F2937"/>
                </a:solidFill>
              </a:rPr>
              <a:t> quando vale 0 l’intensità della sensazione udita; quanto vale la corrispondente potenza? 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34EEABDC-8A83-8F4B-A9AB-F33F2DEDEEB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528"/>
          <a:stretch/>
        </p:blipFill>
        <p:spPr>
          <a:xfrm>
            <a:off x="4466393" y="4971871"/>
            <a:ext cx="2660278" cy="749300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D224E025-190B-5443-979E-161A79CDDE86}"/>
              </a:ext>
            </a:extLst>
          </p:cNvPr>
          <p:cNvSpPr txBox="1"/>
          <p:nvPr/>
        </p:nvSpPr>
        <p:spPr>
          <a:xfrm>
            <a:off x="1706224" y="5721682"/>
            <a:ext cx="6563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dirty="0">
                <a:solidFill>
                  <a:srgbClr val="1F2937"/>
                </a:solidFill>
              </a:rPr>
              <a:t>Nella formula debbo di nuovo esplicitare </a:t>
            </a:r>
            <a:r>
              <a:rPr lang="it-IT" sz="2400" b="1" dirty="0" err="1">
                <a:solidFill>
                  <a:srgbClr val="1F2937"/>
                </a:solidFill>
              </a:rPr>
              <a:t>P</a:t>
            </a:r>
            <a:endParaRPr lang="it-IT" sz="2400" b="1" dirty="0">
              <a:solidFill>
                <a:srgbClr val="1F2937"/>
              </a:solidFill>
            </a:endParaRPr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555D42DD-805E-2B46-911B-9AA9EEA79A4D}"/>
              </a:ext>
            </a:extLst>
          </p:cNvPr>
          <p:cNvSpPr/>
          <p:nvPr/>
        </p:nvSpPr>
        <p:spPr>
          <a:xfrm>
            <a:off x="4988157" y="2791434"/>
            <a:ext cx="18722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800" b="1" dirty="0"/>
              <a:t>Quesito c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1D7323CF-BD22-E445-9FBE-D8947F41D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  <p:sp>
        <p:nvSpPr>
          <p:cNvPr id="17" name="TextBox 18">
            <a:extLst>
              <a:ext uri="{FF2B5EF4-FFF2-40B4-BE49-F238E27FC236}">
                <a16:creationId xmlns:a16="http://schemas.microsoft.com/office/drawing/2014/main" id="{805453CA-D757-E34B-9331-C27025CFEA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4077" y="1664990"/>
            <a:ext cx="2668015" cy="830997"/>
          </a:xfrm>
          <a:prstGeom prst="rect">
            <a:avLst/>
          </a:prstGeom>
          <a:noFill/>
          <a:ln w="31750">
            <a:solidFill>
              <a:srgbClr val="008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 err="1">
                <a:solidFill>
                  <a:srgbClr val="FF0000"/>
                </a:solidFill>
              </a:rPr>
              <a:t>S</a:t>
            </a:r>
            <a:r>
              <a:rPr lang="it-IT" altLang="it-IT" b="1" dirty="0">
                <a:solidFill>
                  <a:srgbClr val="008000"/>
                </a:solidFill>
              </a:rPr>
              <a:t> Intensità della </a:t>
            </a:r>
            <a:r>
              <a:rPr lang="it-IT" altLang="it-IT" b="1" dirty="0">
                <a:solidFill>
                  <a:srgbClr val="FF0000"/>
                </a:solidFill>
              </a:rPr>
              <a:t>s</a:t>
            </a:r>
            <a:r>
              <a:rPr lang="it-IT" altLang="it-IT" b="1" dirty="0">
                <a:solidFill>
                  <a:srgbClr val="008000"/>
                </a:solidFill>
              </a:rPr>
              <a:t>ensazione udita</a:t>
            </a:r>
          </a:p>
        </p:txBody>
      </p:sp>
      <p:sp>
        <p:nvSpPr>
          <p:cNvPr id="18" name="TextBox 23">
            <a:extLst>
              <a:ext uri="{FF2B5EF4-FFF2-40B4-BE49-F238E27FC236}">
                <a16:creationId xmlns:a16="http://schemas.microsoft.com/office/drawing/2014/main" id="{6408AE1A-0CBB-5D40-889C-2B47E04B6083}"/>
              </a:ext>
            </a:extLst>
          </p:cNvPr>
          <p:cNvSpPr txBox="1"/>
          <p:nvPr/>
        </p:nvSpPr>
        <p:spPr>
          <a:xfrm>
            <a:off x="7846704" y="1712505"/>
            <a:ext cx="3289856" cy="830997"/>
          </a:xfrm>
          <a:prstGeom prst="rect">
            <a:avLst/>
          </a:prstGeom>
          <a:noFill/>
          <a:ln w="31750">
            <a:solidFill>
              <a:srgbClr val="0033FF"/>
            </a:solidFill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i="1" dirty="0" err="1">
                <a:solidFill>
                  <a:srgbClr val="FF0000"/>
                </a:solidFill>
              </a:rPr>
              <a:t>P</a:t>
            </a:r>
            <a:r>
              <a:rPr lang="it-IT" altLang="it-IT" b="1" dirty="0">
                <a:solidFill>
                  <a:srgbClr val="0000FF"/>
                </a:solidFill>
              </a:rPr>
              <a:t> Potenza trasmessa dall’onda sonora</a:t>
            </a:r>
          </a:p>
        </p:txBody>
      </p:sp>
      <p:pic>
        <p:nvPicPr>
          <p:cNvPr id="20" name="Immagine 19">
            <a:extLst>
              <a:ext uri="{FF2B5EF4-FFF2-40B4-BE49-F238E27FC236}">
                <a16:creationId xmlns:a16="http://schemas.microsoft.com/office/drawing/2014/main" id="{869E5D64-EB83-1F4A-9482-7816AC1941C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451206" y="1664920"/>
            <a:ext cx="2679700" cy="774700"/>
          </a:xfrm>
          <a:prstGeom prst="rect">
            <a:avLst/>
          </a:prstGeom>
        </p:spPr>
      </p:pic>
      <p:pic>
        <p:nvPicPr>
          <p:cNvPr id="21" name="Immagine 20">
            <a:extLst>
              <a:ext uri="{FF2B5EF4-FFF2-40B4-BE49-F238E27FC236}">
                <a16:creationId xmlns:a16="http://schemas.microsoft.com/office/drawing/2014/main" id="{5C7767BC-A8AA-4442-9665-870BF90BBE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8692" y="1664920"/>
            <a:ext cx="985849" cy="444500"/>
          </a:xfrm>
          <a:prstGeom prst="rect">
            <a:avLst/>
          </a:prstGeom>
        </p:spPr>
      </p:pic>
      <p:cxnSp>
        <p:nvCxnSpPr>
          <p:cNvPr id="22" name="Straight Arrow Connector 20">
            <a:extLst>
              <a:ext uri="{FF2B5EF4-FFF2-40B4-BE49-F238E27FC236}">
                <a16:creationId xmlns:a16="http://schemas.microsoft.com/office/drawing/2014/main" id="{DD37CF38-45EA-1848-82E9-EC105D10AC7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975642" y="1692506"/>
            <a:ext cx="619862" cy="286167"/>
          </a:xfrm>
          <a:prstGeom prst="straightConnector1">
            <a:avLst/>
          </a:prstGeom>
          <a:noFill/>
          <a:ln w="25400">
            <a:solidFill>
              <a:srgbClr val="008000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7771637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8" name="Title 12">
            <a:extLst>
              <a:ext uri="{FF2B5EF4-FFF2-40B4-BE49-F238E27FC236}">
                <a16:creationId xmlns:a16="http://schemas.microsoft.com/office/drawing/2014/main" id="{EEDA35ED-7BE7-134C-913D-A8F0D26624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9680" y="44624"/>
            <a:ext cx="8915400" cy="533400"/>
          </a:xfrm>
        </p:spPr>
        <p:txBody>
          <a:bodyPr/>
          <a:lstStyle/>
          <a:p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Procedimento per esplicitare </a:t>
            </a:r>
            <a:r>
              <a:rPr lang="it-IT" altLang="it-IT" sz="3200" b="1" dirty="0" err="1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</a:t>
            </a:r>
            <a:endParaRPr lang="it-IT" altLang="it-IT" sz="3200" b="1" dirty="0">
              <a:solidFill>
                <a:srgbClr val="CC0000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30727" name="Slide Number Placeholder 9">
            <a:extLst>
              <a:ext uri="{FF2B5EF4-FFF2-40B4-BE49-F238E27FC236}">
                <a16:creationId xmlns:a16="http://schemas.microsoft.com/office/drawing/2014/main" id="{87B100F1-897F-074A-BCAD-05F199FA0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805CF1DD-13EA-5747-BA06-6E2ECEFAF037}" type="slidenum">
              <a:rPr lang="it-IT" altLang="it-IT" sz="1400"/>
              <a:pPr eaLnBrk="1" hangingPunct="1"/>
              <a:t>24</a:t>
            </a:fld>
            <a:endParaRPr lang="it-IT" altLang="it-IT" sz="1400"/>
          </a:p>
        </p:txBody>
      </p:sp>
      <p:sp>
        <p:nvSpPr>
          <p:cNvPr id="30729" name="TextBox 14">
            <a:extLst>
              <a:ext uri="{FF2B5EF4-FFF2-40B4-BE49-F238E27FC236}">
                <a16:creationId xmlns:a16="http://schemas.microsoft.com/office/drawing/2014/main" id="{16DFFD50-040A-214F-B179-3137B8F9C2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5761" y="1484784"/>
            <a:ext cx="8458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90500" indent="-1905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FontTx/>
              <a:buAutoNum type="arabicPeriod"/>
            </a:pPr>
            <a:r>
              <a:rPr lang="it-IT" altLang="it-IT" b="1" dirty="0">
                <a:solidFill>
                  <a:srgbClr val="1F2937"/>
                </a:solidFill>
              </a:rPr>
              <a:t> Divido per 10 i due membri  per esplicitare il logaritmo, che è moltiplicato per 10; ottengo:</a:t>
            </a:r>
          </a:p>
        </p:txBody>
      </p:sp>
      <p:sp>
        <p:nvSpPr>
          <p:cNvPr id="30730" name="Rectangle 15">
            <a:extLst>
              <a:ext uri="{FF2B5EF4-FFF2-40B4-BE49-F238E27FC236}">
                <a16:creationId xmlns:a16="http://schemas.microsoft.com/office/drawing/2014/main" id="{60A40853-C4E2-CA4D-8606-DC7F76D6EB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25761" y="3068960"/>
            <a:ext cx="830579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90500" indent="-1905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2. Applico la definizione di logaritmo per esplicitare l’argomento del logaritmo; ottengo:</a:t>
            </a:r>
          </a:p>
        </p:txBody>
      </p:sp>
      <p:sp>
        <p:nvSpPr>
          <p:cNvPr id="30731" name="Rectangle 19">
            <a:extLst>
              <a:ext uri="{FF2B5EF4-FFF2-40B4-BE49-F238E27FC236}">
                <a16:creationId xmlns:a16="http://schemas.microsoft.com/office/drawing/2014/main" id="{4444CA14-0958-9647-9D95-3E3539EC0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3512" y="4581128"/>
            <a:ext cx="84850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3. Divido i due membri per 10</a:t>
            </a:r>
            <a:r>
              <a:rPr lang="it-IT" altLang="it-IT" b="1" baseline="30000" dirty="0">
                <a:solidFill>
                  <a:srgbClr val="1F2937"/>
                </a:solidFill>
              </a:rPr>
              <a:t>12</a:t>
            </a:r>
            <a:r>
              <a:rPr lang="it-IT" altLang="it-IT" b="1" dirty="0">
                <a:solidFill>
                  <a:srgbClr val="1F2937"/>
                </a:solidFill>
              </a:rPr>
              <a:t> per esplicitare </a:t>
            </a:r>
            <a:r>
              <a:rPr lang="it-IT" altLang="it-IT" b="1" dirty="0" err="1">
                <a:solidFill>
                  <a:srgbClr val="1F2937"/>
                </a:solidFill>
              </a:rPr>
              <a:t>P</a:t>
            </a:r>
            <a:r>
              <a:rPr lang="it-IT" altLang="it-IT" b="1" dirty="0">
                <a:solidFill>
                  <a:srgbClr val="1F2937"/>
                </a:solidFill>
              </a:rPr>
              <a:t>; ottengo: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0970D0AA-9332-C740-9283-C17E44FECA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5760" y="620688"/>
            <a:ext cx="3403600" cy="838200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4B6FAA00-734D-A740-A846-87B94AF4CD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1056" y="2348880"/>
            <a:ext cx="2159000" cy="723900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242821FC-4061-D84E-8DDF-A792E93FD1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3832" y="3933056"/>
            <a:ext cx="2236903" cy="701119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165147B4-202D-144A-AE43-8D56B4D404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23792" y="4995299"/>
            <a:ext cx="3038390" cy="665949"/>
          </a:xfrm>
          <a:prstGeom prst="rect">
            <a:avLst/>
          </a:prstGeom>
        </p:spPr>
      </p:pic>
      <p:sp>
        <p:nvSpPr>
          <p:cNvPr id="2" name="Rettangolo 1">
            <a:extLst>
              <a:ext uri="{FF2B5EF4-FFF2-40B4-BE49-F238E27FC236}">
                <a16:creationId xmlns:a16="http://schemas.microsoft.com/office/drawing/2014/main" id="{89EE134D-E349-AD4B-B4FA-67A484DFE567}"/>
              </a:ext>
            </a:extLst>
          </p:cNvPr>
          <p:cNvSpPr/>
          <p:nvPr/>
        </p:nvSpPr>
        <p:spPr>
          <a:xfrm>
            <a:off x="515380" y="5707534"/>
            <a:ext cx="111612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altLang="it-IT" sz="2400" b="1" i="1" dirty="0">
                <a:solidFill>
                  <a:srgbClr val="1F2937"/>
                </a:solidFill>
              </a:rPr>
              <a:t>La soglia di udibilità</a:t>
            </a:r>
            <a:r>
              <a:rPr lang="it-IT" altLang="it-IT" sz="2400" b="1" dirty="0">
                <a:solidFill>
                  <a:srgbClr val="1F2937"/>
                </a:solidFill>
              </a:rPr>
              <a:t> corrisponde ad una potenza trasmessa </a:t>
            </a:r>
            <a:r>
              <a:rPr lang="it-IT" altLang="it-IT" sz="2400" b="1" dirty="0" err="1">
                <a:solidFill>
                  <a:srgbClr val="1F2937"/>
                </a:solidFill>
              </a:rPr>
              <a:t>P</a:t>
            </a:r>
            <a:r>
              <a:rPr lang="it-IT" altLang="it-IT" sz="2400" b="1" dirty="0">
                <a:solidFill>
                  <a:srgbClr val="1F2937"/>
                </a:solidFill>
              </a:rPr>
              <a:t> = 10</a:t>
            </a:r>
            <a:r>
              <a:rPr lang="it-IT" altLang="it-IT" sz="2400" b="1" baseline="30000" dirty="0">
                <a:solidFill>
                  <a:srgbClr val="1F2937"/>
                </a:solidFill>
              </a:rPr>
              <a:t>-12 </a:t>
            </a:r>
            <a:r>
              <a:rPr lang="it-IT" altLang="it-IT" sz="2400" b="1" dirty="0" err="1">
                <a:solidFill>
                  <a:srgbClr val="1F2937"/>
                </a:solidFill>
              </a:rPr>
              <a:t>W</a:t>
            </a:r>
            <a:r>
              <a:rPr lang="it-IT" altLang="it-IT" sz="2400" b="1" dirty="0">
                <a:solidFill>
                  <a:srgbClr val="1F2937"/>
                </a:solidFill>
              </a:rPr>
              <a:t>/m</a:t>
            </a:r>
            <a:r>
              <a:rPr lang="it-IT" altLang="it-IT" sz="2400" b="1" baseline="30000" dirty="0">
                <a:solidFill>
                  <a:srgbClr val="1F2937"/>
                </a:solidFill>
              </a:rPr>
              <a:t>2</a:t>
            </a:r>
            <a:endParaRPr lang="it-IT" sz="2400" dirty="0">
              <a:solidFill>
                <a:srgbClr val="1F2937"/>
              </a:solidFill>
            </a:endParaRP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456443FC-B75F-BB4B-BEC2-DB558CEFAD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1496272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Title 12">
            <a:extLst>
              <a:ext uri="{FF2B5EF4-FFF2-40B4-BE49-F238E27FC236}">
                <a16:creationId xmlns:a16="http://schemas.microsoft.com/office/drawing/2014/main" id="{F2DA8749-0DE1-5E42-8A05-589D7DDDF9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19448" y="44624"/>
            <a:ext cx="8686800" cy="533400"/>
          </a:xfrm>
        </p:spPr>
        <p:txBody>
          <a:bodyPr/>
          <a:lstStyle/>
          <a:p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Osservazioni sulla scala in decibel (dB)</a:t>
            </a:r>
          </a:p>
        </p:txBody>
      </p:sp>
      <p:sp>
        <p:nvSpPr>
          <p:cNvPr id="32771" name="Slide Number Placeholder 9">
            <a:extLst>
              <a:ext uri="{FF2B5EF4-FFF2-40B4-BE49-F238E27FC236}">
                <a16:creationId xmlns:a16="http://schemas.microsoft.com/office/drawing/2014/main" id="{DB267B44-CB7D-4C4C-AF5B-711A5D0D4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83848" y="6245225"/>
            <a:ext cx="28448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A5674252-D718-B446-9EA7-A402C1818E40}" type="slidenum">
              <a:rPr lang="it-IT" altLang="it-IT" sz="1400"/>
              <a:pPr eaLnBrk="1" hangingPunct="1"/>
              <a:t>25</a:t>
            </a:fld>
            <a:endParaRPr lang="it-IT" altLang="it-IT" sz="1400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77FDE2EB-71D5-B243-9E51-0F8F1A7759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5565206"/>
              </p:ext>
            </p:extLst>
          </p:nvPr>
        </p:nvGraphicFramePr>
        <p:xfrm>
          <a:off x="3183904" y="692696"/>
          <a:ext cx="5562600" cy="2184400"/>
        </p:xfrm>
        <a:graphic>
          <a:graphicData uri="http://schemas.openxmlformats.org/drawingml/2006/table">
            <a:tbl>
              <a:tblPr/>
              <a:tblGrid>
                <a:gridCol w="2590800">
                  <a:extLst>
                    <a:ext uri="{9D8B030D-6E8A-4147-A177-3AD203B41FA5}">
                      <a16:colId xmlns:a16="http://schemas.microsoft.com/office/drawing/2014/main" val="1276517624"/>
                    </a:ext>
                  </a:extLst>
                </a:gridCol>
                <a:gridCol w="2971800">
                  <a:extLst>
                    <a:ext uri="{9D8B030D-6E8A-4147-A177-3AD203B41FA5}">
                      <a16:colId xmlns:a16="http://schemas.microsoft.com/office/drawing/2014/main" val="2025844829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1F2937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Intensità della sensazione in dB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1F2937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S</a:t>
                      </a:r>
                      <a:endParaRPr kumimoji="0" lang="it-IT" altLang="it-IT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1F2937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it-IT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1F2937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Potenza trasmessa dall’onda sonora in </a:t>
                      </a:r>
                      <a:r>
                        <a:rPr kumimoji="0" lang="it-IT" altLang="it-IT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1F2937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W</a:t>
                      </a:r>
                      <a:r>
                        <a:rPr kumimoji="0" lang="it-IT" alt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1F2937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/m</a:t>
                      </a:r>
                      <a:r>
                        <a:rPr kumimoji="0" lang="it-IT" altLang="it-IT" sz="18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1F2937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2</a:t>
                      </a:r>
                      <a:br>
                        <a:rPr kumimoji="0" lang="it-IT" altLang="it-IT" sz="18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1F2937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</a:br>
                      <a:r>
                        <a:rPr kumimoji="0" lang="it-IT" altLang="it-IT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1F2937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P</a:t>
                      </a:r>
                      <a:endParaRPr kumimoji="0" lang="it-IT" altLang="it-IT" sz="1800" b="1" i="0" u="none" strike="noStrike" cap="none" normalizeH="0" baseline="30000" dirty="0">
                        <a:ln>
                          <a:noFill/>
                        </a:ln>
                        <a:solidFill>
                          <a:srgbClr val="1F2937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908107"/>
                  </a:ext>
                </a:extLst>
              </a:tr>
              <a:tr h="371475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10</a:t>
                      </a:r>
                      <a:r>
                        <a:rPr kumimoji="0" lang="it-IT" altLang="it-IT" sz="2000" b="0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-12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509139"/>
                  </a:ext>
                </a:extLst>
              </a:tr>
              <a:tr h="371475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10</a:t>
                      </a:r>
                      <a:r>
                        <a:rPr kumimoji="0" lang="it-IT" altLang="it-IT" sz="2000" b="0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6</a:t>
                      </a:r>
                      <a:r>
                        <a:rPr kumimoji="0" lang="it-IT" altLang="it-IT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10</a:t>
                      </a:r>
                      <a:r>
                        <a:rPr kumimoji="0" lang="it-IT" altLang="it-IT" sz="2000" b="0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-12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it-IT" sz="2000" b="0" i="0" u="none" strike="noStrike" cap="none" normalizeH="0" baseline="300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3214483"/>
                  </a:ext>
                </a:extLst>
              </a:tr>
            </a:tbl>
          </a:graphicData>
        </a:graphic>
      </p:graphicFrame>
      <p:sp>
        <p:nvSpPr>
          <p:cNvPr id="10" name="Circular Arrow 9">
            <a:extLst>
              <a:ext uri="{FF2B5EF4-FFF2-40B4-BE49-F238E27FC236}">
                <a16:creationId xmlns:a16="http://schemas.microsoft.com/office/drawing/2014/main" id="{687239BE-7813-B548-BAD4-56512B2EC6E9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2625824" y="1848272"/>
            <a:ext cx="609600" cy="914400"/>
          </a:xfrm>
          <a:custGeom>
            <a:avLst/>
            <a:gdLst>
              <a:gd name="T0" fmla="*/ 404114 w 609600"/>
              <a:gd name="T1" fmla="*/ 815598 h 914400"/>
              <a:gd name="T2" fmla="*/ 438526 w 609600"/>
              <a:gd name="T3" fmla="*/ 44925 h 914400"/>
              <a:gd name="T4" fmla="*/ 483952 w 609600"/>
              <a:gd name="T5" fmla="*/ 194138 h 914400"/>
              <a:gd name="T6" fmla="*/ 366660 w 609600"/>
              <a:gd name="T7" fmla="*/ 150453 h 914400"/>
              <a:gd name="T8" fmla="*/ 4 60000 65536"/>
              <a:gd name="T9" fmla="*/ 3 60000 65536"/>
              <a:gd name="T10" fmla="*/ 0 60000 65536"/>
              <a:gd name="T11" fmla="*/ 1 60000 65536"/>
              <a:gd name="T12" fmla="*/ 98537 w 609600"/>
              <a:gd name="T13" fmla="*/ 143174 h 914400"/>
              <a:gd name="T14" fmla="*/ 511063 w 609600"/>
              <a:gd name="T15" fmla="*/ 771226 h 9144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09600" h="914400">
                <a:moveTo>
                  <a:pt x="418185" y="866377"/>
                </a:moveTo>
                <a:lnTo>
                  <a:pt x="418185" y="866377"/>
                </a:lnTo>
                <a:cubicBezTo>
                  <a:pt x="382300" y="889425"/>
                  <a:pt x="343747" y="901300"/>
                  <a:pt x="304800" y="901300"/>
                </a:cubicBezTo>
                <a:cubicBezTo>
                  <a:pt x="143698" y="901300"/>
                  <a:pt x="13100" y="702469"/>
                  <a:pt x="13100" y="457200"/>
                </a:cubicBezTo>
                <a:cubicBezTo>
                  <a:pt x="13100" y="211930"/>
                  <a:pt x="143698" y="13100"/>
                  <a:pt x="304800" y="13100"/>
                </a:cubicBezTo>
                <a:cubicBezTo>
                  <a:pt x="348343" y="13100"/>
                  <a:pt x="391334" y="27941"/>
                  <a:pt x="430619" y="56535"/>
                </a:cubicBezTo>
                <a:lnTo>
                  <a:pt x="438526" y="44925"/>
                </a:lnTo>
                <a:lnTo>
                  <a:pt x="483952" y="194138"/>
                </a:lnTo>
                <a:lnTo>
                  <a:pt x="366660" y="150453"/>
                </a:lnTo>
                <a:lnTo>
                  <a:pt x="374747" y="138578"/>
                </a:lnTo>
                <a:lnTo>
                  <a:pt x="374746" y="138578"/>
                </a:lnTo>
                <a:cubicBezTo>
                  <a:pt x="352477" y="122718"/>
                  <a:pt x="328746" y="114575"/>
                  <a:pt x="304800" y="114575"/>
                </a:cubicBezTo>
                <a:cubicBezTo>
                  <a:pt x="199741" y="114575"/>
                  <a:pt x="114574" y="267973"/>
                  <a:pt x="114574" y="457201"/>
                </a:cubicBezTo>
                <a:cubicBezTo>
                  <a:pt x="114574" y="646428"/>
                  <a:pt x="199741" y="799827"/>
                  <a:pt x="304800" y="799827"/>
                </a:cubicBezTo>
                <a:cubicBezTo>
                  <a:pt x="334285" y="799827"/>
                  <a:pt x="363367" y="787481"/>
                  <a:pt x="389750" y="763764"/>
                </a:cubicBezTo>
                <a:close/>
              </a:path>
            </a:pathLst>
          </a:custGeom>
          <a:solidFill>
            <a:srgbClr val="1F2937"/>
          </a:solidFill>
          <a:ln w="9525">
            <a:solidFill>
              <a:srgbClr val="0000FF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endParaRPr lang="it-IT" altLang="it-IT" dirty="0">
              <a:solidFill>
                <a:srgbClr val="1F2937"/>
              </a:solidFill>
            </a:endParaRPr>
          </a:p>
        </p:txBody>
      </p:sp>
      <p:sp>
        <p:nvSpPr>
          <p:cNvPr id="32788" name="TextBox 10">
            <a:extLst>
              <a:ext uri="{FF2B5EF4-FFF2-40B4-BE49-F238E27FC236}">
                <a16:creationId xmlns:a16="http://schemas.microsoft.com/office/drawing/2014/main" id="{C4E3E9D3-CAB5-304D-B8E7-97A66BC8FA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7752" y="2084685"/>
            <a:ext cx="76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+60</a:t>
            </a:r>
          </a:p>
        </p:txBody>
      </p:sp>
      <p:sp>
        <p:nvSpPr>
          <p:cNvPr id="15" name="Circular Arrow 14">
            <a:extLst>
              <a:ext uri="{FF2B5EF4-FFF2-40B4-BE49-F238E27FC236}">
                <a16:creationId xmlns:a16="http://schemas.microsoft.com/office/drawing/2014/main" id="{0429C8C8-C3F6-0F4C-B8F6-B1A443971497}"/>
              </a:ext>
            </a:extLst>
          </p:cNvPr>
          <p:cNvSpPr>
            <a:spLocks noChangeArrowheads="1"/>
          </p:cNvSpPr>
          <p:nvPr/>
        </p:nvSpPr>
        <p:spPr bwMode="auto">
          <a:xfrm flipH="1" flipV="1">
            <a:off x="8717160" y="1848272"/>
            <a:ext cx="533400" cy="914400"/>
          </a:xfrm>
          <a:custGeom>
            <a:avLst/>
            <a:gdLst>
              <a:gd name="T0" fmla="*/ 361880 w 533400"/>
              <a:gd name="T1" fmla="*/ 800679 h 914400"/>
              <a:gd name="T2" fmla="*/ 398050 w 533400"/>
              <a:gd name="T3" fmla="*/ 57188 h 914400"/>
              <a:gd name="T4" fmla="*/ 426559 w 533400"/>
              <a:gd name="T5" fmla="*/ 222467 h 914400"/>
              <a:gd name="T6" fmla="*/ 322989 w 533400"/>
              <a:gd name="T7" fmla="*/ 167406 h 914400"/>
              <a:gd name="T8" fmla="*/ 4 60000 65536"/>
              <a:gd name="T9" fmla="*/ 3 60000 65536"/>
              <a:gd name="T10" fmla="*/ 0 60000 65536"/>
              <a:gd name="T11" fmla="*/ 1 60000 65536"/>
              <a:gd name="T12" fmla="*/ 93869 w 533400"/>
              <a:gd name="T13" fmla="*/ 149665 h 914400"/>
              <a:gd name="T14" fmla="*/ 439531 w 533400"/>
              <a:gd name="T15" fmla="*/ 764735 h 9144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33400" h="914400">
                <a:moveTo>
                  <a:pt x="374793" y="847278"/>
                </a:moveTo>
                <a:lnTo>
                  <a:pt x="374792" y="847277"/>
                </a:lnTo>
                <a:cubicBezTo>
                  <a:pt x="341171" y="876777"/>
                  <a:pt x="304186" y="892120"/>
                  <a:pt x="266700" y="892120"/>
                </a:cubicBezTo>
                <a:cubicBezTo>
                  <a:pt x="131710" y="892120"/>
                  <a:pt x="22280" y="697399"/>
                  <a:pt x="22280" y="457200"/>
                </a:cubicBezTo>
                <a:cubicBezTo>
                  <a:pt x="22280" y="217000"/>
                  <a:pt x="131710" y="22280"/>
                  <a:pt x="266700" y="22280"/>
                </a:cubicBezTo>
                <a:cubicBezTo>
                  <a:pt x="308040" y="22280"/>
                  <a:pt x="348705" y="40938"/>
                  <a:pt x="384891" y="76509"/>
                </a:cubicBezTo>
                <a:lnTo>
                  <a:pt x="398050" y="57188"/>
                </a:lnTo>
                <a:lnTo>
                  <a:pt x="426559" y="222467"/>
                </a:lnTo>
                <a:lnTo>
                  <a:pt x="322989" y="167406"/>
                </a:lnTo>
                <a:lnTo>
                  <a:pt x="336396" y="147719"/>
                </a:lnTo>
                <a:lnTo>
                  <a:pt x="336396" y="147718"/>
                </a:lnTo>
                <a:cubicBezTo>
                  <a:pt x="314760" y="123618"/>
                  <a:pt x="290897" y="111070"/>
                  <a:pt x="266700" y="111070"/>
                </a:cubicBezTo>
                <a:cubicBezTo>
                  <a:pt x="180747" y="111070"/>
                  <a:pt x="111070" y="266037"/>
                  <a:pt x="111070" y="457200"/>
                </a:cubicBezTo>
                <a:cubicBezTo>
                  <a:pt x="111070" y="648362"/>
                  <a:pt x="180747" y="803330"/>
                  <a:pt x="266700" y="803330"/>
                </a:cubicBezTo>
                <a:cubicBezTo>
                  <a:pt x="295535" y="803330"/>
                  <a:pt x="323804" y="785512"/>
                  <a:pt x="348353" y="751864"/>
                </a:cubicBezTo>
                <a:close/>
              </a:path>
            </a:pathLst>
          </a:custGeom>
          <a:solidFill>
            <a:srgbClr val="1F2937"/>
          </a:solidFill>
          <a:ln w="9525">
            <a:solidFill>
              <a:srgbClr val="FF0000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endParaRPr lang="it-IT" altLang="it-IT"/>
          </a:p>
        </p:txBody>
      </p:sp>
      <p:sp>
        <p:nvSpPr>
          <p:cNvPr id="32790" name="TextBox 15">
            <a:extLst>
              <a:ext uri="{FF2B5EF4-FFF2-40B4-BE49-F238E27FC236}">
                <a16:creationId xmlns:a16="http://schemas.microsoft.com/office/drawing/2014/main" id="{C9478344-9390-3C47-B979-E4600075B6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9952" y="2084685"/>
            <a:ext cx="1828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1F2937"/>
                </a:solidFill>
              </a:rPr>
              <a:t>×1000 000</a:t>
            </a:r>
          </a:p>
        </p:txBody>
      </p:sp>
      <p:pic>
        <p:nvPicPr>
          <p:cNvPr id="32791" name="Picture 16" descr="323-scala-rumore.jpg">
            <a:extLst>
              <a:ext uri="{FF2B5EF4-FFF2-40B4-BE49-F238E27FC236}">
                <a16:creationId xmlns:a16="http://schemas.microsoft.com/office/drawing/2014/main" id="{710F3932-44CC-D346-8470-179E84478C29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544" y="2852936"/>
            <a:ext cx="8255485" cy="3462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1F1F723D-D1DF-3340-AC84-9F653E549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2135087847"/>
      </p:ext>
    </p:extLst>
  </p:cSld>
  <p:clrMapOvr>
    <a:masterClrMapping/>
  </p:clrMapOvr>
</p:sld>
</file>

<file path=ppt/theme/theme1.xml><?xml version="1.0" encoding="utf-8"?>
<a:theme xmlns:a="http://schemas.openxmlformats.org/drawingml/2006/main" name="Struttura predefinita">
  <a:themeElements>
    <a:clrScheme name="Personalizzati 1">
      <a:dk1>
        <a:srgbClr val="000000"/>
      </a:dk1>
      <a:lt1>
        <a:srgbClr val="1F2837"/>
      </a:lt1>
      <a:dk2>
        <a:srgbClr val="1F2837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10813</TotalTime>
  <Words>1110</Words>
  <Application>Microsoft Macintosh PowerPoint</Application>
  <PresentationFormat>Widescreen</PresentationFormat>
  <Paragraphs>169</Paragraphs>
  <Slides>25</Slides>
  <Notes>1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25</vt:i4>
      </vt:variant>
    </vt:vector>
  </HeadingPairs>
  <TitlesOfParts>
    <vt:vector size="33" baseType="lpstr">
      <vt:lpstr>ＭＳ ゴシック</vt:lpstr>
      <vt:lpstr>ＭＳ Ｐゴシック</vt:lpstr>
      <vt:lpstr>Arial</vt:lpstr>
      <vt:lpstr>Arial Black</vt:lpstr>
      <vt:lpstr>Calibri</vt:lpstr>
      <vt:lpstr>Times New Roman</vt:lpstr>
      <vt:lpstr>Struttura predefinita</vt:lpstr>
      <vt:lpstr>Equation</vt:lpstr>
      <vt:lpstr>Proprietà dei logaritmi</vt:lpstr>
      <vt:lpstr>Perché le proprietà dei logaritmi?</vt:lpstr>
      <vt:lpstr>I logaritmi in molte leggi scientifiche</vt:lpstr>
      <vt:lpstr>I logaritmi in molte leggi scientifiche</vt:lpstr>
      <vt:lpstr>Regole “di lettura”</vt:lpstr>
      <vt:lpstr>Esempi di regole “di lettura”</vt:lpstr>
      <vt:lpstr>Scritture che richiedono attenzione</vt:lpstr>
      <vt:lpstr>Attività</vt:lpstr>
      <vt:lpstr>Che cosa hai trovato</vt:lpstr>
      <vt:lpstr>Le proprietà dei logaritmi</vt:lpstr>
      <vt:lpstr>Calcoli con i logaritmi</vt:lpstr>
      <vt:lpstr>Con la calcolatrice</vt:lpstr>
      <vt:lpstr>Difficoltà dei calcoli con i logaritmi</vt:lpstr>
      <vt:lpstr>Attenzione nei calcoli con i logaritmi</vt:lpstr>
      <vt:lpstr>Attenzione nei calcoli con i logaritmi</vt:lpstr>
      <vt:lpstr>Problemi da risolvere con i logaritmi</vt:lpstr>
      <vt:lpstr>Riprendo il problema di datazione</vt:lpstr>
      <vt:lpstr>Problema di datazione</vt:lpstr>
      <vt:lpstr>Problemi sui suoni </vt:lpstr>
      <vt:lpstr>Problema basato su una legge logaritmica</vt:lpstr>
      <vt:lpstr>Problema descritto da una legge logaritmica</vt:lpstr>
      <vt:lpstr>Procedimento per esplicitare P</vt:lpstr>
      <vt:lpstr>Problema descritto da una legge logaritmica</vt:lpstr>
      <vt:lpstr>Procedimento per esplicitare P</vt:lpstr>
      <vt:lpstr>Osservazioni sulla scala in decibel (dB)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Grafici e funzioni al biennio superiore</dc:title>
  <dc:creator>Io</dc:creator>
  <cp:lastModifiedBy>Microsoft Office User</cp:lastModifiedBy>
  <cp:revision>568</cp:revision>
  <cp:lastPrinted>2012-04-24T09:03:52Z</cp:lastPrinted>
  <dcterms:created xsi:type="dcterms:W3CDTF">2012-05-18T16:53:25Z</dcterms:created>
  <dcterms:modified xsi:type="dcterms:W3CDTF">2026-08-10T14:58:22Z</dcterms:modified>
</cp:coreProperties>
</file>