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330" r:id="rId3"/>
    <p:sldId id="320" r:id="rId4"/>
    <p:sldId id="321" r:id="rId5"/>
    <p:sldId id="323" r:id="rId6"/>
    <p:sldId id="331" r:id="rId7"/>
    <p:sldId id="332" r:id="rId8"/>
    <p:sldId id="327" r:id="rId9"/>
    <p:sldId id="333" r:id="rId10"/>
    <p:sldId id="334" r:id="rId11"/>
    <p:sldId id="335" r:id="rId12"/>
    <p:sldId id="336" r:id="rId13"/>
    <p:sldId id="337" r:id="rId14"/>
    <p:sldId id="322" r:id="rId15"/>
    <p:sldId id="296" r:id="rId16"/>
    <p:sldId id="338" r:id="rId17"/>
    <p:sldId id="324" r:id="rId18"/>
    <p:sldId id="325" r:id="rId19"/>
    <p:sldId id="297" r:id="rId20"/>
    <p:sldId id="298" r:id="rId21"/>
    <p:sldId id="307" r:id="rId22"/>
    <p:sldId id="339" r:id="rId23"/>
    <p:sldId id="340" r:id="rId24"/>
    <p:sldId id="344" r:id="rId25"/>
  </p:sldIdLst>
  <p:sldSz cx="12192000" cy="6858000"/>
  <p:notesSz cx="6650038" cy="978376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2222"/>
    <a:srgbClr val="CC0000"/>
    <a:srgbClr val="009900"/>
    <a:srgbClr val="FAFAF7"/>
    <a:srgbClr val="FFF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10"/>
    <p:restoredTop sz="94652"/>
  </p:normalViewPr>
  <p:slideViewPr>
    <p:cSldViewPr>
      <p:cViewPr varScale="1">
        <p:scale>
          <a:sx n="149" d="100"/>
          <a:sy n="149" d="100"/>
        </p:scale>
        <p:origin x="184" y="3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3FD0ED0-D00C-8248-BC79-121D849EEB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704D96-5597-CA4F-A8C9-E201768029D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CF4D100-D1C2-B84D-8347-EECEC13B3ED3}" type="datetime1">
              <a:rPr lang="it-IT" altLang="it-IT"/>
              <a:pPr>
                <a:defRPr/>
              </a:pPr>
              <a:t>18/08/26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E08AAC-178D-AA47-BEBA-06F844CD474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9A832C-15AB-F642-A18F-C5C9AF9ED8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430637-EFE0-3C49-91F4-FBAFC27CC04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C559EF8-189B-C541-8FD8-B97AFEB6E1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9BB7B4-3A8A-4E49-B435-CA43EEF5423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D075F1F-F251-654A-8D0A-CD0CFB875FA4}" type="datetime1">
              <a:rPr lang="it-IT" altLang="it-IT"/>
              <a:pPr>
                <a:defRPr/>
              </a:pPr>
              <a:t>18/08/26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081ACE8-B5B5-0D4F-9D31-6CC9307AE3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5088" y="733425"/>
            <a:ext cx="6519862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F242AD9-11E7-264D-8CCA-E066176947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 noProof="0"/>
              <a:t>Click to edit Master text styles</a:t>
            </a:r>
          </a:p>
          <a:p>
            <a:pPr lvl="1"/>
            <a:r>
              <a:rPr lang="it-IT" altLang="it-IT" noProof="0"/>
              <a:t>Second level</a:t>
            </a:r>
          </a:p>
          <a:p>
            <a:pPr lvl="2"/>
            <a:r>
              <a:rPr lang="it-IT" altLang="it-IT" noProof="0"/>
              <a:t>Third level</a:t>
            </a:r>
          </a:p>
          <a:p>
            <a:pPr lvl="3"/>
            <a:r>
              <a:rPr lang="it-IT" altLang="it-IT" noProof="0"/>
              <a:t>Fourth level</a:t>
            </a:r>
          </a:p>
          <a:p>
            <a:pPr lvl="4"/>
            <a:r>
              <a:rPr lang="it-IT" altLang="it-IT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EB102A-747B-4741-89DE-F7B6C642923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DEBA83-D7E1-5E4C-BD2F-E2C11CB329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910CD68-11D1-1F4F-B2F8-923735523F1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5088" y="733425"/>
            <a:ext cx="6519862" cy="3668713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10CD68-11D1-1F4F-B2F8-923735523F1B}" type="slidenum">
              <a:rPr lang="it-IT" altLang="it-IT" smtClean="0"/>
              <a:pPr>
                <a:defRPr/>
              </a:pPr>
              <a:t>4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686086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5088" y="733425"/>
            <a:ext cx="6519862" cy="3668713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10CD68-11D1-1F4F-B2F8-923735523F1B}" type="slidenum">
              <a:rPr lang="it-IT" altLang="it-IT" smtClean="0"/>
              <a:pPr>
                <a:defRPr/>
              </a:pPr>
              <a:t>7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97319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46D31C-F652-6A40-8604-E748DC212E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DCAC9F-9E6C-C541-921E-869C0A44DC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DEACDEF-3229-0647-811E-C09D89034A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0CFA4-B244-2B48-A420-27CAADB50C2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40075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DAA046-5467-DC4B-B809-1884F382C7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A08FE83-01EB-F84B-8C23-3E66B3E3E9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21F20D0-CC99-0841-9AC5-BD055EB98F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0F5873-7DD8-E348-B259-D00024441B4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97096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B548403-D057-FF47-A1EE-F58017DD43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6FCB27C-6793-F347-9420-1189397D0F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7600D90-727B-DF45-AE23-A21ACEF7E3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876CD-FEBE-8C44-8F48-13633EDBCEA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21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B285D6-D084-A341-9290-F244DFB166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C151DF-C979-3E47-85DC-370C84C92F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900FB5-D2E6-E244-96E8-FCF96AB9DA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A63AC-C22B-504D-BB34-AE812109DCB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78256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D355C36-5F56-BA43-8A55-573132E3A9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2026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3B1E462-0F2A-2943-8E99-9189E7802F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2F75B61-CBC4-D447-9C7F-68CCF64B1F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C7279E-CB5F-FC45-B0CD-1D7236144B1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28674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FE450EC-F458-6C4E-90FA-AE3C5AEAFC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2026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D931042-52E5-DF44-890C-D5B71589B6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ED433FC-AF1F-B54B-A07D-BA3F5561C1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B5CF2-BF63-9646-A79E-275CC1E5D4B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4642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07546D8-4B05-FB44-958A-BD4EAD4372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2026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EE1A774-59CF-9D46-A89F-DAC9A26642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C6E4275-3DE9-D845-A3A5-E6AF47014A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B5D34-E22A-264A-819E-2CB82D35B2C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03792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1A87D0-B314-4D40-A605-20184CF644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3E8386-6F54-E645-A0DB-02E7909DBB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839A26-DDB9-3F41-AA54-C09929E39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AFF83-B1F1-4944-B1A2-CC335DBF3EA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21050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BDBA30-29D7-0C4A-B32B-2ED08D66BE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62F0FC-88D1-0546-9AB8-FDBFCF266D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D523AC-9169-CA4C-995A-53036ADB66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C8B06-EA15-7F4F-A022-E4E30018339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20437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71E8AE2-50BF-604F-92BF-FB34AC456F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C7C943-BFC2-B240-93C9-4028C1B3EC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C2BAE-F9AE-5946-96E0-C28AC65080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463EA-AFFC-E74A-9966-17B2B720529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61531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0BC87A-DBAD-0F43-B04C-E5EDA76289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02BC420-D971-5D4C-B47A-6B8BDB6AE9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7C2983-D6BD-6C4B-BBF1-D8489828BF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4B779-71A5-5046-88E1-2598C0F7F58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68031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74E7446-603F-8141-BEC0-9AB0F0812E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D6F1280-280E-BB43-8412-4C6EC8C064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9C190AE-9C27-1144-9C17-8E84514380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2C4B4-7A0E-E744-8D67-610ADF53D09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21119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C3C138A-6B73-7C4B-B8DE-867503B351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2026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7E167E27-B8FC-D943-BF52-D626C1F882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93BB4E7C-5B41-2942-A988-86BE505B51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F6ED90-D449-464A-8A74-093C2322611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115455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48C830C-57AC-914F-AA46-445F225CDC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2026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B5C4373-405E-2C49-B78A-0CA071CE59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3B360F7-888C-614D-A488-9350B17F8A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12077-00CD-7141-9D8B-5E9467D0E42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38166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2BE4E5F-38A9-C842-9FEC-0449F69605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2BA0C9A-1605-8E4E-90C8-AB6532D823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5B42016-EF8F-144C-9F4C-886CC22929C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it-IT" altLang="it-IT"/>
              <a:t>Daniela Valenti 2026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7D947FD-CF95-C146-BD6C-3A7DD9A57A9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490B397-872B-B246-9757-F539AEF3D16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CA962314-BFA0-0A4A-A6E0-09BDBE6EED0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89A8FFF4-2BE1-334F-996D-A322B08B468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828800" y="1676400"/>
            <a:ext cx="8610600" cy="2160588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CC0000"/>
                </a:solidFill>
                <a:ea typeface="ＭＳ Ｐゴシック" panose="020B0600070205080204" pitchFamily="34" charset="-128"/>
              </a:rPr>
              <a:t>Un primo processo</a:t>
            </a:r>
            <a:br>
              <a:rPr lang="it-IT" altLang="it-IT" b="1" dirty="0">
                <a:solidFill>
                  <a:srgbClr val="CC0000"/>
                </a:solidFill>
                <a:ea typeface="ＭＳ Ｐゴシック" panose="020B0600070205080204" pitchFamily="34" charset="-128"/>
              </a:rPr>
            </a:br>
            <a:r>
              <a:rPr lang="it-IT" altLang="it-IT" b="1" dirty="0">
                <a:solidFill>
                  <a:srgbClr val="CC0000"/>
                </a:solidFill>
                <a:ea typeface="ＭＳ Ｐゴシック" panose="020B0600070205080204" pitchFamily="34" charset="-128"/>
              </a:rPr>
              <a:t>di crescita continua</a:t>
            </a:r>
            <a:endParaRPr lang="it-IT" altLang="it-IT" b="1" i="1" dirty="0">
              <a:solidFill>
                <a:srgbClr val="CC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B655DD11-3841-824E-8D90-FC7727870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99958DA-69F6-544F-896D-42C150B7DBAB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40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C7C7571-6C89-1B44-9583-89B2A2545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Daniela Valenti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2">
            <a:extLst>
              <a:ext uri="{FF2B5EF4-FFF2-40B4-BE49-F238E27FC236}">
                <a16:creationId xmlns:a16="http://schemas.microsoft.com/office/drawing/2014/main" id="{0B7B06EF-E2DD-C94E-9A4E-15D992F50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CCA2CF5-6380-6B4B-8CA9-51123FB61F51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400"/>
          </a:p>
        </p:txBody>
      </p:sp>
      <p:sp>
        <p:nvSpPr>
          <p:cNvPr id="19459" name="TextBox 21">
            <a:extLst>
              <a:ext uri="{FF2B5EF4-FFF2-40B4-BE49-F238E27FC236}">
                <a16:creationId xmlns:a16="http://schemas.microsoft.com/office/drawing/2014/main" id="{C33E42EE-9652-8F45-8EA6-985A24370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7900" y="-27384"/>
            <a:ext cx="762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CC0000"/>
                </a:solidFill>
              </a:rPr>
              <a:t>Riprendo il numero </a:t>
            </a:r>
            <a:r>
              <a:rPr lang="it-IT" altLang="it-IT" sz="3600" b="1" i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19460" name="Rectangle 9">
            <a:extLst>
              <a:ext uri="{FF2B5EF4-FFF2-40B4-BE49-F238E27FC236}">
                <a16:creationId xmlns:a16="http://schemas.microsoft.com/office/drawing/2014/main" id="{FA8F04B1-E373-B845-A6F5-A50F495A5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5520" y="3284984"/>
            <a:ext cx="9159552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cs typeface="Arial" panose="020B0604020202020204" pitchFamily="34" charset="0"/>
              </a:rPr>
              <a:t>Se </a:t>
            </a:r>
            <a:r>
              <a:rPr lang="it-IT" altLang="it-IT" sz="2400" b="1" i="1" dirty="0" err="1">
                <a:cs typeface="Arial" panose="020B0604020202020204" pitchFamily="34" charset="0"/>
              </a:rPr>
              <a:t>n</a:t>
            </a:r>
            <a:r>
              <a:rPr lang="it-IT" altLang="it-IT" sz="2400" b="1" dirty="0">
                <a:cs typeface="Arial" panose="020B0604020202020204" pitchFamily="34" charset="0"/>
              </a:rPr>
              <a:t> diventa sempre più grande, la crescita diventa continua e </a:t>
            </a:r>
            <a:r>
              <a:rPr lang="it-IT" altLang="it-IT" sz="2400" b="1" i="1" dirty="0">
                <a:cs typeface="Arial" panose="020B0604020202020204" pitchFamily="34" charset="0"/>
              </a:rPr>
              <a:t>C</a:t>
            </a:r>
            <a:r>
              <a:rPr lang="it-IT" altLang="it-IT" sz="2400" b="1" dirty="0">
                <a:cs typeface="Arial" panose="020B0604020202020204" pitchFamily="34" charset="0"/>
              </a:rPr>
              <a:t> si avvicina al numero irrazionale </a:t>
            </a:r>
            <a:r>
              <a:rPr lang="it-IT" altLang="it-IT" sz="2800" b="1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sz="2400" b="1" dirty="0">
                <a:solidFill>
                  <a:srgbClr val="333300"/>
                </a:solidFill>
                <a:cs typeface="Arial" panose="020B0604020202020204" pitchFamily="34" charset="0"/>
              </a:rPr>
              <a:t>,</a:t>
            </a:r>
            <a:r>
              <a:rPr lang="it-IT" altLang="it-IT" sz="24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it-IT" altLang="it-IT" sz="2400" b="1" dirty="0">
                <a:solidFill>
                  <a:srgbClr val="333300"/>
                </a:solidFill>
                <a:cs typeface="Arial" panose="020B0604020202020204" pitchFamily="34" charset="0"/>
              </a:rPr>
              <a:t>che ha le prime 20 cifre decimali date da:</a:t>
            </a:r>
            <a:endParaRPr lang="it-IT" altLang="it-IT" sz="2400" b="1" dirty="0">
              <a:cs typeface="Arial" panose="020B0604020202020204" pitchFamily="34" charset="0"/>
            </a:endParaRPr>
          </a:p>
        </p:txBody>
      </p:sp>
      <p:sp>
        <p:nvSpPr>
          <p:cNvPr id="19461" name="Rectangle 11">
            <a:extLst>
              <a:ext uri="{FF2B5EF4-FFF2-40B4-BE49-F238E27FC236}">
                <a16:creationId xmlns:a16="http://schemas.microsoft.com/office/drawing/2014/main" id="{063FD398-B062-1349-ACC8-72F26DC7E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4398301"/>
            <a:ext cx="46810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sz="2400" b="1" dirty="0">
                <a:solidFill>
                  <a:srgbClr val="222222"/>
                </a:solidFill>
              </a:rPr>
              <a:t> </a:t>
            </a:r>
            <a:r>
              <a:rPr lang="it-IT" altLang="it-IT" sz="2400" b="1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≅ </a:t>
            </a:r>
            <a:r>
              <a:rPr lang="it-IT" altLang="it-IT" sz="2400" b="1" dirty="0">
                <a:solidFill>
                  <a:srgbClr val="222222"/>
                </a:solidFill>
                <a:ea typeface="ＭＳ ゴシック" panose="020B0609070205080204" pitchFamily="49" charset="-128"/>
              </a:rPr>
              <a:t>2,71828 18284 59045 23536</a:t>
            </a:r>
          </a:p>
        </p:txBody>
      </p:sp>
      <p:sp>
        <p:nvSpPr>
          <p:cNvPr id="19462" name="Rectangle 9">
            <a:extLst>
              <a:ext uri="{FF2B5EF4-FFF2-40B4-BE49-F238E27FC236}">
                <a16:creationId xmlns:a16="http://schemas.microsoft.com/office/drawing/2014/main" id="{9D980532-3927-8F4A-ACF4-6A23B3AA1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48680"/>
            <a:ext cx="901972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222222"/>
                </a:solidFill>
              </a:rPr>
              <a:t>Il numero </a:t>
            </a:r>
            <a:r>
              <a:rPr lang="it-IT" altLang="it-IT" sz="2800" b="1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sz="2400" b="1" dirty="0">
                <a:solidFill>
                  <a:srgbClr val="222222"/>
                </a:solidFill>
              </a:rPr>
              <a:t> è legato a un problema economico: 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it-IT" altLang="it-IT" sz="2400" b="1" dirty="0">
                <a:solidFill>
                  <a:srgbClr val="222222"/>
                </a:solidFill>
              </a:rPr>
              <a:t>Capitale iniziale depositato in banca = 1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it-IT" altLang="it-IT" sz="2400" b="1" dirty="0">
                <a:solidFill>
                  <a:srgbClr val="222222"/>
                </a:solidFill>
              </a:rPr>
              <a:t>Interesse composto annuo = 100% = 1, frazionato </a:t>
            </a:r>
            <a:r>
              <a:rPr lang="it-IT" altLang="it-IT" sz="2400" b="1" i="1" dirty="0" err="1">
                <a:solidFill>
                  <a:srgbClr val="222222"/>
                </a:solidFill>
              </a:rPr>
              <a:t>n</a:t>
            </a:r>
            <a:r>
              <a:rPr lang="it-IT" altLang="it-IT" sz="2400" b="1" dirty="0">
                <a:solidFill>
                  <a:srgbClr val="222222"/>
                </a:solidFill>
              </a:rPr>
              <a:t> volte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it-IT" altLang="it-IT" sz="2400" b="1" dirty="0">
                <a:solidFill>
                  <a:srgbClr val="222222"/>
                </a:solidFill>
              </a:rPr>
              <a:t>Il capitale </a:t>
            </a:r>
            <a:r>
              <a:rPr lang="it-IT" altLang="it-IT" sz="2400" b="1" i="1" dirty="0">
                <a:solidFill>
                  <a:srgbClr val="222222"/>
                </a:solidFill>
              </a:rPr>
              <a:t>C</a:t>
            </a:r>
            <a:r>
              <a:rPr lang="it-IT" altLang="it-IT" sz="2400" b="1" dirty="0">
                <a:solidFill>
                  <a:srgbClr val="222222"/>
                </a:solidFill>
              </a:rPr>
              <a:t> alla fine del 1° anno è dato da:</a:t>
            </a:r>
          </a:p>
        </p:txBody>
      </p:sp>
      <p:sp>
        <p:nvSpPr>
          <p:cNvPr id="19463" name="TextBox 11">
            <a:extLst>
              <a:ext uri="{FF2B5EF4-FFF2-40B4-BE49-F238E27FC236}">
                <a16:creationId xmlns:a16="http://schemas.microsoft.com/office/drawing/2014/main" id="{2634B961-0868-FB48-A58E-C18AA19C3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5520" y="4884738"/>
            <a:ext cx="90730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222222"/>
                </a:solidFill>
                <a:cs typeface="Arial" panose="020B0604020202020204" pitchFamily="34" charset="0"/>
              </a:rPr>
              <a:t>Posso sintetizzare questo risultato con la scrittura seguente:</a:t>
            </a:r>
          </a:p>
        </p:txBody>
      </p:sp>
      <p:graphicFrame>
        <p:nvGraphicFramePr>
          <p:cNvPr id="19464" name="Object 4">
            <a:extLst>
              <a:ext uri="{FF2B5EF4-FFF2-40B4-BE49-F238E27FC236}">
                <a16:creationId xmlns:a16="http://schemas.microsoft.com/office/drawing/2014/main" id="{D69BABEA-8187-DF42-AFEB-75AF4690EC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1" y="5029201"/>
          <a:ext cx="1762125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2" name="Equation" r:id="rId3" imgW="9144000" imgH="4673600" progId="Equation.3">
                  <p:embed/>
                </p:oleObj>
              </mc:Choice>
              <mc:Fallback>
                <p:oleObj name="Equation" r:id="rId3" imgW="9144000" imgH="4673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1" y="5029201"/>
                        <a:ext cx="1762125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5" name="TextBox 13">
            <a:extLst>
              <a:ext uri="{FF2B5EF4-FFF2-40B4-BE49-F238E27FC236}">
                <a16:creationId xmlns:a16="http://schemas.microsoft.com/office/drawing/2014/main" id="{62C731DE-2CDA-EF4B-804B-8995273439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7968" y="5703639"/>
            <a:ext cx="4874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cs typeface="Arial" panose="020B0604020202020204" pitchFamily="34" charset="0"/>
              </a:rPr>
              <a:t>se </a:t>
            </a:r>
            <a:r>
              <a:rPr lang="it-IT" altLang="it-IT" sz="2400" b="1" i="1" dirty="0" err="1">
                <a:cs typeface="Arial" panose="020B0604020202020204" pitchFamily="34" charset="0"/>
              </a:rPr>
              <a:t>n</a:t>
            </a:r>
            <a:r>
              <a:rPr lang="it-IT" altLang="it-IT" sz="2400" b="1" dirty="0">
                <a:cs typeface="Arial" panose="020B0604020202020204" pitchFamily="34" charset="0"/>
              </a:rPr>
              <a:t> diventa sempre più grande</a:t>
            </a:r>
          </a:p>
        </p:txBody>
      </p:sp>
      <p:pic>
        <p:nvPicPr>
          <p:cNvPr id="19466" name="Immagine 2">
            <a:extLst>
              <a:ext uri="{FF2B5EF4-FFF2-40B4-BE49-F238E27FC236}">
                <a16:creationId xmlns:a16="http://schemas.microsoft.com/office/drawing/2014/main" id="{9019E81B-8AE4-8F4F-833F-2F2DB2D15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540" y="1916832"/>
            <a:ext cx="2291556" cy="1496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Immagine 4">
            <a:extLst>
              <a:ext uri="{FF2B5EF4-FFF2-40B4-BE49-F238E27FC236}">
                <a16:creationId xmlns:a16="http://schemas.microsoft.com/office/drawing/2014/main" id="{FA7A9EE5-A6BA-1145-AE2C-16D036093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4" y="5085184"/>
            <a:ext cx="2703984" cy="1552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790017A-D54B-784D-8563-32ABFD6C3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Daniela Valenti 2026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4F1FB5-3EE4-6846-9803-EDFC59F9FA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3457" y="6279703"/>
            <a:ext cx="1606599" cy="4616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«tende a»</a:t>
            </a:r>
          </a:p>
        </p:txBody>
      </p:sp>
      <p:cxnSp>
        <p:nvCxnSpPr>
          <p:cNvPr id="4" name="Connettore 1 3">
            <a:extLst>
              <a:ext uri="{FF2B5EF4-FFF2-40B4-BE49-F238E27FC236}">
                <a16:creationId xmlns:a16="http://schemas.microsoft.com/office/drawing/2014/main" id="{3EB801B7-E0A9-4849-A59D-95E7382DD4FC}"/>
              </a:ext>
            </a:extLst>
          </p:cNvPr>
          <p:cNvCxnSpPr>
            <a:cxnSpLocks/>
          </p:cNvCxnSpPr>
          <p:nvPr/>
        </p:nvCxnSpPr>
        <p:spPr>
          <a:xfrm>
            <a:off x="5087888" y="6021288"/>
            <a:ext cx="144016" cy="258415"/>
          </a:xfrm>
          <a:prstGeom prst="line">
            <a:avLst/>
          </a:prstGeom>
          <a:ln>
            <a:solidFill>
              <a:srgbClr val="2222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2">
            <a:extLst>
              <a:ext uri="{FF2B5EF4-FFF2-40B4-BE49-F238E27FC236}">
                <a16:creationId xmlns:a16="http://schemas.microsoft.com/office/drawing/2014/main" id="{ADC3DAC1-C1C0-7343-BEFF-42CDCC6DA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3AADF0-5FA9-0943-BE2B-B07FACC996A4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400"/>
          </a:p>
        </p:txBody>
      </p:sp>
      <p:sp>
        <p:nvSpPr>
          <p:cNvPr id="20483" name="TextBox 21">
            <a:extLst>
              <a:ext uri="{FF2B5EF4-FFF2-40B4-BE49-F238E27FC236}">
                <a16:creationId xmlns:a16="http://schemas.microsoft.com/office/drawing/2014/main" id="{8A86E97E-E6BD-804C-9174-5E0709B10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2606" y="908721"/>
            <a:ext cx="87875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FF0000"/>
                </a:solidFill>
              </a:rPr>
              <a:t>Studio un capitale che cresce con continuità </a:t>
            </a:r>
          </a:p>
        </p:txBody>
      </p:sp>
      <p:sp>
        <p:nvSpPr>
          <p:cNvPr id="20485" name="TextBox 10">
            <a:extLst>
              <a:ext uri="{FF2B5EF4-FFF2-40B4-BE49-F238E27FC236}">
                <a16:creationId xmlns:a16="http://schemas.microsoft.com/office/drawing/2014/main" id="{5E10D3F2-CE40-654A-A7D0-0047A3093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0875" y="2051892"/>
            <a:ext cx="83058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222222"/>
                </a:solidFill>
              </a:rPr>
              <a:t>In questo processo di crescita continua si può calcolare il capitale </a:t>
            </a:r>
            <a:r>
              <a:rPr lang="it-IT" altLang="it-IT" sz="2800" b="1" i="1" dirty="0">
                <a:solidFill>
                  <a:srgbClr val="222222"/>
                </a:solidFill>
              </a:rPr>
              <a:t>C</a:t>
            </a:r>
            <a:r>
              <a:rPr lang="it-IT" altLang="it-IT" sz="2800" b="1" dirty="0">
                <a:solidFill>
                  <a:srgbClr val="222222"/>
                </a:solidFill>
              </a:rPr>
              <a:t> non solo alla fine dell’anno, ma anche alla fine del 1° semestre o del 1° trimestre…?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222222"/>
                </a:solidFill>
              </a:rPr>
              <a:t>Ecco un esempio per cercare la risposta.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B3DB69D-9C2D-FC40-80E3-B26A6153F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Daniela Valenti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42">
            <a:extLst>
              <a:ext uri="{FF2B5EF4-FFF2-40B4-BE49-F238E27FC236}">
                <a16:creationId xmlns:a16="http://schemas.microsoft.com/office/drawing/2014/main" id="{E769DF7C-66D2-BE44-8EA9-255C1ACDD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CD5964-A4A0-D946-A165-48B6B7F6F3D4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400"/>
          </a:p>
        </p:txBody>
      </p:sp>
      <p:sp>
        <p:nvSpPr>
          <p:cNvPr id="23556" name="TextBox 21">
            <a:extLst>
              <a:ext uri="{FF2B5EF4-FFF2-40B4-BE49-F238E27FC236}">
                <a16:creationId xmlns:a16="http://schemas.microsoft.com/office/drawing/2014/main" id="{90EBE7A6-B0B6-794C-B376-CED044958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300" y="44624"/>
            <a:ext cx="73914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C0000"/>
                </a:solidFill>
              </a:rPr>
              <a:t>Capitale </a:t>
            </a:r>
            <a:r>
              <a:rPr lang="it-IT" altLang="it-IT" sz="2800" b="1" i="1" dirty="0">
                <a:solidFill>
                  <a:srgbClr val="CC0000"/>
                </a:solidFill>
              </a:rPr>
              <a:t>C</a:t>
            </a:r>
            <a:r>
              <a:rPr lang="it-IT" altLang="it-IT" sz="2800" b="1" dirty="0">
                <a:solidFill>
                  <a:srgbClr val="CC0000"/>
                </a:solidFill>
              </a:rPr>
              <a:t> alla fine del 1°semestre con interesse del 100% frazionato</a:t>
            </a:r>
          </a:p>
        </p:txBody>
      </p:sp>
      <p:sp>
        <p:nvSpPr>
          <p:cNvPr id="23557" name="TextBox 18">
            <a:extLst>
              <a:ext uri="{FF2B5EF4-FFF2-40B4-BE49-F238E27FC236}">
                <a16:creationId xmlns:a16="http://schemas.microsoft.com/office/drawing/2014/main" id="{1BA97CE2-15A6-B34E-A4E7-E8603BD592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4758243"/>
            <a:ext cx="7924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La fine del 2°trimestre coincide con la fine del 1°semestre; così ottengo un capitale </a:t>
            </a:r>
            <a:r>
              <a:rPr lang="it-IT" altLang="it-IT" sz="2400" b="1" i="1" dirty="0"/>
              <a:t>C</a:t>
            </a:r>
            <a:r>
              <a:rPr lang="it-IT" altLang="it-IT" sz="2400" b="1" dirty="0"/>
              <a:t> dato da:</a:t>
            </a:r>
          </a:p>
        </p:txBody>
      </p:sp>
      <p:pic>
        <p:nvPicPr>
          <p:cNvPr id="23559" name="Immagine 2">
            <a:extLst>
              <a:ext uri="{FF2B5EF4-FFF2-40B4-BE49-F238E27FC236}">
                <a16:creationId xmlns:a16="http://schemas.microsoft.com/office/drawing/2014/main" id="{960AAE73-B751-294C-B5C9-1318B7EAF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840" y="5373216"/>
            <a:ext cx="3165989" cy="1278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A1F50F76-7E3C-D64F-BB8D-9246456868C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5440" y="998731"/>
            <a:ext cx="10181048" cy="3798421"/>
          </a:xfrm>
          <a:prstGeom prst="rect">
            <a:avLst/>
          </a:prstGeom>
        </p:spPr>
      </p:pic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0DEF7A5-01B7-5246-8E61-3345647F9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Daniela Valenti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42">
            <a:extLst>
              <a:ext uri="{FF2B5EF4-FFF2-40B4-BE49-F238E27FC236}">
                <a16:creationId xmlns:a16="http://schemas.microsoft.com/office/drawing/2014/main" id="{EAF07EEF-69C5-3D49-B126-414FA00E7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1ADFC59-997C-E643-898C-EBFEBFD42AAF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400"/>
          </a:p>
        </p:txBody>
      </p:sp>
      <p:sp>
        <p:nvSpPr>
          <p:cNvPr id="24581" name="TextBox 9">
            <a:extLst>
              <a:ext uri="{FF2B5EF4-FFF2-40B4-BE49-F238E27FC236}">
                <a16:creationId xmlns:a16="http://schemas.microsoft.com/office/drawing/2014/main" id="{8C3CB0D5-BA71-0B44-B558-4722B452B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848" y="951111"/>
            <a:ext cx="5410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Capisco come posso continuare: </a:t>
            </a:r>
          </a:p>
        </p:txBody>
      </p:sp>
      <p:pic>
        <p:nvPicPr>
          <p:cNvPr id="24582" name="Picture 7" descr="Sch_1a_2.jpg">
            <a:extLst>
              <a:ext uri="{FF2B5EF4-FFF2-40B4-BE49-F238E27FC236}">
                <a16:creationId xmlns:a16="http://schemas.microsoft.com/office/drawing/2014/main" id="{AE5B6E16-1CC2-3345-93E9-CC6766A03C5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764" y="1260847"/>
            <a:ext cx="10080796" cy="5048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019D987-B6AA-E94A-A108-4AF7F8593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Daniela Valenti 2026</a:t>
            </a:r>
          </a:p>
        </p:txBody>
      </p:sp>
      <p:sp>
        <p:nvSpPr>
          <p:cNvPr id="8" name="TextBox 21">
            <a:extLst>
              <a:ext uri="{FF2B5EF4-FFF2-40B4-BE49-F238E27FC236}">
                <a16:creationId xmlns:a16="http://schemas.microsoft.com/office/drawing/2014/main" id="{A2C97783-A7C4-C04B-930B-28FC308B4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300" y="44624"/>
            <a:ext cx="73914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C0000"/>
                </a:solidFill>
              </a:rPr>
              <a:t>Capitale </a:t>
            </a:r>
            <a:r>
              <a:rPr lang="it-IT" altLang="it-IT" sz="2800" b="1" i="1" dirty="0">
                <a:solidFill>
                  <a:srgbClr val="CC0000"/>
                </a:solidFill>
              </a:rPr>
              <a:t>C</a:t>
            </a:r>
            <a:r>
              <a:rPr lang="it-IT" altLang="it-IT" sz="2800" b="1" dirty="0">
                <a:solidFill>
                  <a:srgbClr val="CC0000"/>
                </a:solidFill>
              </a:rPr>
              <a:t> alla fine del 1°semestre con interesse del 100% frazionato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42">
            <a:extLst>
              <a:ext uri="{FF2B5EF4-FFF2-40B4-BE49-F238E27FC236}">
                <a16:creationId xmlns:a16="http://schemas.microsoft.com/office/drawing/2014/main" id="{2ED05B6D-5CE5-1A48-A59E-A52CD86FA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11AAA9-9115-D941-85FA-303F14147F33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it-IT" altLang="it-IT" sz="1400"/>
          </a:p>
        </p:txBody>
      </p:sp>
      <p:sp>
        <p:nvSpPr>
          <p:cNvPr id="25606" name="TextBox 9">
            <a:extLst>
              <a:ext uri="{FF2B5EF4-FFF2-40B4-BE49-F238E27FC236}">
                <a16:creationId xmlns:a16="http://schemas.microsoft.com/office/drawing/2014/main" id="{456AA88E-5FB2-9943-9DC8-FE0E51183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0205" y="5057308"/>
            <a:ext cx="439575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200" b="1" dirty="0">
                <a:cs typeface="Arial" panose="020B0604020202020204" pitchFamily="34" charset="0"/>
              </a:rPr>
              <a:t>Se la crescita diventa continua,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200" b="1" dirty="0">
                <a:cs typeface="Arial" panose="020B0604020202020204" pitchFamily="34" charset="0"/>
              </a:rPr>
              <a:t>il capitale C alla fine del 1°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200" b="1" dirty="0">
                <a:cs typeface="Arial" panose="020B0604020202020204" pitchFamily="34" charset="0"/>
              </a:rPr>
              <a:t>semestre è dato da</a:t>
            </a:r>
            <a:r>
              <a:rPr lang="it-IT" altLang="it-IT" sz="1800" b="1" dirty="0"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30CEE11-0B16-184D-819B-8DA982C14B2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1258" y="332656"/>
            <a:ext cx="9306161" cy="4752528"/>
          </a:xfrm>
          <a:prstGeom prst="rect">
            <a:avLst/>
          </a:prstGeom>
          <a:ln>
            <a:noFill/>
          </a:ln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59E37D1-5923-BF47-995C-76C2CDCBFC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299" t="20158" r="2299"/>
          <a:stretch/>
        </p:blipFill>
        <p:spPr>
          <a:xfrm>
            <a:off x="4871864" y="5214860"/>
            <a:ext cx="6834266" cy="1454500"/>
          </a:xfrm>
          <a:prstGeom prst="rect">
            <a:avLst/>
          </a:prstGeom>
        </p:spPr>
      </p:pic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4A633A7-A1DF-094F-B198-4DD1CEB4E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Daniela Valenti 2026</a:t>
            </a:r>
          </a:p>
        </p:txBody>
      </p:sp>
      <p:sp>
        <p:nvSpPr>
          <p:cNvPr id="25604" name="TextBox 21">
            <a:extLst>
              <a:ext uri="{FF2B5EF4-FFF2-40B4-BE49-F238E27FC236}">
                <a16:creationId xmlns:a16="http://schemas.microsoft.com/office/drawing/2014/main" id="{1CD9C0C7-589C-D547-9DFA-0AF2675D4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504" y="-27384"/>
            <a:ext cx="88569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C0000"/>
                </a:solidFill>
              </a:rPr>
              <a:t>Che cosa succede se la crescita diventa continua?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42">
            <a:extLst>
              <a:ext uri="{FF2B5EF4-FFF2-40B4-BE49-F238E27FC236}">
                <a16:creationId xmlns:a16="http://schemas.microsoft.com/office/drawing/2014/main" id="{46F8CDBB-A5C3-2F45-AD55-C0F260D14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481142"/>
            <a:ext cx="28448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D10F50-78D1-EB41-8F79-7CCD8AC7D586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400" dirty="0"/>
          </a:p>
        </p:txBody>
      </p:sp>
      <p:sp>
        <p:nvSpPr>
          <p:cNvPr id="26629" name="TextBox 11">
            <a:extLst>
              <a:ext uri="{FF2B5EF4-FFF2-40B4-BE49-F238E27FC236}">
                <a16:creationId xmlns:a16="http://schemas.microsoft.com/office/drawing/2014/main" id="{E77D8F44-6A9E-FC42-A914-81926A56D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512" y="548680"/>
            <a:ext cx="9001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Ho così un procedimento per calcolare il capitale </a:t>
            </a:r>
            <a:r>
              <a:rPr lang="it-IT" altLang="it-IT" sz="2400" b="1" i="1" dirty="0"/>
              <a:t>C</a:t>
            </a:r>
            <a:r>
              <a:rPr lang="it-IT" altLang="it-IT" sz="2400" b="1" dirty="0"/>
              <a:t> alla fine del </a:t>
            </a:r>
            <a:r>
              <a:rPr lang="it-IT" alt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t-IT" altLang="it-IT" sz="2400" b="1" dirty="0"/>
              <a:t> anno (1 anno), del </a:t>
            </a:r>
            <a:r>
              <a:rPr lang="it-IT" alt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t-IT" altLang="it-IT" sz="2400" b="1" dirty="0"/>
              <a:t> semestre (0,5 anni), del </a:t>
            </a:r>
            <a:r>
              <a:rPr lang="it-IT" alt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t-IT" altLang="it-IT" sz="2400" b="1" dirty="0"/>
              <a:t> trimestre (0,25 anni)… Ecco che cosa ottengo: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3CD7912-BA4C-864D-B435-085663F5A1B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87488" y="1556792"/>
            <a:ext cx="9070464" cy="4876419"/>
          </a:xfrm>
          <a:prstGeom prst="rect">
            <a:avLst/>
          </a:prstGeom>
        </p:spPr>
      </p:pic>
      <p:sp>
        <p:nvSpPr>
          <p:cNvPr id="10" name="Process 16">
            <a:extLst>
              <a:ext uri="{FF2B5EF4-FFF2-40B4-BE49-F238E27FC236}">
                <a16:creationId xmlns:a16="http://schemas.microsoft.com/office/drawing/2014/main" id="{FB4A4508-B482-EB48-94E9-A917767AB5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5480" y="5044896"/>
            <a:ext cx="9142472" cy="914400"/>
          </a:xfrm>
          <a:prstGeom prst="flowChartProcess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</a:endParaRP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05BEE2B-8C43-F34F-BC79-26063E10D8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481142"/>
            <a:ext cx="2844800" cy="476250"/>
          </a:xfrm>
        </p:spPr>
        <p:txBody>
          <a:bodyPr/>
          <a:lstStyle/>
          <a:p>
            <a:pPr>
              <a:defRPr/>
            </a:pPr>
            <a:r>
              <a:rPr lang="it-IT" altLang="it-IT" dirty="0"/>
              <a:t>Daniela Valenti 2026</a:t>
            </a:r>
          </a:p>
        </p:txBody>
      </p:sp>
      <p:sp>
        <p:nvSpPr>
          <p:cNvPr id="9" name="TextBox 21">
            <a:extLst>
              <a:ext uri="{FF2B5EF4-FFF2-40B4-BE49-F238E27FC236}">
                <a16:creationId xmlns:a16="http://schemas.microsoft.com/office/drawing/2014/main" id="{5006E391-942E-8140-8818-0F7B06048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504" y="-27384"/>
            <a:ext cx="88569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C0000"/>
                </a:solidFill>
              </a:rPr>
              <a:t>Che cosa succede se la crescita diventa continua?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2">
            <a:extLst>
              <a:ext uri="{FF2B5EF4-FFF2-40B4-BE49-F238E27FC236}">
                <a16:creationId xmlns:a16="http://schemas.microsoft.com/office/drawing/2014/main" id="{11C62079-5EBE-274A-9CC2-DC6CE9D9D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3A115DA-A7E7-D94D-BB06-B467E93AD48D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it-IT" altLang="it-IT" sz="1400"/>
          </a:p>
        </p:txBody>
      </p:sp>
      <p:sp>
        <p:nvSpPr>
          <p:cNvPr id="27652" name="TextBox 21">
            <a:extLst>
              <a:ext uri="{FF2B5EF4-FFF2-40B4-BE49-F238E27FC236}">
                <a16:creationId xmlns:a16="http://schemas.microsoft.com/office/drawing/2014/main" id="{15C60777-F04B-274A-88AC-67A69685D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440" y="44624"/>
            <a:ext cx="7620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CC0000"/>
                </a:solidFill>
              </a:rPr>
              <a:t>La funzione esponenziale in base </a:t>
            </a:r>
            <a:r>
              <a:rPr lang="it-IT" altLang="it-IT" b="1" i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27653" name="TextBox 13">
            <a:extLst>
              <a:ext uri="{FF2B5EF4-FFF2-40B4-BE49-F238E27FC236}">
                <a16:creationId xmlns:a16="http://schemas.microsoft.com/office/drawing/2014/main" id="{BFBB6FDF-D198-4342-ACE0-4987209CC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528" y="591071"/>
            <a:ext cx="7696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222222"/>
                </a:solidFill>
              </a:rPr>
              <a:t>Un particolare processo di crescita continua:</a:t>
            </a:r>
          </a:p>
        </p:txBody>
      </p:sp>
      <p:sp>
        <p:nvSpPr>
          <p:cNvPr id="27654" name="Rectangle 14">
            <a:extLst>
              <a:ext uri="{FF2B5EF4-FFF2-40B4-BE49-F238E27FC236}">
                <a16:creationId xmlns:a16="http://schemas.microsoft.com/office/drawing/2014/main" id="{0CCD5732-BDE9-034B-9ADD-7965E4BC96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3764" y="1052736"/>
            <a:ext cx="7924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it-IT" altLang="it-IT" sz="2400" b="1" dirty="0">
                <a:solidFill>
                  <a:srgbClr val="222222"/>
                </a:solidFill>
                <a:cs typeface="Arial" panose="020B0604020202020204" pitchFamily="34" charset="0"/>
              </a:rPr>
              <a:t>Capitale iniziale depositato = 1</a:t>
            </a:r>
          </a:p>
          <a:p>
            <a:pPr marL="342900" indent="-342900" eaLnBrk="1" hangingPunct="1">
              <a:spcBef>
                <a:spcPct val="0"/>
              </a:spcBef>
            </a:pPr>
            <a:r>
              <a:rPr lang="it-IT" altLang="it-IT" sz="2400" b="1" dirty="0">
                <a:solidFill>
                  <a:srgbClr val="222222"/>
                </a:solidFill>
                <a:cs typeface="Arial" panose="020B0604020202020204" pitchFamily="34" charset="0"/>
              </a:rPr>
              <a:t>Tasso di interesse annuo = 1  (frazionato in modo continuo)</a:t>
            </a:r>
          </a:p>
        </p:txBody>
      </p:sp>
      <p:sp>
        <p:nvSpPr>
          <p:cNvPr id="27655" name="TextBox 15">
            <a:extLst>
              <a:ext uri="{FF2B5EF4-FFF2-40B4-BE49-F238E27FC236}">
                <a16:creationId xmlns:a16="http://schemas.microsoft.com/office/drawing/2014/main" id="{E0CF166E-D61F-3549-AA0D-83742788F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528" y="2204864"/>
            <a:ext cx="8153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222222"/>
                </a:solidFill>
                <a:cs typeface="Arial" panose="020B0604020202020204" pitchFamily="34" charset="0"/>
              </a:rPr>
              <a:t>Ecco la legge che descrive la crescita continua del capitale </a:t>
            </a:r>
            <a:r>
              <a:rPr lang="it-IT" altLang="it-IT" sz="2400" b="1" i="1" dirty="0">
                <a:solidFill>
                  <a:srgbClr val="222222"/>
                </a:solidFill>
                <a:cs typeface="Arial" panose="020B0604020202020204" pitchFamily="34" charset="0"/>
              </a:rPr>
              <a:t>C</a:t>
            </a:r>
            <a:r>
              <a:rPr lang="it-IT" altLang="it-IT" sz="2400" b="1" dirty="0">
                <a:solidFill>
                  <a:srgbClr val="222222"/>
                </a:solidFill>
                <a:cs typeface="Arial" panose="020B0604020202020204" pitchFamily="34" charset="0"/>
              </a:rPr>
              <a:t> al variare del tempo </a:t>
            </a:r>
            <a:r>
              <a:rPr lang="it-IT" altLang="it-IT" sz="2400" b="1" i="1" dirty="0">
                <a:solidFill>
                  <a:srgbClr val="222222"/>
                </a:solidFill>
                <a:cs typeface="Arial" panose="020B0604020202020204" pitchFamily="34" charset="0"/>
              </a:rPr>
              <a:t>t</a:t>
            </a:r>
            <a:r>
              <a:rPr lang="it-IT" altLang="it-IT" sz="2400" b="1" dirty="0">
                <a:solidFill>
                  <a:srgbClr val="222222"/>
                </a:solidFill>
                <a:cs typeface="Arial" panose="020B0604020202020204" pitchFamily="34" charset="0"/>
              </a:rPr>
              <a:t>:</a:t>
            </a:r>
          </a:p>
        </p:txBody>
      </p:sp>
      <p:sp>
        <p:nvSpPr>
          <p:cNvPr id="27656" name="Rectangle 16">
            <a:extLst>
              <a:ext uri="{FF2B5EF4-FFF2-40B4-BE49-F238E27FC236}">
                <a16:creationId xmlns:a16="http://schemas.microsoft.com/office/drawing/2014/main" id="{EFA0B67B-41CC-7E4B-BC02-FD848CDEB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700" y="2924944"/>
            <a:ext cx="1447800" cy="64633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i="1" dirty="0"/>
              <a:t>C = </a:t>
            </a:r>
            <a:r>
              <a:rPr lang="it-IT" altLang="it-IT" sz="3600" b="1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b="1" i="1" baseline="30000" dirty="0"/>
              <a:t>t</a:t>
            </a:r>
          </a:p>
        </p:txBody>
      </p:sp>
      <p:sp>
        <p:nvSpPr>
          <p:cNvPr id="27657" name="TextBox 17">
            <a:extLst>
              <a:ext uri="{FF2B5EF4-FFF2-40B4-BE49-F238E27FC236}">
                <a16:creationId xmlns:a16="http://schemas.microsoft.com/office/drawing/2014/main" id="{E1CA645C-F354-694D-AC03-59EF149B2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528" y="3429000"/>
            <a:ext cx="9433048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cs typeface="Arial" panose="020B0604020202020204" pitchFamily="34" charset="0"/>
              </a:rPr>
              <a:t>Questo ed altri problemi di crescita continua hanno condotto ad introdurre in matematica la funzione esponenziale in base </a:t>
            </a:r>
            <a:r>
              <a:rPr lang="it-IT" altLang="it-IT" sz="2800" b="1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sz="2400" b="1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400" b="1" dirty="0">
                <a:cs typeface="Arial" panose="020B0604020202020204" pitchFamily="34" charset="0"/>
              </a:rPr>
              <a:t>:</a:t>
            </a:r>
          </a:p>
        </p:txBody>
      </p:sp>
      <p:sp>
        <p:nvSpPr>
          <p:cNvPr id="27658" name="Rectangle 18">
            <a:extLst>
              <a:ext uri="{FF2B5EF4-FFF2-40B4-BE49-F238E27FC236}">
                <a16:creationId xmlns:a16="http://schemas.microsoft.com/office/drawing/2014/main" id="{D1039B71-63DA-D04E-9A41-637377569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4293096"/>
            <a:ext cx="1270248" cy="646331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it-IT" altLang="it-IT" sz="3600" b="1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sz="36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27659" name="TextBox 19">
            <a:extLst>
              <a:ext uri="{FF2B5EF4-FFF2-40B4-BE49-F238E27FC236}">
                <a16:creationId xmlns:a16="http://schemas.microsoft.com/office/drawing/2014/main" id="{2C262CF2-5FE6-174F-BC35-511BB3135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3764" y="5013176"/>
            <a:ext cx="9324804" cy="892552"/>
          </a:xfrm>
          <a:prstGeom prst="rect">
            <a:avLst/>
          </a:prstGeom>
          <a:solidFill>
            <a:schemeClr val="bg1"/>
          </a:solidFill>
          <a:ln w="31750">
            <a:solidFill>
              <a:srgbClr val="3366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222222"/>
                </a:solidFill>
                <a:cs typeface="Arial" panose="020B0604020202020204" pitchFamily="34" charset="0"/>
              </a:rPr>
              <a:t>Attenzione! Una larga parte dei software più comuni indicano la funzione esponenziale in base </a:t>
            </a:r>
            <a:r>
              <a:rPr lang="it-IT" altLang="it-IT" sz="2800" b="1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sz="2400" b="1" dirty="0">
                <a:solidFill>
                  <a:srgbClr val="222222"/>
                </a:solidFill>
                <a:cs typeface="Arial" panose="020B0604020202020204" pitchFamily="34" charset="0"/>
              </a:rPr>
              <a:t> con il simbolo </a:t>
            </a:r>
            <a:r>
              <a:rPr lang="it-IT" altLang="it-IT" sz="2400" b="1" i="1" dirty="0" err="1">
                <a:solidFill>
                  <a:srgbClr val="222222"/>
                </a:solidFill>
                <a:cs typeface="Arial" panose="020B0604020202020204" pitchFamily="34" charset="0"/>
              </a:rPr>
              <a:t>exp</a:t>
            </a:r>
            <a:r>
              <a:rPr lang="it-IT" altLang="it-IT" sz="2400" b="1" i="1" dirty="0">
                <a:solidFill>
                  <a:srgbClr val="222222"/>
                </a:solidFill>
                <a:cs typeface="Arial" panose="020B0604020202020204" pitchFamily="34" charset="0"/>
              </a:rPr>
              <a:t>(x). 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C1B39DB-114B-0946-BBDB-201B8E130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Daniela Valenti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42">
            <a:extLst>
              <a:ext uri="{FF2B5EF4-FFF2-40B4-BE49-F238E27FC236}">
                <a16:creationId xmlns:a16="http://schemas.microsoft.com/office/drawing/2014/main" id="{88BDFB06-58DA-4043-96A0-C2D93EAE0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DD4A4C-7B42-5A45-A9EB-7EEA67D84191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it-IT" altLang="it-IT" sz="1400"/>
          </a:p>
        </p:txBody>
      </p:sp>
      <p:sp>
        <p:nvSpPr>
          <p:cNvPr id="28676" name="TextBox 21">
            <a:extLst>
              <a:ext uri="{FF2B5EF4-FFF2-40B4-BE49-F238E27FC236}">
                <a16:creationId xmlns:a16="http://schemas.microsoft.com/office/drawing/2014/main" id="{558405B4-5558-AB46-9C70-2AAEF96B0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940" y="44624"/>
            <a:ext cx="8153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CC0000"/>
                </a:solidFill>
              </a:rPr>
              <a:t>Il grafico della funzione esponenziale in base </a:t>
            </a:r>
            <a:r>
              <a:rPr lang="it-IT" altLang="it-IT" b="1" i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28678" name="TextBox 12">
            <a:extLst>
              <a:ext uri="{FF2B5EF4-FFF2-40B4-BE49-F238E27FC236}">
                <a16:creationId xmlns:a16="http://schemas.microsoft.com/office/drawing/2014/main" id="{03A16FF7-0D3B-E94F-8958-36E3F0DA6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5520" y="1340768"/>
            <a:ext cx="8786936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 dirty="0">
                <a:solidFill>
                  <a:srgbClr val="222222"/>
                </a:solidFill>
              </a:rPr>
              <a:t>Dominio:</a:t>
            </a:r>
            <a:r>
              <a:rPr lang="it-IT" altLang="it-IT" sz="2400" b="1" dirty="0">
                <a:solidFill>
                  <a:srgbClr val="222222"/>
                </a:solidFill>
              </a:rPr>
              <a:t> i numeri reali, perciò </a:t>
            </a:r>
            <a:r>
              <a:rPr lang="it-IT" altLang="it-IT" sz="2400" b="1" i="1" dirty="0">
                <a:solidFill>
                  <a:srgbClr val="222222"/>
                </a:solidFill>
              </a:rPr>
              <a:t>x</a:t>
            </a:r>
            <a:r>
              <a:rPr lang="it-IT" altLang="it-IT" sz="2400" b="1" dirty="0">
                <a:solidFill>
                  <a:srgbClr val="222222"/>
                </a:solidFill>
              </a:rPr>
              <a:t> può essere irrazionale;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 dirty="0">
                <a:solidFill>
                  <a:srgbClr val="222222"/>
                </a:solidFill>
              </a:rPr>
              <a:t>Codominio:</a:t>
            </a:r>
            <a:r>
              <a:rPr lang="it-IT" altLang="it-IT" sz="2400" b="1" dirty="0">
                <a:solidFill>
                  <a:srgbClr val="222222"/>
                </a:solidFill>
              </a:rPr>
              <a:t> i numeri reali, perciò </a:t>
            </a:r>
            <a:r>
              <a:rPr lang="it-IT" altLang="it-IT" sz="2400" b="1" i="1" dirty="0">
                <a:solidFill>
                  <a:srgbClr val="222222"/>
                </a:solidFill>
              </a:rPr>
              <a:t>y</a:t>
            </a:r>
            <a:r>
              <a:rPr lang="it-IT" altLang="it-IT" sz="2400" b="1" dirty="0">
                <a:solidFill>
                  <a:srgbClr val="222222"/>
                </a:solidFill>
              </a:rPr>
              <a:t> può essere irrazionale;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222222"/>
                </a:solidFill>
              </a:rPr>
              <a:t>La base </a:t>
            </a:r>
            <a:r>
              <a:rPr lang="it-IT" altLang="it-IT" sz="2800" b="1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sz="2400" b="1" dirty="0">
                <a:solidFill>
                  <a:srgbClr val="222222"/>
                </a:solidFill>
              </a:rPr>
              <a:t> è un numero irrazionale.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 b="1" dirty="0">
              <a:solidFill>
                <a:srgbClr val="222222"/>
              </a:solidFill>
            </a:endParaRPr>
          </a:p>
        </p:txBody>
      </p:sp>
      <p:sp>
        <p:nvSpPr>
          <p:cNvPr id="28679" name="TextBox 19">
            <a:extLst>
              <a:ext uri="{FF2B5EF4-FFF2-40B4-BE49-F238E27FC236}">
                <a16:creationId xmlns:a16="http://schemas.microsoft.com/office/drawing/2014/main" id="{65337B32-3E08-B647-B131-53A9F8B190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5520" y="2636912"/>
            <a:ext cx="2133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E il grafico?</a:t>
            </a:r>
          </a:p>
        </p:txBody>
      </p:sp>
      <p:sp>
        <p:nvSpPr>
          <p:cNvPr id="28680" name="TextBox 20">
            <a:extLst>
              <a:ext uri="{FF2B5EF4-FFF2-40B4-BE49-F238E27FC236}">
                <a16:creationId xmlns:a16="http://schemas.microsoft.com/office/drawing/2014/main" id="{3EDB2781-4267-564E-83D4-C95BA7358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5520" y="3140968"/>
            <a:ext cx="4030216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Risulta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 dirty="0"/>
              <a:t>   2 &lt; </a:t>
            </a:r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sz="2400" b="1" i="1" dirty="0"/>
              <a:t> &lt;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Perciò troveremo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 dirty="0"/>
              <a:t>  2</a:t>
            </a:r>
            <a:r>
              <a:rPr lang="it-IT" altLang="it-IT" sz="2400" b="1" i="1" baseline="30000" dirty="0"/>
              <a:t>x</a:t>
            </a:r>
            <a:r>
              <a:rPr lang="it-IT" altLang="it-IT" sz="2400" b="1" i="1" dirty="0"/>
              <a:t> &lt; </a:t>
            </a:r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sz="2400" b="1" i="1" baseline="30000" dirty="0"/>
              <a:t>x</a:t>
            </a:r>
            <a:r>
              <a:rPr lang="it-IT" altLang="it-IT" sz="2400" b="1" i="1" dirty="0"/>
              <a:t> &lt; 3</a:t>
            </a:r>
            <a:r>
              <a:rPr lang="it-IT" altLang="it-IT" sz="2400" b="1" i="1" baseline="30000" dirty="0"/>
              <a:t>x</a:t>
            </a:r>
            <a:endParaRPr lang="it-IT" altLang="it-IT" sz="2400" b="1" i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Come mostra il grafico a fianco tracciato con un software di geometria dinamica.</a:t>
            </a:r>
          </a:p>
        </p:txBody>
      </p:sp>
      <p:pic>
        <p:nvPicPr>
          <p:cNvPr id="28681" name="Picture 21" descr="Exp_ln4.jpg">
            <a:extLst>
              <a:ext uri="{FF2B5EF4-FFF2-40B4-BE49-F238E27FC236}">
                <a16:creationId xmlns:a16="http://schemas.microsoft.com/office/drawing/2014/main" id="{AF82B154-D47E-CD4D-B7F8-A95B9376464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976" y="2616514"/>
            <a:ext cx="4349268" cy="400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5F24B85-5B21-F043-8FB5-37F6FECDF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Daniela Valenti 2026</a:t>
            </a:r>
          </a:p>
        </p:txBody>
      </p:sp>
      <p:sp>
        <p:nvSpPr>
          <p:cNvPr id="12" name="Rectangle 18">
            <a:extLst>
              <a:ext uri="{FF2B5EF4-FFF2-40B4-BE49-F238E27FC236}">
                <a16:creationId xmlns:a16="http://schemas.microsoft.com/office/drawing/2014/main" id="{5861FBE6-5E5A-FB4D-9EE8-FDA88D631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620688"/>
            <a:ext cx="1270248" cy="646331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= e</a:t>
            </a:r>
            <a:r>
              <a:rPr lang="it-IT" altLang="it-IT" sz="3600" b="1" i="1" baseline="30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42">
            <a:extLst>
              <a:ext uri="{FF2B5EF4-FFF2-40B4-BE49-F238E27FC236}">
                <a16:creationId xmlns:a16="http://schemas.microsoft.com/office/drawing/2014/main" id="{4C3C6ED8-3EFB-8B42-8B60-B939F5598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9118" y="6481142"/>
            <a:ext cx="52953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F17E86D-C976-8649-871B-3D8764CB085F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it-IT" altLang="it-IT" sz="1400" dirty="0"/>
          </a:p>
        </p:txBody>
      </p:sp>
      <p:sp>
        <p:nvSpPr>
          <p:cNvPr id="29700" name="TextBox 21">
            <a:extLst>
              <a:ext uri="{FF2B5EF4-FFF2-40B4-BE49-F238E27FC236}">
                <a16:creationId xmlns:a16="http://schemas.microsoft.com/office/drawing/2014/main" id="{6F918445-A31A-DA45-961C-51F7A0D09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6400" y="44624"/>
            <a:ext cx="762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CC0000"/>
                </a:solidFill>
              </a:rPr>
              <a:t>Il logaritmo in base </a:t>
            </a:r>
            <a:r>
              <a:rPr lang="it-IT" altLang="it-IT" sz="3600" b="1" i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29702" name="TextBox 10">
            <a:extLst>
              <a:ext uri="{FF2B5EF4-FFF2-40B4-BE49-F238E27FC236}">
                <a16:creationId xmlns:a16="http://schemas.microsoft.com/office/drawing/2014/main" id="{E0DE4229-0DE1-BB47-BA3D-836CD5DDE5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792" y="692696"/>
            <a:ext cx="56947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Ecco la funzione inversa di               :</a:t>
            </a:r>
          </a:p>
        </p:txBody>
      </p:sp>
      <p:sp>
        <p:nvSpPr>
          <p:cNvPr id="29704" name="TextBox 14">
            <a:extLst>
              <a:ext uri="{FF2B5EF4-FFF2-40B4-BE49-F238E27FC236}">
                <a16:creationId xmlns:a16="http://schemas.microsoft.com/office/drawing/2014/main" id="{0850513C-0B4B-A644-995E-1D5675330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3450" y="1844824"/>
            <a:ext cx="81343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Tradizionalmente, il logaritmo in base </a:t>
            </a:r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it-IT" altLang="it-IT" sz="2400" b="1" dirty="0"/>
              <a:t>prende il nome di </a:t>
            </a:r>
            <a:r>
              <a:rPr lang="it-IT" altLang="it-IT" sz="2400" b="1" i="1" dirty="0"/>
              <a:t>‘logaritmo naturale’</a:t>
            </a:r>
            <a:r>
              <a:rPr lang="it-IT" altLang="it-IT" sz="2400" b="1" dirty="0"/>
              <a:t>, abbreviato spesso con </a:t>
            </a:r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it-IT" altLang="it-IT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lnx</a:t>
            </a:r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’.</a:t>
            </a:r>
          </a:p>
        </p:txBody>
      </p:sp>
      <p:sp>
        <p:nvSpPr>
          <p:cNvPr id="29705" name="Rectangle 15">
            <a:extLst>
              <a:ext uri="{FF2B5EF4-FFF2-40B4-BE49-F238E27FC236}">
                <a16:creationId xmlns:a16="http://schemas.microsoft.com/office/drawing/2014/main" id="{4DF58B29-E18F-5C41-899D-116D9666C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512" y="3789040"/>
            <a:ext cx="687303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Ma la nomenclatura non è del tutto unificata:</a:t>
            </a:r>
            <a:r>
              <a:rPr lang="it-IT" altLang="it-IT" sz="2400" b="1" i="1" dirty="0"/>
              <a:t> </a:t>
            </a:r>
          </a:p>
          <a:p>
            <a:pPr marL="342900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2400" b="1" dirty="0"/>
              <a:t>sulla tastiera dei tascabili e nella maggior parte dei software più comuni si trova </a:t>
            </a:r>
            <a:r>
              <a:rPr lang="it-IT" altLang="it-IT" sz="2400" b="1" dirty="0" err="1"/>
              <a:t>ln</a:t>
            </a:r>
            <a:r>
              <a:rPr lang="it-IT" altLang="it-IT" sz="2400" b="1" i="1" dirty="0" err="1"/>
              <a:t>x</a:t>
            </a:r>
            <a:r>
              <a:rPr lang="it-IT" altLang="it-IT" sz="2400" b="1" dirty="0"/>
              <a:t>;</a:t>
            </a:r>
          </a:p>
          <a:p>
            <a:pPr eaLnBrk="1" hangingPunct="1">
              <a:spcBef>
                <a:spcPct val="0"/>
              </a:spcBef>
              <a:buNone/>
            </a:pPr>
            <a:endParaRPr lang="it-IT" altLang="it-IT" sz="2400" b="1" dirty="0"/>
          </a:p>
          <a:p>
            <a:pPr marL="342900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2400" b="1" dirty="0"/>
              <a:t>in alcuni testi di matematica si trova </a:t>
            </a:r>
            <a:r>
              <a:rPr lang="it-IT" altLang="it-IT" sz="2400" b="1" dirty="0" err="1"/>
              <a:t>log</a:t>
            </a:r>
            <a:r>
              <a:rPr lang="it-IT" altLang="it-IT" sz="2400" b="1" i="1" dirty="0" err="1"/>
              <a:t>x</a:t>
            </a:r>
            <a:r>
              <a:rPr lang="it-IT" altLang="it-IT" sz="2400" b="1" dirty="0"/>
              <a:t>.  </a:t>
            </a:r>
          </a:p>
        </p:txBody>
      </p:sp>
      <p:pic>
        <p:nvPicPr>
          <p:cNvPr id="29707" name="Picture 17" descr="Tasti_Scient.jpg">
            <a:extLst>
              <a:ext uri="{FF2B5EF4-FFF2-40B4-BE49-F238E27FC236}">
                <a16:creationId xmlns:a16="http://schemas.microsoft.com/office/drawing/2014/main" id="{AB37E1B9-B8F0-B341-94B8-EE989BFC7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7976" y="2924944"/>
            <a:ext cx="2502600" cy="3431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1035E556-2F23-B642-8F70-2A6B70B3CE5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49668" y="980728"/>
            <a:ext cx="4326452" cy="116481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F9982832-9E0B-0C44-BB26-2FAAA041D3A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99656" y="2636912"/>
            <a:ext cx="4275176" cy="1068794"/>
          </a:xfrm>
          <a:prstGeom prst="rect">
            <a:avLst/>
          </a:prstGeom>
        </p:spPr>
      </p:pic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1FADDBC-BF2A-1A4E-8EE8-12478DB7A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Daniela Valenti 2026</a:t>
            </a:r>
          </a:p>
        </p:txBody>
      </p:sp>
      <p:sp>
        <p:nvSpPr>
          <p:cNvPr id="12" name="Rectangle 18">
            <a:extLst>
              <a:ext uri="{FF2B5EF4-FFF2-40B4-BE49-F238E27FC236}">
                <a16:creationId xmlns:a16="http://schemas.microsoft.com/office/drawing/2014/main" id="{271BFCDC-72DA-0047-B52D-C63FCCB60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3864" y="565646"/>
            <a:ext cx="1270248" cy="646331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it-IT" altLang="it-IT" sz="3600" b="1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sz="36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3" name="Rectangle 18">
            <a:extLst>
              <a:ext uri="{FF2B5EF4-FFF2-40B4-BE49-F238E27FC236}">
                <a16:creationId xmlns:a16="http://schemas.microsoft.com/office/drawing/2014/main" id="{2AA79AA4-27AB-4146-ACC6-FFB1C95EE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8960" y="4005064"/>
            <a:ext cx="647892" cy="461665"/>
          </a:xfrm>
          <a:prstGeom prst="rect">
            <a:avLst/>
          </a:prstGeom>
          <a:noFill/>
          <a:ln w="63500">
            <a:solidFill>
              <a:srgbClr val="CC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 b="1" i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Connettore 1 4">
            <a:extLst>
              <a:ext uri="{FF2B5EF4-FFF2-40B4-BE49-F238E27FC236}">
                <a16:creationId xmlns:a16="http://schemas.microsoft.com/office/drawing/2014/main" id="{DC6EE801-7646-FB4F-8B8A-6BAB04803F22}"/>
              </a:ext>
            </a:extLst>
          </p:cNvPr>
          <p:cNvCxnSpPr/>
          <p:nvPr/>
        </p:nvCxnSpPr>
        <p:spPr>
          <a:xfrm flipV="1">
            <a:off x="8328248" y="4365104"/>
            <a:ext cx="750712" cy="393432"/>
          </a:xfrm>
          <a:prstGeom prst="line">
            <a:avLst/>
          </a:prstGeom>
          <a:ln>
            <a:solidFill>
              <a:srgbClr val="CC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42">
            <a:extLst>
              <a:ext uri="{FF2B5EF4-FFF2-40B4-BE49-F238E27FC236}">
                <a16:creationId xmlns:a16="http://schemas.microsoft.com/office/drawing/2014/main" id="{EF628466-F0E1-ED43-9A50-728D8C225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0D21771-1B20-8348-8FB1-6307AD07518F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it-IT" altLang="it-IT" sz="1400"/>
          </a:p>
        </p:txBody>
      </p:sp>
      <p:sp>
        <p:nvSpPr>
          <p:cNvPr id="30724" name="TextBox 21">
            <a:extLst>
              <a:ext uri="{FF2B5EF4-FFF2-40B4-BE49-F238E27FC236}">
                <a16:creationId xmlns:a16="http://schemas.microsoft.com/office/drawing/2014/main" id="{D7AD23B3-5749-C04E-9FF2-042ECA21C0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8408" y="44624"/>
            <a:ext cx="7620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CC0000"/>
                </a:solidFill>
              </a:rPr>
              <a:t>Il grafico del logaritmo in base </a:t>
            </a:r>
            <a:r>
              <a:rPr lang="it-IT" altLang="it-IT" b="1" i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30726" name="TextBox 19">
            <a:extLst>
              <a:ext uri="{FF2B5EF4-FFF2-40B4-BE49-F238E27FC236}">
                <a16:creationId xmlns:a16="http://schemas.microsoft.com/office/drawing/2014/main" id="{DE07179D-C758-FA4C-835A-5FCDF95B5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480" y="2996952"/>
            <a:ext cx="2133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E il grafico?</a:t>
            </a:r>
          </a:p>
        </p:txBody>
      </p:sp>
      <p:sp>
        <p:nvSpPr>
          <p:cNvPr id="30727" name="TextBox 20">
            <a:extLst>
              <a:ext uri="{FF2B5EF4-FFF2-40B4-BE49-F238E27FC236}">
                <a16:creationId xmlns:a16="http://schemas.microsoft.com/office/drawing/2014/main" id="{B033A8FC-2D78-5147-84CC-176BF7F5D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480" y="3573016"/>
            <a:ext cx="4896544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cs typeface="Arial" panose="020B0604020202020204" pitchFamily="34" charset="0"/>
              </a:rPr>
              <a:t>Ora trovo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000" b="1" dirty="0">
                <a:cs typeface="Arial" panose="020B0604020202020204" pitchFamily="34" charset="0"/>
              </a:rPr>
              <a:t>  </a:t>
            </a:r>
            <a:r>
              <a:rPr lang="it-IT" altLang="it-IT" sz="2400" b="1" dirty="0">
                <a:cs typeface="Arial" panose="020B0604020202020204" pitchFamily="34" charset="0"/>
              </a:rPr>
              <a:t>log</a:t>
            </a:r>
            <a:r>
              <a:rPr lang="it-IT" altLang="it-IT" sz="2400" b="1" baseline="-25000" dirty="0">
                <a:cs typeface="Arial" panose="020B0604020202020204" pitchFamily="34" charset="0"/>
              </a:rPr>
              <a:t>3</a:t>
            </a:r>
            <a:r>
              <a:rPr lang="it-IT" altLang="it-IT" sz="2400" b="1" dirty="0">
                <a:cs typeface="Arial" panose="020B0604020202020204" pitchFamily="34" charset="0"/>
              </a:rPr>
              <a:t>x &lt; </a:t>
            </a:r>
            <a:r>
              <a:rPr lang="it-IT" altLang="it-IT" sz="2400" b="1" dirty="0" err="1">
                <a:cs typeface="Arial" panose="020B0604020202020204" pitchFamily="34" charset="0"/>
              </a:rPr>
              <a:t>lnx</a:t>
            </a:r>
            <a:r>
              <a:rPr lang="it-IT" altLang="it-IT" sz="2400" b="1" dirty="0">
                <a:cs typeface="Arial" panose="020B0604020202020204" pitchFamily="34" charset="0"/>
              </a:rPr>
              <a:t> &lt; log</a:t>
            </a:r>
            <a:r>
              <a:rPr lang="it-IT" altLang="it-IT" sz="2400" b="1" baseline="-25000" dirty="0">
                <a:cs typeface="Arial" panose="020B0604020202020204" pitchFamily="34" charset="0"/>
              </a:rPr>
              <a:t>2</a:t>
            </a:r>
            <a:r>
              <a:rPr lang="it-IT" altLang="it-IT" sz="2400" b="1" dirty="0">
                <a:cs typeface="Arial" panose="020B0604020202020204" pitchFamily="34" charset="0"/>
              </a:rPr>
              <a:t>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cs typeface="Arial" panose="020B0604020202020204" pitchFamily="34" charset="0"/>
              </a:rPr>
              <a:t>come mostra il grafico a fianco tracciato con un software di geometria dinamica.</a:t>
            </a:r>
          </a:p>
        </p:txBody>
      </p:sp>
      <p:sp>
        <p:nvSpPr>
          <p:cNvPr id="30728" name="TextBox 10">
            <a:extLst>
              <a:ext uri="{FF2B5EF4-FFF2-40B4-BE49-F238E27FC236}">
                <a16:creationId xmlns:a16="http://schemas.microsoft.com/office/drawing/2014/main" id="{E9CD9E37-8EB6-F146-92BA-F8F5790C9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488" y="620688"/>
            <a:ext cx="7918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La funzione inversa di               si scrive nella forma: </a:t>
            </a:r>
          </a:p>
        </p:txBody>
      </p:sp>
      <p:pic>
        <p:nvPicPr>
          <p:cNvPr id="30731" name="Picture 15" descr="ln1.jpg">
            <a:extLst>
              <a:ext uri="{FF2B5EF4-FFF2-40B4-BE49-F238E27FC236}">
                <a16:creationId xmlns:a16="http://schemas.microsoft.com/office/drawing/2014/main" id="{B683E57B-6F5B-774F-8B11-16498AAEE3D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450" y="2708920"/>
            <a:ext cx="4128070" cy="3727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969B702-9E02-3A4D-AFF7-F269A5528F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7768" y="692696"/>
            <a:ext cx="4271792" cy="1435602"/>
          </a:xfrm>
          <a:prstGeom prst="rect">
            <a:avLst/>
          </a:prstGeom>
        </p:spPr>
      </p:pic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D48A42F-1E5F-C04E-90B4-92C810AD5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Daniela Valenti 2026</a:t>
            </a:r>
          </a:p>
        </p:txBody>
      </p:sp>
      <p:sp>
        <p:nvSpPr>
          <p:cNvPr id="12" name="Rectangle 18">
            <a:extLst>
              <a:ext uri="{FF2B5EF4-FFF2-40B4-BE49-F238E27FC236}">
                <a16:creationId xmlns:a16="http://schemas.microsoft.com/office/drawing/2014/main" id="{9862BF41-858A-E54A-BDF8-88D9B0100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9856" y="476672"/>
            <a:ext cx="1270248" cy="646331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it-IT" altLang="it-IT" sz="3600" b="1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sz="36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BCE6C5F-140E-7342-A7B4-D56BB3BB12C2}"/>
              </a:ext>
            </a:extLst>
          </p:cNvPr>
          <p:cNvSpPr/>
          <p:nvPr/>
        </p:nvSpPr>
        <p:spPr>
          <a:xfrm>
            <a:off x="1442194" y="1787332"/>
            <a:ext cx="95503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sz="2400" b="1" dirty="0">
                <a:cs typeface="Arial" panose="020B0604020202020204" pitchFamily="34" charset="0"/>
              </a:rPr>
              <a:t>Dominio: i numeri reali positivi, perciò x può essere irrazionale;</a:t>
            </a:r>
          </a:p>
          <a:p>
            <a:pPr eaLnBrk="1" hangingPunct="1"/>
            <a:r>
              <a:rPr lang="it-IT" altLang="it-IT" sz="2400" b="1" dirty="0">
                <a:cs typeface="Arial" panose="020B0604020202020204" pitchFamily="34" charset="0"/>
              </a:rPr>
              <a:t>Codominio: i numeri reali, perciò y può essere irrazionale;</a:t>
            </a:r>
          </a:p>
          <a:p>
            <a:pPr eaLnBrk="1" hangingPunct="1"/>
            <a:r>
              <a:rPr lang="it-IT" altLang="it-IT" sz="2400" b="1" dirty="0">
                <a:cs typeface="Arial" panose="020B0604020202020204" pitchFamily="34" charset="0"/>
              </a:rPr>
              <a:t>La base e è un numero irrazionale.</a:t>
            </a:r>
          </a:p>
          <a:p>
            <a:pPr eaLnBrk="1" hangingPunct="1"/>
            <a:endParaRPr lang="it-IT" altLang="it-IT" sz="2400" b="1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42">
            <a:extLst>
              <a:ext uri="{FF2B5EF4-FFF2-40B4-BE49-F238E27FC236}">
                <a16:creationId xmlns:a16="http://schemas.microsoft.com/office/drawing/2014/main" id="{03B25AAC-7864-FD45-B925-D634CF9A4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B89B0F-3A32-8B4F-A67D-F3C4C2942663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it-IT" altLang="it-IT" sz="1400"/>
          </a:p>
        </p:txBody>
      </p:sp>
      <p:sp>
        <p:nvSpPr>
          <p:cNvPr id="31748" name="TextBox 21">
            <a:extLst>
              <a:ext uri="{FF2B5EF4-FFF2-40B4-BE49-F238E27FC236}">
                <a16:creationId xmlns:a16="http://schemas.microsoft.com/office/drawing/2014/main" id="{E457360F-F2BA-2C4A-9A82-86806B244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2556" y="-27384"/>
            <a:ext cx="87849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CC0000"/>
                </a:solidFill>
              </a:rPr>
              <a:t>Grafici di esponenziale e logaritmo in base </a:t>
            </a:r>
            <a:r>
              <a:rPr lang="it-IT" altLang="it-IT" sz="3600" b="1" i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31749" name="TextBox 11">
            <a:extLst>
              <a:ext uri="{FF2B5EF4-FFF2-40B4-BE49-F238E27FC236}">
                <a16:creationId xmlns:a16="http://schemas.microsoft.com/office/drawing/2014/main" id="{209CF5B4-5BF5-BD4B-8AB2-F3DF54641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1752601"/>
            <a:ext cx="2514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/>
          </a:p>
        </p:txBody>
      </p:sp>
      <p:pic>
        <p:nvPicPr>
          <p:cNvPr id="31750" name="Picture 12" descr="ln2.jpg">
            <a:extLst>
              <a:ext uri="{FF2B5EF4-FFF2-40B4-BE49-F238E27FC236}">
                <a16:creationId xmlns:a16="http://schemas.microsoft.com/office/drawing/2014/main" id="{4131914C-3A40-7941-9C4C-E308817BEE8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848" y="679420"/>
            <a:ext cx="6061472" cy="5701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6A134F9-C96B-A248-A33A-16BBAF075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Daniela Valenti 2026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32D15B15-E044-1F40-9595-06BEE701BA5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90800" y="1600200"/>
            <a:ext cx="7239000" cy="2160588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CC0000"/>
                </a:solidFill>
                <a:ea typeface="ＭＳ Ｐゴシック" panose="020B0600070205080204" pitchFamily="34" charset="-128"/>
              </a:rPr>
              <a:t>Problemi di crescita</a:t>
            </a:r>
            <a:br>
              <a:rPr lang="it-IT" altLang="it-IT" b="1" dirty="0">
                <a:solidFill>
                  <a:srgbClr val="CC0000"/>
                </a:solidFill>
                <a:ea typeface="ＭＳ Ｐゴシック" panose="020B0600070205080204" pitchFamily="34" charset="-128"/>
              </a:rPr>
            </a:br>
            <a:r>
              <a:rPr lang="it-IT" altLang="it-IT" b="1" dirty="0">
                <a:solidFill>
                  <a:srgbClr val="CC0000"/>
                </a:solidFill>
                <a:ea typeface="ＭＳ Ｐゴシック" panose="020B0600070205080204" pitchFamily="34" charset="-128"/>
              </a:rPr>
              <a:t>e decrescita continua</a:t>
            </a:r>
          </a:p>
        </p:txBody>
      </p:sp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364C748C-CA20-8547-AAC5-97F9AD879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027DD48-8903-5048-90D4-374172BB9CA2}" type="slidenum">
              <a:rPr lang="it-IT" altLang="it-IT" sz="1400"/>
              <a:pPr eaLnBrk="1" hangingPunct="1"/>
              <a:t>13</a:t>
            </a:fld>
            <a:endParaRPr lang="it-IT" altLang="it-IT" sz="140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B6C6F24-77C1-D446-A910-B0ECB9C2D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Daniela Valenti 2026</a:t>
            </a:r>
          </a:p>
        </p:txBody>
      </p:sp>
    </p:spTree>
    <p:extLst>
      <p:ext uri="{BB962C8B-B14F-4D97-AF65-F5344CB8AC3E}">
        <p14:creationId xmlns:p14="http://schemas.microsoft.com/office/powerpoint/2010/main" val="3819913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Slide Number Placeholder 4">
            <a:extLst>
              <a:ext uri="{FF2B5EF4-FFF2-40B4-BE49-F238E27FC236}">
                <a16:creationId xmlns:a16="http://schemas.microsoft.com/office/drawing/2014/main" id="{AC4A8636-CA18-1A4E-B555-FF71759B9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EBDFBF4-D083-6C44-A377-D702EDED01D0}" type="slidenum">
              <a:rPr lang="it-IT" altLang="it-IT" sz="1400"/>
              <a:pPr eaLnBrk="1" hangingPunct="1"/>
              <a:t>14</a:t>
            </a:fld>
            <a:endParaRPr lang="it-IT" altLang="it-IT" sz="1400" dirty="0"/>
          </a:p>
        </p:txBody>
      </p:sp>
      <p:sp>
        <p:nvSpPr>
          <p:cNvPr id="19461" name="TextBox 6">
            <a:extLst>
              <a:ext uri="{FF2B5EF4-FFF2-40B4-BE49-F238E27FC236}">
                <a16:creationId xmlns:a16="http://schemas.microsoft.com/office/drawing/2014/main" id="{762FEBCE-4CB0-4943-BA57-CF2A7F0A0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44624"/>
            <a:ext cx="76962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3200" b="1" dirty="0">
                <a:solidFill>
                  <a:srgbClr val="CC0000"/>
                </a:solidFill>
              </a:rPr>
              <a:t>Legge che descrive un particolare processo di crescita continua</a:t>
            </a:r>
          </a:p>
        </p:txBody>
      </p:sp>
      <p:sp>
        <p:nvSpPr>
          <p:cNvPr id="19462" name="TextBox 8">
            <a:extLst>
              <a:ext uri="{FF2B5EF4-FFF2-40B4-BE49-F238E27FC236}">
                <a16:creationId xmlns:a16="http://schemas.microsoft.com/office/drawing/2014/main" id="{82DA3DB5-763E-A745-A0CA-4D1168097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2628" y="1196752"/>
            <a:ext cx="1791444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4000" b="1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= e</a:t>
            </a:r>
            <a:r>
              <a:rPr lang="it-IT" altLang="it-IT" sz="4000" b="1" i="1" baseline="30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19463" name="TextBox 29">
            <a:extLst>
              <a:ext uri="{FF2B5EF4-FFF2-40B4-BE49-F238E27FC236}">
                <a16:creationId xmlns:a16="http://schemas.microsoft.com/office/drawing/2014/main" id="{67C48EB3-84FC-6447-84D1-12E6D79CD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0478" y="2060848"/>
            <a:ext cx="840137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it-IT" altLang="it-IT" b="1" dirty="0">
                <a:solidFill>
                  <a:srgbClr val="222222"/>
                </a:solidFill>
              </a:rPr>
              <a:t>Capitale iniziale depositato = 1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endParaRPr lang="it-IT" altLang="it-IT" sz="800" b="1" dirty="0">
              <a:solidFill>
                <a:srgbClr val="222222"/>
              </a:solidFill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it-IT" altLang="it-IT" b="1" dirty="0">
                <a:solidFill>
                  <a:srgbClr val="222222"/>
                </a:solidFill>
              </a:rPr>
              <a:t>Tasso di interesse annuo 100%   = 1  </a:t>
            </a:r>
          </a:p>
          <a:p>
            <a:pPr eaLnBrk="1" hangingPunct="1"/>
            <a:r>
              <a:rPr lang="it-IT" altLang="it-IT" b="1" dirty="0">
                <a:solidFill>
                  <a:srgbClr val="222222"/>
                </a:solidFill>
              </a:rPr>
              <a:t>    (frazionato in modo continuo)</a:t>
            </a:r>
          </a:p>
        </p:txBody>
      </p:sp>
      <p:sp>
        <p:nvSpPr>
          <p:cNvPr id="19464" name="TextBox 30">
            <a:extLst>
              <a:ext uri="{FF2B5EF4-FFF2-40B4-BE49-F238E27FC236}">
                <a16:creationId xmlns:a16="http://schemas.microsoft.com/office/drawing/2014/main" id="{674642B2-CEA9-E04A-8F93-974571D34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7448" y="4005064"/>
            <a:ext cx="8001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222222"/>
                </a:solidFill>
              </a:rPr>
              <a:t>Vediamo ora come descrivere situazioni più generali di crescita continua.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C3CE9DE-C1CC-9541-BE2E-421AE9D1D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Daniela Valenti 2026</a:t>
            </a:r>
          </a:p>
        </p:txBody>
      </p:sp>
    </p:spTree>
    <p:extLst>
      <p:ext uri="{BB962C8B-B14F-4D97-AF65-F5344CB8AC3E}">
        <p14:creationId xmlns:p14="http://schemas.microsoft.com/office/powerpoint/2010/main" val="729643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Slide Number Placeholder 4">
            <a:extLst>
              <a:ext uri="{FF2B5EF4-FFF2-40B4-BE49-F238E27FC236}">
                <a16:creationId xmlns:a16="http://schemas.microsoft.com/office/drawing/2014/main" id="{655AA656-72EF-234A-8FBA-B3D0294A0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481142"/>
            <a:ext cx="28448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5AA4C10-CC55-B44C-8184-BF80262746BE}" type="slidenum">
              <a:rPr lang="it-IT" altLang="it-IT" sz="1400"/>
              <a:pPr eaLnBrk="1" hangingPunct="1"/>
              <a:t>15</a:t>
            </a:fld>
            <a:endParaRPr lang="it-IT" altLang="it-IT" sz="1400" dirty="0"/>
          </a:p>
        </p:txBody>
      </p:sp>
      <p:sp>
        <p:nvSpPr>
          <p:cNvPr id="20487" name="Rectangle 9">
            <a:extLst>
              <a:ext uri="{FF2B5EF4-FFF2-40B4-BE49-F238E27FC236}">
                <a16:creationId xmlns:a16="http://schemas.microsoft.com/office/drawing/2014/main" id="{550BDF49-3C3A-1849-B485-A5302E8C5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376" y="5373216"/>
            <a:ext cx="727280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200" b="1" dirty="0">
                <a:solidFill>
                  <a:srgbClr val="222222"/>
                </a:solidFill>
              </a:rPr>
              <a:t>La crescita continua di un capitale è remota dalla realtà, ma fa capire che processi di crescita continua sono descritti da funzioni esponenziali del tipo: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7193826-09A2-F34C-85C0-545C479C3831}"/>
              </a:ext>
            </a:extLst>
          </p:cNvPr>
          <p:cNvSpPr/>
          <p:nvPr/>
        </p:nvSpPr>
        <p:spPr>
          <a:xfrm>
            <a:off x="6888088" y="5983615"/>
            <a:ext cx="397333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it-IT" altLang="it-IT" sz="28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sz="2800" b="1" i="1" baseline="30000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2800" b="1" i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it-IT" altLang="it-IT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lang="it-IT" altLang="it-IT" sz="2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0 e  </a:t>
            </a:r>
            <a:r>
              <a:rPr lang="it-IT" altLang="it-IT" sz="2600" b="1" i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2600" b="1" i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0</a:t>
            </a:r>
            <a:endParaRPr lang="it-IT" sz="2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90713A5-37B8-874F-A9B6-3049FA23C45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0178" y="397330"/>
            <a:ext cx="10886422" cy="5047894"/>
          </a:xfrm>
          <a:prstGeom prst="rect">
            <a:avLst/>
          </a:prstGeom>
        </p:spPr>
      </p:pic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D80EDC4-FB82-D143-A86C-48DDCB8431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481142"/>
            <a:ext cx="2844800" cy="476250"/>
          </a:xfrm>
        </p:spPr>
        <p:txBody>
          <a:bodyPr/>
          <a:lstStyle/>
          <a:p>
            <a:pPr>
              <a:defRPr/>
            </a:pPr>
            <a:r>
              <a:rPr lang="it-IT" altLang="it-IT" dirty="0"/>
              <a:t>Daniela Valenti 2026</a:t>
            </a:r>
          </a:p>
        </p:txBody>
      </p:sp>
      <p:sp>
        <p:nvSpPr>
          <p:cNvPr id="20485" name="TextBox 6">
            <a:extLst>
              <a:ext uri="{FF2B5EF4-FFF2-40B4-BE49-F238E27FC236}">
                <a16:creationId xmlns:a16="http://schemas.microsoft.com/office/drawing/2014/main" id="{ED284124-3173-C04A-A35A-775F53652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2100" y="-27384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 dirty="0">
                <a:solidFill>
                  <a:srgbClr val="CC0000"/>
                </a:solidFill>
              </a:rPr>
              <a:t>Verso un più generale processo di crescita continua</a:t>
            </a:r>
          </a:p>
        </p:txBody>
      </p:sp>
    </p:spTree>
    <p:extLst>
      <p:ext uri="{BB962C8B-B14F-4D97-AF65-F5344CB8AC3E}">
        <p14:creationId xmlns:p14="http://schemas.microsoft.com/office/powerpoint/2010/main" val="2059018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Slide Number Placeholder 4">
            <a:extLst>
              <a:ext uri="{FF2B5EF4-FFF2-40B4-BE49-F238E27FC236}">
                <a16:creationId xmlns:a16="http://schemas.microsoft.com/office/drawing/2014/main" id="{9D7AB235-C168-024F-B63A-0D7B52345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ADE0C78-53E6-B543-8D8B-551B15BD4018}" type="slidenum">
              <a:rPr lang="it-IT" altLang="it-IT" sz="1400"/>
              <a:pPr eaLnBrk="1" hangingPunct="1"/>
              <a:t>16</a:t>
            </a:fld>
            <a:endParaRPr lang="it-IT" altLang="it-IT" sz="1400"/>
          </a:p>
        </p:txBody>
      </p:sp>
      <p:sp>
        <p:nvSpPr>
          <p:cNvPr id="21509" name="TextBox 6">
            <a:extLst>
              <a:ext uri="{FF2B5EF4-FFF2-40B4-BE49-F238E27FC236}">
                <a16:creationId xmlns:a16="http://schemas.microsoft.com/office/drawing/2014/main" id="{7A51BB79-34B5-BC4D-8C7A-DEF95FD49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3553" y="-27384"/>
            <a:ext cx="7696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 dirty="0">
                <a:solidFill>
                  <a:srgbClr val="CC0000"/>
                </a:solidFill>
              </a:rPr>
              <a:t>Un processo di decrescita continua</a:t>
            </a:r>
          </a:p>
        </p:txBody>
      </p:sp>
      <p:sp>
        <p:nvSpPr>
          <p:cNvPr id="21511" name="Rectangle 9">
            <a:extLst>
              <a:ext uri="{FF2B5EF4-FFF2-40B4-BE49-F238E27FC236}">
                <a16:creationId xmlns:a16="http://schemas.microsoft.com/office/drawing/2014/main" id="{66D5D25A-DD4C-C547-ADC0-0A37095B1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6036" y="5180999"/>
            <a:ext cx="93325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/>
              <a:t>Più in generale i processi di decrescita continua sono descritti da funzioni esponenziali del tipo:</a:t>
            </a:r>
          </a:p>
        </p:txBody>
      </p:sp>
      <p:sp>
        <p:nvSpPr>
          <p:cNvPr id="21512" name="TextBox 7">
            <a:extLst>
              <a:ext uri="{FF2B5EF4-FFF2-40B4-BE49-F238E27FC236}">
                <a16:creationId xmlns:a16="http://schemas.microsoft.com/office/drawing/2014/main" id="{7F139AF0-6D70-5D4A-8C33-DD1A0447F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9990" y="428471"/>
            <a:ext cx="86505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/>
              <a:t>Deposito un capitale </a:t>
            </a:r>
            <a:r>
              <a:rPr lang="it-IT" altLang="it-IT" b="1" i="1" dirty="0"/>
              <a:t>A = 1  </a:t>
            </a:r>
            <a:r>
              <a:rPr lang="it-IT" altLang="it-IT" b="1" dirty="0"/>
              <a:t>e, per pagare un mutuo, incarico la banca di </a:t>
            </a:r>
            <a:r>
              <a:rPr lang="it-IT" altLang="it-IT" b="1" i="1" dirty="0">
                <a:solidFill>
                  <a:srgbClr val="FF0000"/>
                </a:solidFill>
              </a:rPr>
              <a:t>togliere</a:t>
            </a:r>
            <a:r>
              <a:rPr lang="it-IT" altLang="it-IT" b="1" dirty="0"/>
              <a:t> alla fine dell’anno il</a:t>
            </a:r>
            <a:r>
              <a:rPr lang="it-IT" altLang="it-IT" b="1" dirty="0">
                <a:solidFill>
                  <a:srgbClr val="FF0000"/>
                </a:solidFill>
              </a:rPr>
              <a:t> 20% </a:t>
            </a:r>
            <a:r>
              <a:rPr lang="it-IT" altLang="it-IT" b="1" dirty="0"/>
              <a:t>del capitale depositato. Poi l’interesse viene frazionato …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30A32A7-E71D-D04E-BCFE-04FC972AF07A}"/>
              </a:ext>
            </a:extLst>
          </p:cNvPr>
          <p:cNvSpPr/>
          <p:nvPr/>
        </p:nvSpPr>
        <p:spPr>
          <a:xfrm>
            <a:off x="4439816" y="5930116"/>
            <a:ext cx="411920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it-IT" altLang="it-IT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it-IT" altLang="it-IT" sz="28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sz="2800" b="1" i="1" baseline="30000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2800" b="1" i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it-IT" altLang="it-IT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lang="it-IT" altLang="it-IT" sz="2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0 e </a:t>
            </a:r>
            <a:r>
              <a:rPr lang="it-IT" altLang="it-IT" sz="2600" b="1" i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2600" b="1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 0</a:t>
            </a:r>
            <a:endParaRPr lang="it-IT" sz="2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5B48923-36C6-3145-A8A6-634C185A456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05907" y="1519171"/>
            <a:ext cx="8222541" cy="3710029"/>
          </a:xfrm>
          <a:prstGeom prst="rect">
            <a:avLst/>
          </a:prstGeom>
        </p:spPr>
      </p:pic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49A78A3-2042-9F4C-AE7D-455721C3E9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481142"/>
            <a:ext cx="2844800" cy="476250"/>
          </a:xfrm>
        </p:spPr>
        <p:txBody>
          <a:bodyPr/>
          <a:lstStyle/>
          <a:p>
            <a:pPr>
              <a:defRPr/>
            </a:pPr>
            <a:r>
              <a:rPr lang="it-IT" altLang="it-IT" dirty="0"/>
              <a:t>Daniela Valenti 2026</a:t>
            </a:r>
          </a:p>
        </p:txBody>
      </p:sp>
    </p:spTree>
    <p:extLst>
      <p:ext uri="{BB962C8B-B14F-4D97-AF65-F5344CB8AC3E}">
        <p14:creationId xmlns:p14="http://schemas.microsoft.com/office/powerpoint/2010/main" val="410357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Slide Number Placeholder 4">
            <a:extLst>
              <a:ext uri="{FF2B5EF4-FFF2-40B4-BE49-F238E27FC236}">
                <a16:creationId xmlns:a16="http://schemas.microsoft.com/office/drawing/2014/main" id="{7B3E3096-7435-2D41-A61D-AC0B22347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E8AB7C8-CD9A-364D-A75C-4150B44746EE}" type="slidenum">
              <a:rPr lang="it-IT" altLang="it-IT" sz="1400"/>
              <a:pPr eaLnBrk="1" hangingPunct="1"/>
              <a:t>17</a:t>
            </a:fld>
            <a:endParaRPr lang="it-IT" altLang="it-IT" sz="1400"/>
          </a:p>
        </p:txBody>
      </p:sp>
      <p:sp>
        <p:nvSpPr>
          <p:cNvPr id="22533" name="TextBox 6">
            <a:extLst>
              <a:ext uri="{FF2B5EF4-FFF2-40B4-BE49-F238E27FC236}">
                <a16:creationId xmlns:a16="http://schemas.microsoft.com/office/drawing/2014/main" id="{A184A690-76EE-F44E-9F73-AFAEE8386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552" y="317991"/>
            <a:ext cx="814724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3200" b="1" dirty="0">
                <a:solidFill>
                  <a:srgbClr val="CC0000"/>
                </a:solidFill>
              </a:rPr>
              <a:t>Una sola legge per descrivere processi di crescita o decrescita continua</a:t>
            </a:r>
          </a:p>
        </p:txBody>
      </p:sp>
      <p:sp>
        <p:nvSpPr>
          <p:cNvPr id="22534" name="Rectangle 9">
            <a:extLst>
              <a:ext uri="{FF2B5EF4-FFF2-40B4-BE49-F238E27FC236}">
                <a16:creationId xmlns:a16="http://schemas.microsoft.com/office/drawing/2014/main" id="{D331FBA4-A967-BD4A-8561-CAAAB202D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819401"/>
            <a:ext cx="8382000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 b="1" dirty="0"/>
          </a:p>
          <a:p>
            <a:pPr algn="ctr" eaLnBrk="1" hangingPunct="1"/>
            <a:endParaRPr lang="it-IT" altLang="it-IT" b="1" i="1" baseline="30000" dirty="0"/>
          </a:p>
          <a:p>
            <a:pPr algn="ctr" eaLnBrk="1" hangingPunct="1"/>
            <a:r>
              <a:rPr lang="it-IT" altLang="it-IT" sz="2000" b="1" i="1" baseline="30000" dirty="0"/>
              <a:t> </a:t>
            </a:r>
          </a:p>
          <a:p>
            <a:pPr eaLnBrk="1" hangingPunct="1"/>
            <a:r>
              <a:rPr lang="it-IT" altLang="it-IT" sz="2000" b="1" i="1" baseline="30000" dirty="0"/>
              <a:t> </a:t>
            </a:r>
          </a:p>
          <a:p>
            <a:pPr eaLnBrk="1" hangingPunct="1"/>
            <a:r>
              <a:rPr lang="it-IT" altLang="it-IT" sz="2000" b="1" i="1" baseline="30000" dirty="0"/>
              <a:t>      </a:t>
            </a:r>
            <a:endParaRPr lang="it-IT" altLang="it-IT" sz="2000" b="1" i="1" dirty="0">
              <a:solidFill>
                <a:srgbClr val="003300"/>
              </a:solidFill>
            </a:endParaRPr>
          </a:p>
          <a:p>
            <a:pPr eaLnBrk="1" hangingPunct="1"/>
            <a:endParaRPr lang="it-IT" altLang="it-IT" sz="2000" b="1" i="1" baseline="30000" dirty="0">
              <a:solidFill>
                <a:srgbClr val="003300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9FC077A-6B4C-4349-B25E-2BEC9DCDFE8C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4914478" y="2381250"/>
            <a:ext cx="762000" cy="1638300"/>
          </a:xfrm>
          <a:prstGeom prst="straightConnector1">
            <a:avLst/>
          </a:prstGeom>
          <a:noFill/>
          <a:ln w="25400">
            <a:solidFill>
              <a:srgbClr val="222222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6" name="Rectangle 17">
            <a:extLst>
              <a:ext uri="{FF2B5EF4-FFF2-40B4-BE49-F238E27FC236}">
                <a16:creationId xmlns:a16="http://schemas.microsoft.com/office/drawing/2014/main" id="{C8148161-C9E2-7A4B-A638-18E767059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1784" y="1988840"/>
            <a:ext cx="3962400" cy="64633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it-IT" altLang="it-IT" sz="36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sz="3600" b="1" i="1" baseline="30000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3600" b="1" i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con  </a:t>
            </a:r>
            <a:r>
              <a:rPr lang="it-IT" altLang="it-IT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0</a:t>
            </a:r>
          </a:p>
        </p:txBody>
      </p:sp>
      <p:sp>
        <p:nvSpPr>
          <p:cNvPr id="22538" name="Rectangle 21">
            <a:extLst>
              <a:ext uri="{FF2B5EF4-FFF2-40B4-BE49-F238E27FC236}">
                <a16:creationId xmlns:a16="http://schemas.microsoft.com/office/drawing/2014/main" id="{3BA9C9F9-F932-7A4C-A851-1E6B14AD0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5029200"/>
            <a:ext cx="23622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 sz="1800" b="1" i="1">
              <a:solidFill>
                <a:srgbClr val="003300"/>
              </a:solidFill>
            </a:endParaRPr>
          </a:p>
          <a:p>
            <a:pPr eaLnBrk="1" hangingPunct="1"/>
            <a:endParaRPr lang="it-IT" altLang="it-IT" sz="1800" b="1" i="1">
              <a:solidFill>
                <a:srgbClr val="003300"/>
              </a:solidFill>
            </a:endParaRPr>
          </a:p>
          <a:p>
            <a:pPr eaLnBrk="1" hangingPunct="1"/>
            <a:endParaRPr lang="it-IT" altLang="it-IT" sz="1800" b="1" i="1">
              <a:solidFill>
                <a:srgbClr val="003300"/>
              </a:solidFill>
            </a:endParaRPr>
          </a:p>
        </p:txBody>
      </p:sp>
      <p:sp>
        <p:nvSpPr>
          <p:cNvPr id="22539" name="Rectangle 22">
            <a:extLst>
              <a:ext uri="{FF2B5EF4-FFF2-40B4-BE49-F238E27FC236}">
                <a16:creationId xmlns:a16="http://schemas.microsoft.com/office/drawing/2014/main" id="{3D333B6C-8F86-BB46-9641-64727C39B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3728" y="3733801"/>
            <a:ext cx="2940224" cy="83099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 i="1" dirty="0" err="1">
                <a:solidFill>
                  <a:srgbClr val="008000"/>
                </a:solidFill>
              </a:rPr>
              <a:t>r</a:t>
            </a:r>
            <a:r>
              <a:rPr lang="it-IT" altLang="it-IT" b="1" i="1" dirty="0">
                <a:solidFill>
                  <a:srgbClr val="008000"/>
                </a:solidFill>
              </a:rPr>
              <a:t> </a:t>
            </a:r>
            <a:r>
              <a:rPr lang="it-IT" altLang="it-IT" b="1" i="1" dirty="0">
                <a:solidFill>
                  <a:srgbClr val="660066"/>
                </a:solidFill>
              </a:rPr>
              <a:t>&gt;</a:t>
            </a:r>
            <a:r>
              <a:rPr lang="it-IT" altLang="it-IT" b="1" i="1" dirty="0">
                <a:solidFill>
                  <a:srgbClr val="FF0000"/>
                </a:solidFill>
              </a:rPr>
              <a:t> </a:t>
            </a:r>
            <a:r>
              <a:rPr lang="it-IT" altLang="it-IT" b="1" i="1" dirty="0">
                <a:solidFill>
                  <a:srgbClr val="003300"/>
                </a:solidFill>
              </a:rPr>
              <a:t>0</a:t>
            </a:r>
          </a:p>
          <a:p>
            <a:pPr eaLnBrk="1" hangingPunct="1"/>
            <a:r>
              <a:rPr lang="it-IT" altLang="it-IT" b="1" i="1" dirty="0">
                <a:solidFill>
                  <a:srgbClr val="CC0000"/>
                </a:solidFill>
              </a:rPr>
              <a:t>Crescita</a:t>
            </a:r>
            <a:r>
              <a:rPr lang="it-IT" altLang="it-IT" b="1" i="1" dirty="0">
                <a:solidFill>
                  <a:srgbClr val="003300"/>
                </a:solidFill>
              </a:rPr>
              <a:t> continua</a:t>
            </a:r>
            <a:endParaRPr lang="it-IT" altLang="it-IT" dirty="0"/>
          </a:p>
        </p:txBody>
      </p:sp>
      <p:sp>
        <p:nvSpPr>
          <p:cNvPr id="22542" name="Rectangle 25">
            <a:extLst>
              <a:ext uri="{FF2B5EF4-FFF2-40B4-BE49-F238E27FC236}">
                <a16:creationId xmlns:a16="http://schemas.microsoft.com/office/drawing/2014/main" id="{9F69BE6F-5156-424E-AEB8-847AA7C3B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6128" y="3733801"/>
            <a:ext cx="3226296" cy="83099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 i="1" dirty="0" err="1">
                <a:solidFill>
                  <a:srgbClr val="008000"/>
                </a:solidFill>
              </a:rPr>
              <a:t>r</a:t>
            </a:r>
            <a:r>
              <a:rPr lang="it-IT" altLang="it-IT" b="1" i="1" dirty="0">
                <a:solidFill>
                  <a:srgbClr val="008000"/>
                </a:solidFill>
              </a:rPr>
              <a:t> </a:t>
            </a:r>
            <a:r>
              <a:rPr lang="it-IT" altLang="it-IT" b="1" i="1" dirty="0">
                <a:solidFill>
                  <a:srgbClr val="FF0000"/>
                </a:solidFill>
              </a:rPr>
              <a:t>&lt; </a:t>
            </a:r>
            <a:r>
              <a:rPr lang="it-IT" altLang="it-IT" b="1" i="1" dirty="0">
                <a:solidFill>
                  <a:srgbClr val="003300"/>
                </a:solidFill>
              </a:rPr>
              <a:t>0</a:t>
            </a:r>
          </a:p>
          <a:p>
            <a:pPr eaLnBrk="1" hangingPunct="1"/>
            <a:r>
              <a:rPr lang="it-IT" altLang="it-IT" b="1" i="1" dirty="0">
                <a:solidFill>
                  <a:srgbClr val="CC0000"/>
                </a:solidFill>
              </a:rPr>
              <a:t>Decrescita</a:t>
            </a:r>
            <a:r>
              <a:rPr lang="it-IT" altLang="it-IT" b="1" i="1" dirty="0">
                <a:solidFill>
                  <a:srgbClr val="003300"/>
                </a:solidFill>
              </a:rPr>
              <a:t> continua</a:t>
            </a:r>
            <a:endParaRPr lang="it-IT" altLang="it-IT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E8F3CB9-AD45-9D45-8CF7-A7E8C26DEA66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6400378" y="2533650"/>
            <a:ext cx="762000" cy="1333500"/>
          </a:xfrm>
          <a:prstGeom prst="straightConnector1">
            <a:avLst/>
          </a:prstGeom>
          <a:noFill/>
          <a:ln w="25400">
            <a:solidFill>
              <a:srgbClr val="222222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88E1080-9B90-894E-8274-3536C762F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Daniela Valenti 2026</a:t>
            </a:r>
          </a:p>
        </p:txBody>
      </p:sp>
    </p:spTree>
    <p:extLst>
      <p:ext uri="{BB962C8B-B14F-4D97-AF65-F5344CB8AC3E}">
        <p14:creationId xmlns:p14="http://schemas.microsoft.com/office/powerpoint/2010/main" val="36226600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Slide Number Placeholder 42">
            <a:extLst>
              <a:ext uri="{FF2B5EF4-FFF2-40B4-BE49-F238E27FC236}">
                <a16:creationId xmlns:a16="http://schemas.microsoft.com/office/drawing/2014/main" id="{B573BE5C-2CF7-424C-B39C-650EC0E91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3053CD4-28E1-4149-A27E-2F065E58A8EA}" type="slidenum">
              <a:rPr lang="it-IT" altLang="it-IT" sz="1400"/>
              <a:pPr eaLnBrk="1" hangingPunct="1"/>
              <a:t>18</a:t>
            </a:fld>
            <a:endParaRPr lang="it-IT" altLang="it-IT" sz="1400"/>
          </a:p>
        </p:txBody>
      </p:sp>
      <p:sp>
        <p:nvSpPr>
          <p:cNvPr id="27653" name="TextBox 21">
            <a:extLst>
              <a:ext uri="{FF2B5EF4-FFF2-40B4-BE49-F238E27FC236}">
                <a16:creationId xmlns:a16="http://schemas.microsoft.com/office/drawing/2014/main" id="{914915C4-AE23-B446-844F-180CAE31A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44624"/>
            <a:ext cx="651696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>
                <a:solidFill>
                  <a:srgbClr val="CC0000"/>
                </a:solidFill>
                <a:cs typeface="Arial" panose="020B0604020202020204" pitchFamily="34" charset="0"/>
              </a:rPr>
              <a:t>Collegamento fra </a:t>
            </a:r>
            <a:r>
              <a:rPr lang="it-IT" altLang="it-IT" sz="3200" b="1" i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32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3200" b="1" i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3600" b="1" i="1" baseline="300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3200" b="1" dirty="0">
                <a:solidFill>
                  <a:srgbClr val="CC0000"/>
                </a:solidFill>
                <a:cs typeface="Arial" panose="020B0604020202020204" pitchFamily="34" charset="0"/>
              </a:rPr>
              <a:t>e </a:t>
            </a:r>
            <a:r>
              <a:rPr lang="it-IT" altLang="it-IT" sz="3200" b="1" i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it-IT" altLang="it-IT" sz="32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it-IT" altLang="it-IT" sz="3200" b="1" i="1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sz="3600" b="1" i="1" baseline="30000" dirty="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rx</a:t>
            </a:r>
            <a:endParaRPr lang="it-IT" altLang="it-IT" sz="3600" b="1" i="1" baseline="30000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654" name="Picture 8" descr="Espo(r)2.jpg">
            <a:extLst>
              <a:ext uri="{FF2B5EF4-FFF2-40B4-BE49-F238E27FC236}">
                <a16:creationId xmlns:a16="http://schemas.microsoft.com/office/drawing/2014/main" id="{8FA61446-93F8-BA43-8DD8-6193D11F9D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608" y="3615514"/>
            <a:ext cx="3168352" cy="3053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9" descr="Esp_a^x.jpg">
            <a:extLst>
              <a:ext uri="{FF2B5EF4-FFF2-40B4-BE49-F238E27FC236}">
                <a16:creationId xmlns:a16="http://schemas.microsoft.com/office/drawing/2014/main" id="{E62D21A9-92A0-6244-89AC-697E6863A7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2624" y="3570407"/>
            <a:ext cx="3871178" cy="3053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6" name="Rectangle 8">
            <a:extLst>
              <a:ext uri="{FF2B5EF4-FFF2-40B4-BE49-F238E27FC236}">
                <a16:creationId xmlns:a16="http://schemas.microsoft.com/office/drawing/2014/main" id="{602B9029-B43F-8145-8003-9B5961F54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488" y="692696"/>
            <a:ext cx="10009112" cy="2877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/>
              <a:t>Applico la proprietà di potenza di potenza, perciò</a:t>
            </a:r>
          </a:p>
          <a:p>
            <a:pPr eaLnBrk="1" hangingPunct="1"/>
            <a:r>
              <a:rPr lang="it-IT" altLang="it-IT" b="1" dirty="0"/>
              <a:t>al posto di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it-IT" altLang="it-IT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sz="2800" b="1" i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rx</a:t>
            </a:r>
            <a:r>
              <a:rPr lang="it-IT" altLang="it-IT" b="1" dirty="0"/>
              <a:t>, scrivo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(</a:t>
            </a:r>
            <a:r>
              <a:rPr lang="it-IT" altLang="it-IT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sz="2800" b="1" i="1" baseline="30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it-IT" altLang="it-IT" sz="28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it-IT" altLang="it-IT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it-IT" altLang="it-IT" sz="900" b="1" dirty="0"/>
          </a:p>
          <a:p>
            <a:pPr eaLnBrk="1" hangingPunct="1"/>
            <a:r>
              <a:rPr lang="it-IT" altLang="it-IT" b="1" dirty="0"/>
              <a:t>Ho scritto una funzione esponenziale con base </a:t>
            </a:r>
            <a:r>
              <a:rPr lang="it-IT" altLang="it-IT" b="1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it-IT" altLang="it-IT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b="1" i="1" baseline="30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it-IT" altLang="it-IT" b="1" i="1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it-IT" altLang="it-IT" b="1" dirty="0"/>
              <a:t>Così trovo che:</a:t>
            </a:r>
          </a:p>
          <a:p>
            <a:pPr eaLnBrk="1" hangingPunct="1">
              <a:buFontTx/>
              <a:buChar char="-"/>
            </a:pPr>
            <a:r>
              <a:rPr lang="it-IT" altLang="it-IT" b="1" dirty="0"/>
              <a:t> se </a:t>
            </a:r>
            <a:r>
              <a:rPr lang="it-IT" altLang="it-IT" b="1" i="1" dirty="0" err="1"/>
              <a:t>r</a:t>
            </a:r>
            <a:r>
              <a:rPr lang="it-IT" altLang="it-IT" b="1" dirty="0"/>
              <a:t> &gt; 0, risulta       </a:t>
            </a:r>
            <a:r>
              <a:rPr lang="it-IT" altLang="it-IT" b="1" i="1" dirty="0">
                <a:solidFill>
                  <a:schemeClr val="accent2"/>
                </a:solidFill>
              </a:rPr>
              <a:t>a</a:t>
            </a:r>
            <a:r>
              <a:rPr lang="it-IT" altLang="it-IT" b="1" dirty="0"/>
              <a:t> &gt; 1 e quindi ho un esponenziale crescente;</a:t>
            </a:r>
          </a:p>
          <a:p>
            <a:pPr eaLnBrk="1" hangingPunct="1">
              <a:buFontTx/>
              <a:buChar char="-"/>
            </a:pPr>
            <a:r>
              <a:rPr lang="it-IT" altLang="it-IT" b="1" dirty="0"/>
              <a:t> se </a:t>
            </a:r>
            <a:r>
              <a:rPr lang="it-IT" altLang="it-IT" b="1" i="1" dirty="0" err="1"/>
              <a:t>r</a:t>
            </a:r>
            <a:r>
              <a:rPr lang="it-IT" altLang="it-IT" b="1" dirty="0"/>
              <a:t> &lt; 0, risulta 0 &lt; </a:t>
            </a:r>
            <a:r>
              <a:rPr lang="it-IT" altLang="it-IT" b="1" i="1" dirty="0">
                <a:solidFill>
                  <a:schemeClr val="accent2"/>
                </a:solidFill>
              </a:rPr>
              <a:t>a</a:t>
            </a:r>
            <a:r>
              <a:rPr lang="it-IT" altLang="it-IT" b="1" dirty="0"/>
              <a:t> &lt; 1 e quindi ho un esponenziale decrescente;</a:t>
            </a:r>
          </a:p>
          <a:p>
            <a:pPr eaLnBrk="1" hangingPunct="1">
              <a:buFontTx/>
              <a:buChar char="-"/>
            </a:pPr>
            <a:r>
              <a:rPr lang="it-IT" altLang="it-IT" b="1" dirty="0"/>
              <a:t> se </a:t>
            </a:r>
            <a:r>
              <a:rPr lang="it-IT" altLang="it-IT" b="1" i="1" dirty="0" err="1"/>
              <a:t>r</a:t>
            </a:r>
            <a:r>
              <a:rPr lang="it-IT" altLang="it-IT" b="1" dirty="0"/>
              <a:t> = 0, risulta       </a:t>
            </a:r>
            <a:r>
              <a:rPr lang="it-IT" altLang="it-IT" b="1" i="1" dirty="0">
                <a:solidFill>
                  <a:schemeClr val="accent2"/>
                </a:solidFill>
              </a:rPr>
              <a:t>a</a:t>
            </a:r>
            <a:r>
              <a:rPr lang="it-IT" altLang="it-IT" b="1" dirty="0"/>
              <a:t> = 1 e quindi ho la retta d’equazione </a:t>
            </a:r>
            <a:r>
              <a:rPr lang="it-IT" altLang="it-IT" b="1" i="1" dirty="0"/>
              <a:t>y</a:t>
            </a:r>
            <a:r>
              <a:rPr lang="it-IT" altLang="it-IT" b="1" dirty="0"/>
              <a:t> = 1.  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C98FBD6-55A7-9140-9733-CC4441E6E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Daniela Valenti 2026</a:t>
            </a:r>
          </a:p>
        </p:txBody>
      </p:sp>
    </p:spTree>
    <p:extLst>
      <p:ext uri="{BB962C8B-B14F-4D97-AF65-F5344CB8AC3E}">
        <p14:creationId xmlns:p14="http://schemas.microsoft.com/office/powerpoint/2010/main" val="32573712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>
            <a:extLst>
              <a:ext uri="{FF2B5EF4-FFF2-40B4-BE49-F238E27FC236}">
                <a16:creationId xmlns:a16="http://schemas.microsoft.com/office/drawing/2014/main" id="{9A0F1070-659E-BB43-ACAD-000BA0E509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38400" y="914400"/>
            <a:ext cx="7041976" cy="1524000"/>
          </a:xfrm>
        </p:spPr>
        <p:txBody>
          <a:bodyPr/>
          <a:lstStyle/>
          <a:p>
            <a:pPr indent="-1797050" eaLnBrk="1" hangingPunct="1"/>
            <a:r>
              <a:rPr lang="it-IT" altLang="it-IT" sz="36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Attività</a:t>
            </a:r>
            <a:br>
              <a:rPr lang="it-IT" altLang="it-IT" sz="36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it-IT" altLang="it-IT" sz="36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Processi di crescita</a:t>
            </a:r>
            <a:br>
              <a:rPr lang="it-IT" altLang="it-IT" sz="36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it-IT" altLang="it-IT" sz="36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 decrescita continua</a:t>
            </a:r>
          </a:p>
        </p:txBody>
      </p:sp>
      <p:sp>
        <p:nvSpPr>
          <p:cNvPr id="23557" name="TextBox 3">
            <a:extLst>
              <a:ext uri="{FF2B5EF4-FFF2-40B4-BE49-F238E27FC236}">
                <a16:creationId xmlns:a16="http://schemas.microsoft.com/office/drawing/2014/main" id="{F68B6A81-96C9-FF43-8DD6-F43D4FC0D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124125"/>
            <a:ext cx="778301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222222"/>
                </a:solidFill>
                <a:cs typeface="Arial" panose="020B0604020202020204" pitchFamily="34" charset="0"/>
              </a:rPr>
              <a:t>Completa </a:t>
            </a:r>
            <a:r>
              <a:rPr lang="it-IT" altLang="it-IT" sz="2800" b="1">
                <a:solidFill>
                  <a:srgbClr val="222222"/>
                </a:solidFill>
                <a:cs typeface="Arial" panose="020B0604020202020204" pitchFamily="34" charset="0"/>
              </a:rPr>
              <a:t>la scheda </a:t>
            </a:r>
            <a:r>
              <a:rPr lang="it-IT" altLang="it-IT" sz="2800" b="1" dirty="0">
                <a:solidFill>
                  <a:srgbClr val="222222"/>
                </a:solidFill>
                <a:cs typeface="Arial" panose="020B0604020202020204" pitchFamily="34" charset="0"/>
              </a:rPr>
              <a:t>di lavoro per rivedere e consolidare quello che hai imparato in questa presentazione.</a:t>
            </a:r>
          </a:p>
        </p:txBody>
      </p:sp>
      <p:sp>
        <p:nvSpPr>
          <p:cNvPr id="23559" name="Slide Number Placeholder 5">
            <a:extLst>
              <a:ext uri="{FF2B5EF4-FFF2-40B4-BE49-F238E27FC236}">
                <a16:creationId xmlns:a16="http://schemas.microsoft.com/office/drawing/2014/main" id="{5BEDE5D7-F5F7-E946-9AC1-A93B6FFC9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3DBE68E-4059-A742-98EE-6DD6E85E9BD7}" type="slidenum">
              <a:rPr lang="it-IT" altLang="it-IT" sz="1400"/>
              <a:pPr eaLnBrk="1" hangingPunct="1"/>
              <a:t>19</a:t>
            </a:fld>
            <a:endParaRPr lang="it-IT" altLang="it-IT" sz="140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6B3C326-92C0-A44C-8935-27669CAD5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Daniela Valenti 2026</a:t>
            </a:r>
          </a:p>
        </p:txBody>
      </p:sp>
    </p:spTree>
    <p:extLst>
      <p:ext uri="{BB962C8B-B14F-4D97-AF65-F5344CB8AC3E}">
        <p14:creationId xmlns:p14="http://schemas.microsoft.com/office/powerpoint/2010/main" val="917457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>
            <a:extLst>
              <a:ext uri="{FF2B5EF4-FFF2-40B4-BE49-F238E27FC236}">
                <a16:creationId xmlns:a16="http://schemas.microsoft.com/office/drawing/2014/main" id="{5FF95EA0-5DE9-F248-A9CA-6BE49E5BE32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431704" y="2420888"/>
            <a:ext cx="5035664" cy="914400"/>
          </a:xfrm>
        </p:spPr>
        <p:txBody>
          <a:bodyPr/>
          <a:lstStyle/>
          <a:p>
            <a:pPr marL="14288" algn="l" eaLnBrk="1" hangingPunct="1"/>
            <a:r>
              <a:rPr lang="it-IT" altLang="it-IT" sz="36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cosa hai trovato.</a:t>
            </a:r>
            <a:br>
              <a:rPr lang="it-IT" altLang="it-IT" sz="36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it-IT" altLang="it-IT" sz="36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Riflessioni sui grafici</a:t>
            </a:r>
          </a:p>
        </p:txBody>
      </p:sp>
      <p:sp>
        <p:nvSpPr>
          <p:cNvPr id="24583" name="Slide Number Placeholder 5">
            <a:extLst>
              <a:ext uri="{FF2B5EF4-FFF2-40B4-BE49-F238E27FC236}">
                <a16:creationId xmlns:a16="http://schemas.microsoft.com/office/drawing/2014/main" id="{2028C58F-8A6F-3948-B2C1-2F1352A44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BD0E0AB-E6ED-1E40-82F4-0E38B7328108}" type="slidenum">
              <a:rPr lang="it-IT" altLang="it-IT" sz="1400"/>
              <a:pPr eaLnBrk="1" hangingPunct="1"/>
              <a:t>20</a:t>
            </a:fld>
            <a:endParaRPr lang="it-IT" altLang="it-IT" sz="140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E0EFC94-31FF-824D-B936-281D33E62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Daniela Valenti 2026</a:t>
            </a:r>
          </a:p>
        </p:txBody>
      </p:sp>
    </p:spTree>
    <p:extLst>
      <p:ext uri="{BB962C8B-B14F-4D97-AF65-F5344CB8AC3E}">
        <p14:creationId xmlns:p14="http://schemas.microsoft.com/office/powerpoint/2010/main" val="25972408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Slide Number Placeholder 42">
            <a:extLst>
              <a:ext uri="{FF2B5EF4-FFF2-40B4-BE49-F238E27FC236}">
                <a16:creationId xmlns:a16="http://schemas.microsoft.com/office/drawing/2014/main" id="{81D4CA76-CBFC-1945-BE57-35F266892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2852097-ACAF-B441-BDDF-1BEE9DE508B0}" type="slidenum">
              <a:rPr lang="it-IT" altLang="it-IT" sz="1400"/>
              <a:pPr eaLnBrk="1" hangingPunct="1"/>
              <a:t>21</a:t>
            </a:fld>
            <a:endParaRPr lang="it-IT" altLang="it-IT" sz="1400"/>
          </a:p>
        </p:txBody>
      </p:sp>
      <p:sp>
        <p:nvSpPr>
          <p:cNvPr id="25605" name="TextBox 21">
            <a:extLst>
              <a:ext uri="{FF2B5EF4-FFF2-40B4-BE49-F238E27FC236}">
                <a16:creationId xmlns:a16="http://schemas.microsoft.com/office/drawing/2014/main" id="{0F397E2C-01F9-D54D-9E57-0C4451E87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16632"/>
            <a:ext cx="8534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>
                <a:solidFill>
                  <a:srgbClr val="CC0000"/>
                </a:solidFill>
                <a:cs typeface="Arial" panose="020B0604020202020204" pitchFamily="34" charset="0"/>
              </a:rPr>
              <a:t>Andamento delle funzioni del tipo y = </a:t>
            </a:r>
            <a:r>
              <a:rPr lang="it-IT" altLang="it-IT" sz="3200" b="1" dirty="0" err="1">
                <a:solidFill>
                  <a:srgbClr val="CC0000"/>
                </a:solidFill>
                <a:cs typeface="Arial" panose="020B0604020202020204" pitchFamily="34" charset="0"/>
              </a:rPr>
              <a:t>Ae</a:t>
            </a:r>
            <a:r>
              <a:rPr lang="it-IT" altLang="it-IT" sz="3200" b="1" baseline="30000" dirty="0" err="1">
                <a:solidFill>
                  <a:srgbClr val="CC0000"/>
                </a:solidFill>
                <a:cs typeface="Arial" panose="020B0604020202020204" pitchFamily="34" charset="0"/>
              </a:rPr>
              <a:t>rx</a:t>
            </a:r>
            <a:endParaRPr lang="it-IT" altLang="it-IT" sz="3200" b="1" baseline="30000" dirty="0">
              <a:solidFill>
                <a:srgbClr val="CC0000"/>
              </a:solidFill>
              <a:cs typeface="Arial" panose="020B0604020202020204" pitchFamily="34" charset="0"/>
            </a:endParaRPr>
          </a:p>
        </p:txBody>
      </p:sp>
      <p:pic>
        <p:nvPicPr>
          <p:cNvPr id="25606" name="Picture 5" descr="Aexpo(0,5x).jpg">
            <a:extLst>
              <a:ext uri="{FF2B5EF4-FFF2-40B4-BE49-F238E27FC236}">
                <a16:creationId xmlns:a16="http://schemas.microsoft.com/office/drawing/2014/main" id="{ABAC4A15-027A-F148-B04C-78FFDE9559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34"/>
          <a:stretch/>
        </p:blipFill>
        <p:spPr bwMode="auto">
          <a:xfrm>
            <a:off x="2603278" y="794912"/>
            <a:ext cx="6949106" cy="5586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E89F85A3-385F-1241-BF57-A32D7AD9B362}"/>
              </a:ext>
            </a:extLst>
          </p:cNvPr>
          <p:cNvSpPr txBox="1"/>
          <p:nvPr/>
        </p:nvSpPr>
        <p:spPr>
          <a:xfrm>
            <a:off x="3215680" y="1772816"/>
            <a:ext cx="1367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sz="28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0,5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141A79B-8BD9-4F42-BBD9-046065EDC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Daniela Valenti 2026</a:t>
            </a:r>
          </a:p>
        </p:txBody>
      </p:sp>
    </p:spTree>
    <p:extLst>
      <p:ext uri="{BB962C8B-B14F-4D97-AF65-F5344CB8AC3E}">
        <p14:creationId xmlns:p14="http://schemas.microsoft.com/office/powerpoint/2010/main" val="22458617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42">
            <a:extLst>
              <a:ext uri="{FF2B5EF4-FFF2-40B4-BE49-F238E27FC236}">
                <a16:creationId xmlns:a16="http://schemas.microsoft.com/office/drawing/2014/main" id="{13617A63-FD2D-8D48-9E2B-77387D41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17F1637-24A3-AE46-B2F0-172F5D9F7F3D}" type="slidenum">
              <a:rPr lang="it-IT" altLang="it-IT" sz="1400"/>
              <a:pPr eaLnBrk="1" hangingPunct="1"/>
              <a:t>22</a:t>
            </a:fld>
            <a:endParaRPr lang="it-IT" altLang="it-IT" sz="1400"/>
          </a:p>
        </p:txBody>
      </p:sp>
      <p:pic>
        <p:nvPicPr>
          <p:cNvPr id="26630" name="Picture 6" descr="e^rx.jpg">
            <a:extLst>
              <a:ext uri="{FF2B5EF4-FFF2-40B4-BE49-F238E27FC236}">
                <a16:creationId xmlns:a16="http://schemas.microsoft.com/office/drawing/2014/main" id="{726D8B3C-2445-754C-87B5-A4E0CC2467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15"/>
          <a:stretch/>
        </p:blipFill>
        <p:spPr bwMode="auto">
          <a:xfrm>
            <a:off x="2035138" y="1263526"/>
            <a:ext cx="7445238" cy="490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96DD046D-E0B7-CB4A-9BA6-2457D0E1AD1F}"/>
              </a:ext>
            </a:extLst>
          </p:cNvPr>
          <p:cNvSpPr txBox="1"/>
          <p:nvPr/>
        </p:nvSpPr>
        <p:spPr>
          <a:xfrm>
            <a:off x="5231904" y="740306"/>
            <a:ext cx="1080120" cy="52322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7CF4781-1D28-EF40-BA0E-AE962D9C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Daniela Valenti 2026</a:t>
            </a:r>
          </a:p>
        </p:txBody>
      </p:sp>
      <p:sp>
        <p:nvSpPr>
          <p:cNvPr id="8" name="TextBox 21">
            <a:extLst>
              <a:ext uri="{FF2B5EF4-FFF2-40B4-BE49-F238E27FC236}">
                <a16:creationId xmlns:a16="http://schemas.microsoft.com/office/drawing/2014/main" id="{774DFFF9-AB81-0B4C-8A1A-7D4826FB3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16632"/>
            <a:ext cx="8534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>
                <a:solidFill>
                  <a:srgbClr val="CC0000"/>
                </a:solidFill>
                <a:cs typeface="Arial" panose="020B0604020202020204" pitchFamily="34" charset="0"/>
              </a:rPr>
              <a:t>Andamento delle funzioni del tipo y = </a:t>
            </a:r>
            <a:r>
              <a:rPr lang="it-IT" altLang="it-IT" sz="3200" b="1" dirty="0" err="1">
                <a:solidFill>
                  <a:srgbClr val="CC0000"/>
                </a:solidFill>
                <a:cs typeface="Arial" panose="020B0604020202020204" pitchFamily="34" charset="0"/>
              </a:rPr>
              <a:t>Ae</a:t>
            </a:r>
            <a:r>
              <a:rPr lang="it-IT" altLang="it-IT" sz="3200" b="1" baseline="30000" dirty="0" err="1">
                <a:solidFill>
                  <a:srgbClr val="CC0000"/>
                </a:solidFill>
                <a:cs typeface="Arial" panose="020B0604020202020204" pitchFamily="34" charset="0"/>
              </a:rPr>
              <a:t>rx</a:t>
            </a:r>
            <a:endParaRPr lang="it-IT" altLang="it-IT" sz="3200" b="1" baseline="30000" dirty="0">
              <a:solidFill>
                <a:srgbClr val="CC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386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Slide Number Placeholder 42">
            <a:extLst>
              <a:ext uri="{FF2B5EF4-FFF2-40B4-BE49-F238E27FC236}">
                <a16:creationId xmlns:a16="http://schemas.microsoft.com/office/drawing/2014/main" id="{5A416344-63A5-E54D-A4AF-7EF044EDA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C63271B-1FCC-1F44-B101-DFD11C33D11C}" type="slidenum">
              <a:rPr lang="it-IT" altLang="it-IT" sz="1400"/>
              <a:pPr eaLnBrk="1" hangingPunct="1"/>
              <a:t>23</a:t>
            </a:fld>
            <a:endParaRPr lang="it-IT" altLang="it-IT" sz="1400"/>
          </a:p>
        </p:txBody>
      </p:sp>
      <p:sp>
        <p:nvSpPr>
          <p:cNvPr id="28677" name="TextBox 21">
            <a:extLst>
              <a:ext uri="{FF2B5EF4-FFF2-40B4-BE49-F238E27FC236}">
                <a16:creationId xmlns:a16="http://schemas.microsoft.com/office/drawing/2014/main" id="{2153AC78-A38D-1B49-A6A4-E4EBCD78B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720" y="1199340"/>
            <a:ext cx="49685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 dirty="0">
                <a:solidFill>
                  <a:srgbClr val="CC0000"/>
                </a:solidFill>
                <a:cs typeface="Arial" panose="020B0604020202020204" pitchFamily="34" charset="0"/>
              </a:rPr>
              <a:t>Risolvere problemi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2EC607B-B027-A04B-8BBC-176AF43E6884}"/>
              </a:ext>
            </a:extLst>
          </p:cNvPr>
          <p:cNvSpPr/>
          <p:nvPr/>
        </p:nvSpPr>
        <p:spPr>
          <a:xfrm>
            <a:off x="2423592" y="2348880"/>
            <a:ext cx="7787208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222222"/>
                </a:solidFill>
              </a:rPr>
              <a:t>Per completare quanto proposto da questa presentazione puoi lavorare con la scheda 2 per risolvere vari problemi basati su leggi esponenziali e logaritmiche in base </a:t>
            </a:r>
            <a:r>
              <a:rPr lang="it-IT" sz="3200" b="1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sz="2800" b="1" dirty="0">
                <a:solidFill>
                  <a:srgbClr val="222222"/>
                </a:solidFill>
              </a:rPr>
              <a:t>.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F12B930-13D7-3444-A776-362C0F3B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Daniela Valenti 2026</a:t>
            </a:r>
          </a:p>
        </p:txBody>
      </p:sp>
    </p:spTree>
    <p:extLst>
      <p:ext uri="{BB962C8B-B14F-4D97-AF65-F5344CB8AC3E}">
        <p14:creationId xmlns:p14="http://schemas.microsoft.com/office/powerpoint/2010/main" val="42576976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Slide Number Placeholder 42">
            <a:extLst>
              <a:ext uri="{FF2B5EF4-FFF2-40B4-BE49-F238E27FC236}">
                <a16:creationId xmlns:a16="http://schemas.microsoft.com/office/drawing/2014/main" id="{A5EBB536-E7DE-D64E-9845-913A62A7F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96E9565-97FC-6F4C-B742-5231654AD346}" type="slidenum">
              <a:rPr lang="it-IT" altLang="it-IT" sz="1400"/>
              <a:pPr eaLnBrk="1" hangingPunct="1"/>
              <a:t>24</a:t>
            </a:fld>
            <a:endParaRPr lang="it-IT" altLang="it-IT" sz="1400"/>
          </a:p>
        </p:txBody>
      </p:sp>
      <p:sp>
        <p:nvSpPr>
          <p:cNvPr id="35845" name="TextBox 21">
            <a:extLst>
              <a:ext uri="{FF2B5EF4-FFF2-40B4-BE49-F238E27FC236}">
                <a16:creationId xmlns:a16="http://schemas.microsoft.com/office/drawing/2014/main" id="{7CCC4410-85E2-A044-85EF-0A2495E46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04664"/>
            <a:ext cx="73216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>
                <a:solidFill>
                  <a:srgbClr val="CC0000"/>
                </a:solidFill>
                <a:cs typeface="Arial" panose="020B0604020202020204" pitchFamily="34" charset="0"/>
              </a:rPr>
              <a:t>Suggerimenti per risolvere problemi</a:t>
            </a:r>
          </a:p>
        </p:txBody>
      </p:sp>
      <p:sp>
        <p:nvSpPr>
          <p:cNvPr id="35846" name="TextBox 8">
            <a:extLst>
              <a:ext uri="{FF2B5EF4-FFF2-40B4-BE49-F238E27FC236}">
                <a16:creationId xmlns:a16="http://schemas.microsoft.com/office/drawing/2014/main" id="{F7B5B238-90A9-FF4B-ABF3-01BD71CFC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1464" y="1412776"/>
            <a:ext cx="7856984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222222"/>
                </a:solidFill>
              </a:rPr>
              <a:t>I procedimenti sono analoghi a quelli seguiti per risolvere problemi con esponenziali e logaritmi in base 10.</a:t>
            </a:r>
          </a:p>
          <a:p>
            <a:pPr eaLnBrk="1" hangingPunct="1"/>
            <a:endParaRPr lang="it-IT" altLang="it-IT" sz="1000" b="1" dirty="0">
              <a:solidFill>
                <a:srgbClr val="222222"/>
              </a:solidFill>
            </a:endParaRPr>
          </a:p>
          <a:p>
            <a:pPr eaLnBrk="1" hangingPunct="1"/>
            <a:r>
              <a:rPr lang="it-IT" altLang="it-IT" sz="2800" b="1" dirty="0">
                <a:solidFill>
                  <a:srgbClr val="222222"/>
                </a:solidFill>
              </a:rPr>
              <a:t>Avvertenze nei calcoli con il tascabile: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it-IT" altLang="it-IT" sz="2800" b="1" dirty="0">
                <a:solidFill>
                  <a:srgbClr val="222222"/>
                </a:solidFill>
              </a:rPr>
              <a:t>usa il tasto </a:t>
            </a:r>
            <a:r>
              <a:rPr lang="it-IT" altLang="it-IT" sz="2800" b="1" i="1" dirty="0">
                <a:solidFill>
                  <a:srgbClr val="222222"/>
                </a:solidFill>
              </a:rPr>
              <a:t>e</a:t>
            </a:r>
            <a:r>
              <a:rPr lang="it-IT" altLang="it-IT" sz="2800" b="1" i="1" baseline="30000" dirty="0">
                <a:solidFill>
                  <a:srgbClr val="222222"/>
                </a:solidFill>
              </a:rPr>
              <a:t>x</a:t>
            </a:r>
            <a:r>
              <a:rPr lang="it-IT" altLang="it-IT" sz="2800" b="1" dirty="0">
                <a:solidFill>
                  <a:srgbClr val="222222"/>
                </a:solidFill>
              </a:rPr>
              <a:t> per calcolare l’esponenziale in base </a:t>
            </a:r>
            <a:r>
              <a:rPr lang="it-IT" altLang="it-IT" sz="2800" b="1" i="1" dirty="0">
                <a:solidFill>
                  <a:srgbClr val="222222"/>
                </a:solidFill>
              </a:rPr>
              <a:t>e</a:t>
            </a:r>
            <a:r>
              <a:rPr lang="it-IT" altLang="it-IT" sz="2800" b="1" dirty="0">
                <a:solidFill>
                  <a:srgbClr val="222222"/>
                </a:solidFill>
              </a:rPr>
              <a:t>;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it-IT" altLang="it-IT" sz="2800" b="1" dirty="0">
                <a:solidFill>
                  <a:srgbClr val="222222"/>
                </a:solidFill>
              </a:rPr>
              <a:t>usa il tasto </a:t>
            </a:r>
            <a:r>
              <a:rPr lang="it-IT" altLang="it-IT" sz="2800" b="1" i="1" dirty="0" err="1">
                <a:solidFill>
                  <a:srgbClr val="222222"/>
                </a:solidFill>
              </a:rPr>
              <a:t>lnx</a:t>
            </a:r>
            <a:r>
              <a:rPr lang="it-IT" altLang="it-IT" sz="2800" b="1" dirty="0">
                <a:solidFill>
                  <a:srgbClr val="222222"/>
                </a:solidFill>
              </a:rPr>
              <a:t> per calcolare il logaritmo in base </a:t>
            </a:r>
            <a:r>
              <a:rPr lang="it-IT" altLang="it-IT" sz="2800" b="1" i="1" dirty="0">
                <a:solidFill>
                  <a:srgbClr val="222222"/>
                </a:solidFill>
              </a:rPr>
              <a:t>e.</a:t>
            </a:r>
            <a:r>
              <a:rPr lang="it-IT" altLang="it-IT" sz="2800" b="1" dirty="0">
                <a:solidFill>
                  <a:srgbClr val="222222"/>
                </a:solidFill>
              </a:rPr>
              <a:t>   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E959E05-592E-0747-8CA0-F885F6084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Daniela Valenti 2026</a:t>
            </a:r>
          </a:p>
        </p:txBody>
      </p:sp>
    </p:spTree>
    <p:extLst>
      <p:ext uri="{BB962C8B-B14F-4D97-AF65-F5344CB8AC3E}">
        <p14:creationId xmlns:p14="http://schemas.microsoft.com/office/powerpoint/2010/main" val="3993707184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10591</TotalTime>
  <Words>1123</Words>
  <Application>Microsoft Macintosh PowerPoint</Application>
  <PresentationFormat>Widescreen</PresentationFormat>
  <Paragraphs>164</Paragraphs>
  <Slides>24</Slides>
  <Notes>2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31" baseType="lpstr">
      <vt:lpstr>ＭＳ ゴシック</vt:lpstr>
      <vt:lpstr>ＭＳ Ｐゴシック</vt:lpstr>
      <vt:lpstr>Arial</vt:lpstr>
      <vt:lpstr>Calibri</vt:lpstr>
      <vt:lpstr>Times New Roman</vt:lpstr>
      <vt:lpstr>Struttura predefinita</vt:lpstr>
      <vt:lpstr>Equation</vt:lpstr>
      <vt:lpstr>Un primo processo di crescita continua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Problemi di crescita e decrescita continua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Attività Processi di crescita o decrescita continua</vt:lpstr>
      <vt:lpstr>Che cosa hai trovato. Riflessioni sui grafici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Grafici e funzioni al biennio superiore</dc:title>
  <dc:creator>Io</dc:creator>
  <cp:lastModifiedBy>Microsoft Office User</cp:lastModifiedBy>
  <cp:revision>546</cp:revision>
  <dcterms:created xsi:type="dcterms:W3CDTF">2012-06-24T13:54:38Z</dcterms:created>
  <dcterms:modified xsi:type="dcterms:W3CDTF">2026-08-18T09:30:58Z</dcterms:modified>
</cp:coreProperties>
</file>