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97" r:id="rId3"/>
    <p:sldId id="338" r:id="rId4"/>
    <p:sldId id="296" r:id="rId5"/>
    <p:sldId id="298" r:id="rId6"/>
    <p:sldId id="350" r:id="rId7"/>
    <p:sldId id="351" r:id="rId8"/>
    <p:sldId id="334" r:id="rId9"/>
    <p:sldId id="339" r:id="rId10"/>
    <p:sldId id="340" r:id="rId11"/>
    <p:sldId id="341" r:id="rId12"/>
    <p:sldId id="343" r:id="rId13"/>
    <p:sldId id="348" r:id="rId14"/>
    <p:sldId id="331" r:id="rId15"/>
    <p:sldId id="342" r:id="rId16"/>
    <p:sldId id="344" r:id="rId17"/>
    <p:sldId id="345" r:id="rId18"/>
    <p:sldId id="346" r:id="rId19"/>
    <p:sldId id="347" r:id="rId20"/>
    <p:sldId id="349" r:id="rId21"/>
  </p:sldIdLst>
  <p:sldSz cx="12192000" cy="6858000"/>
  <p:notesSz cx="6650038" cy="9783763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8" userDrawn="1">
          <p15:clr>
            <a:srgbClr val="A4A3A4"/>
          </p15:clr>
        </p15:guide>
        <p15:guide id="2" pos="4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222"/>
    <a:srgbClr val="0000FF"/>
    <a:srgbClr val="CC0000"/>
    <a:srgbClr val="FAFA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4"/>
    <p:restoredTop sz="94641"/>
  </p:normalViewPr>
  <p:slideViewPr>
    <p:cSldViewPr>
      <p:cViewPr varScale="1">
        <p:scale>
          <a:sx n="113" d="100"/>
          <a:sy n="113" d="100"/>
        </p:scale>
        <p:origin x="176" y="888"/>
      </p:cViewPr>
      <p:guideLst>
        <p:guide orient="horz" pos="2208"/>
        <p:guide pos="40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F442EF9-8AF3-DC4C-A6DC-1F2BA75A2F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FC38D6-361C-E049-A0F2-4AF7155CFD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A62EE7A-7ED9-CF45-B219-41B3E4F57CE1}" type="datetime1">
              <a:rPr lang="it-IT" altLang="it-IT"/>
              <a:pPr>
                <a:defRPr/>
              </a:pPr>
              <a:t>09/08/26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F4B164-E96C-1545-A87A-BD0B19FE485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8E5D0D-C6E5-1542-9CBE-8224A687F0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9F92F0E-AD0C-8C45-8269-76D3C656298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414D778-F202-F74B-A842-9D1F5D4661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D38EB6-A588-AE4F-86D0-D7ECF4EF9B7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85FCFFF-2116-2640-9ABE-A94437476ED3}" type="datetime1">
              <a:rPr lang="it-IT" altLang="it-IT"/>
              <a:pPr>
                <a:defRPr/>
              </a:pPr>
              <a:t>09/08/26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FD06B21-3E38-C744-9319-AEC81E7EC60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5088" y="733425"/>
            <a:ext cx="6519862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6F9FD51-D554-E741-A48E-514C4E6B05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 noProof="0"/>
              <a:t>Click to edit Master text styles</a:t>
            </a:r>
          </a:p>
          <a:p>
            <a:pPr lvl="1"/>
            <a:r>
              <a:rPr lang="it-IT" altLang="it-IT" noProof="0"/>
              <a:t>Second level</a:t>
            </a:r>
          </a:p>
          <a:p>
            <a:pPr lvl="2"/>
            <a:r>
              <a:rPr lang="it-IT" altLang="it-IT" noProof="0"/>
              <a:t>Third level</a:t>
            </a:r>
          </a:p>
          <a:p>
            <a:pPr lvl="3"/>
            <a:r>
              <a:rPr lang="it-IT" altLang="it-IT" noProof="0"/>
              <a:t>Fourth level</a:t>
            </a:r>
          </a:p>
          <a:p>
            <a:pPr lvl="4"/>
            <a:r>
              <a:rPr lang="it-IT" altLang="it-IT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8EDB3A-743B-3548-9180-D8AD243A072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09287-E3D4-5046-96D5-175406DEB7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A1EC770-34F3-A346-BF9E-92CA1D142C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5088" y="733425"/>
            <a:ext cx="6519862" cy="3668713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A1EC770-34F3-A346-BF9E-92CA1D142CCA}" type="slidenum">
              <a:rPr lang="it-IT" altLang="it-IT" smtClean="0"/>
              <a:pPr>
                <a:defRPr/>
              </a:pPr>
              <a:t>13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93757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FEB9B90-284A-1A43-9E86-49B62CCB18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613FE2F-5D26-8D4C-BEF1-EB5C286225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0D4D320-27B8-1547-9972-FCF77BE80D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946D0-1A90-FC4E-AC03-87FB949A06E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95150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6B0737-A365-FD4A-B760-E4F54081A72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F94D865-07B0-5E42-A982-6CFFF7BFAE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D952775-5F59-EC4B-B749-ABD2F1A796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65F43-3C65-7C44-B70C-866709654B6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33662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2494F9D-D6D0-7D41-BA40-4DE407140C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923D942-1F74-1144-B142-C084A1F792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01D3D3-6868-3D43-B268-605099C40F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E9878-EE63-3D42-BEBA-74A8BB1D6F3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75427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690F04-C6EE-504C-A523-8D340B23D6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B56828-4A3B-2F47-AA10-959FA2B22A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7B815C-6570-0644-965F-18EA83CBFB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E7476-45D9-5941-AB8D-917368AF185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8757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CE3AD56-ECEA-194D-841F-E111BC15BB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6D5BD56-5C8D-BA47-9F63-06645707A1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A7CE56B-24BD-C244-A235-9858A3E082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E2D7D-4E6C-C24D-B76F-FC14A07446B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50604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8AA17F7-2BBF-494F-B0F6-F0984551AC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58FB815-5F43-0049-8584-098CD3BCBC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BF71AFF-FD56-AD48-8C08-70582FD9A7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2F6FC-D786-D54F-B8ED-B70D91C201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0494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A78AA33-8B94-8948-8898-B8447A3641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9A12EFC-E091-B84C-9DCA-24C02A6386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0221A9C-5A2B-AD45-B805-8B7A563DDF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48200-9145-B54E-B6D0-A7DC44E32D7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4466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9E3BF3-1C72-D444-A9EC-C81A512686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241B63-7C71-034B-87AE-12A10A38A9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451749-0079-6C42-9B00-847A6D39D8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280D9-890D-B341-BEBF-985E8603B51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22602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F94CD6-207D-794B-B45E-AA66C680BA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8DF74D-A81E-6F4E-929D-9A7171FF7B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D2984C-FD7F-4C4E-A028-FD1F1D1111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23D3F-5E84-924E-817B-AFF4AEE1E82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51938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20312AE-D5AE-F148-BAE2-0ED1E952DD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90AAB41-BC22-EC48-A209-6ECC1A8420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EBBA0EB-AA6C-B04F-8F4B-F763E27756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10770-3688-9C4C-AAC5-F0BB0E2D3F3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7054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DF24368-4168-9E45-AB84-BA2C73F896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AC70687-9FEA-DE4C-BBC3-5559D3B0FC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7311CD-7AE6-154B-A828-B244543DBE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E86C0-BA19-B244-B69E-2F2925EA04E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5820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D1DD296-5914-A04A-BAFA-407E9ACF7F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14EBBDE-3E5D-D041-A074-1D86211B93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79DEE9E-821A-8646-BB1C-E4B0F9154A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63CCA-1123-5D4C-ADC8-D0628673492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36649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291A7E42-B150-4B42-9964-86DA72A668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BAFF36D-AA16-4442-A208-F5D85FA5CC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6925CD9D-3EE7-6C4D-8BE2-E7626C1976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B9BA3-6937-8C40-8A1D-ECAB9177CCD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67067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487DEEA-0E4A-B947-9D49-9C893D0492E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C9EDD00-50D8-404D-9F31-92A8B025F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E013C498-F1E3-504C-89E1-F94D54DE42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23397-5F0F-2043-903A-00F9137577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41725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3833902-D2CE-AB42-900B-00B2D71F35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4A704A3-D764-9647-929C-D97500EA42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6B44A86-FC4B-1345-AF67-986D7C2F0CE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22AD3FC-1343-2545-867A-FA801066758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68414F2-FF6C-CD4D-A087-3644C57233B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01A43389-84D0-0340-89F0-5A7BD0476B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56C15EFC-3277-D34C-B872-78617586A5B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3600" y="1916484"/>
            <a:ext cx="8077200" cy="2160588"/>
          </a:xfrm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Esponenziale e logaritmo: quesiti a scelta multipla</a:t>
            </a:r>
          </a:p>
        </p:txBody>
      </p:sp>
      <p:sp>
        <p:nvSpPr>
          <p:cNvPr id="18435" name="Slide Number Placeholder 3">
            <a:extLst>
              <a:ext uri="{FF2B5EF4-FFF2-40B4-BE49-F238E27FC236}">
                <a16:creationId xmlns:a16="http://schemas.microsoft.com/office/drawing/2014/main" id="{76E8E6CC-018A-1F43-BCE9-4C60F0F80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9A46CC6-551F-FE47-AF86-5DCC082B5573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5BE8055-8EE9-6A44-A2B8-3F849D76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>
            <a:extLst>
              <a:ext uri="{FF2B5EF4-FFF2-40B4-BE49-F238E27FC236}">
                <a16:creationId xmlns:a16="http://schemas.microsoft.com/office/drawing/2014/main" id="{21E430EB-08FD-F74F-A3BE-24627582D78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05000" y="914400"/>
            <a:ext cx="8305800" cy="1524000"/>
          </a:xfrm>
        </p:spPr>
        <p:txBody>
          <a:bodyPr/>
          <a:lstStyle/>
          <a:p>
            <a:pPr indent="-1947863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Attività 2</a:t>
            </a:r>
            <a:b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Quesiti a scelta multipla</a:t>
            </a:r>
            <a:b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su esponenziale e logaritmo</a:t>
            </a:r>
          </a:p>
        </p:txBody>
      </p:sp>
      <p:sp>
        <p:nvSpPr>
          <p:cNvPr id="19459" name="TextBox 3">
            <a:extLst>
              <a:ext uri="{FF2B5EF4-FFF2-40B4-BE49-F238E27FC236}">
                <a16:creationId xmlns:a16="http://schemas.microsoft.com/office/drawing/2014/main" id="{F173F86D-A13B-904A-A571-74EB4DFD0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2834" y="3050976"/>
            <a:ext cx="65595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Rispondi ai quesiti a scelta multipla presentati nella scheda di lavoro</a:t>
            </a:r>
            <a:r>
              <a:rPr lang="it-IT" altLang="it-IT" sz="2800" dirty="0">
                <a:solidFill>
                  <a:srgbClr val="222222"/>
                </a:solidFill>
                <a:latin typeface="Arial Black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460" name="Slide Number Placeholder 5">
            <a:extLst>
              <a:ext uri="{FF2B5EF4-FFF2-40B4-BE49-F238E27FC236}">
                <a16:creationId xmlns:a16="http://schemas.microsoft.com/office/drawing/2014/main" id="{AD612CB9-A790-F042-976F-8DED36DF1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0A5639E-A789-DE47-9F30-FF3A44C9BD5E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776B0FB-238B-4542-B6E5-45EF454DC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4">
            <a:extLst>
              <a:ext uri="{FF2B5EF4-FFF2-40B4-BE49-F238E27FC236}">
                <a16:creationId xmlns:a16="http://schemas.microsoft.com/office/drawing/2014/main" id="{38F57756-A38A-0141-96D9-6D3D58886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20E4C3-8BF2-1644-9C2A-4D9C89F59403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it-IT" altLang="it-IT" sz="1400"/>
          </a:p>
        </p:txBody>
      </p:sp>
      <p:sp>
        <p:nvSpPr>
          <p:cNvPr id="20483" name="TextBox 7">
            <a:extLst>
              <a:ext uri="{FF2B5EF4-FFF2-40B4-BE49-F238E27FC236}">
                <a16:creationId xmlns:a16="http://schemas.microsoft.com/office/drawing/2014/main" id="{82A5474D-F7E3-2042-A8D9-198BE6BE6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7568" y="2060575"/>
            <a:ext cx="7696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3600" b="1" dirty="0">
                <a:solidFill>
                  <a:srgbClr val="CC0000"/>
                </a:solidFill>
              </a:rPr>
              <a:t>Riflessioni sulla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3600" b="1" dirty="0">
                <a:solidFill>
                  <a:srgbClr val="CC0000"/>
                </a:solidFill>
              </a:rPr>
              <a:t>soluzione dei quesiti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110EA6CA-CDCA-5846-AF17-CD12388BD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4">
            <a:extLst>
              <a:ext uri="{FF2B5EF4-FFF2-40B4-BE49-F238E27FC236}">
                <a16:creationId xmlns:a16="http://schemas.microsoft.com/office/drawing/2014/main" id="{E4624816-F71A-AF4C-8ECA-C29349C5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47BA3FA-7BD4-374D-BB6C-13716D698E53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it-IT" altLang="it-IT" sz="1400"/>
          </a:p>
        </p:txBody>
      </p:sp>
      <p:sp>
        <p:nvSpPr>
          <p:cNvPr id="21507" name="TextBox 7">
            <a:extLst>
              <a:ext uri="{FF2B5EF4-FFF2-40B4-BE49-F238E27FC236}">
                <a16:creationId xmlns:a16="http://schemas.microsoft.com/office/drawing/2014/main" id="{EF81E4F4-1897-464C-9D0E-2DBB9AEA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914400"/>
            <a:ext cx="457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</a:rPr>
              <a:t>Tipologia di quesito</a:t>
            </a:r>
          </a:p>
        </p:txBody>
      </p:sp>
      <p:sp>
        <p:nvSpPr>
          <p:cNvPr id="21508" name="TextBox 6">
            <a:extLst>
              <a:ext uri="{FF2B5EF4-FFF2-40B4-BE49-F238E27FC236}">
                <a16:creationId xmlns:a16="http://schemas.microsoft.com/office/drawing/2014/main" id="{F034D05E-1EC7-8B43-93AE-F841DFEA2C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9300" y="1989139"/>
            <a:ext cx="83058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I quesiti si possono raggruppare nei temi seguenti: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solidFill>
                  <a:srgbClr val="222222"/>
                </a:solidFill>
              </a:rPr>
              <a:t>grafico di funzioni esponenziali e logaritmiche;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solidFill>
                  <a:srgbClr val="222222"/>
                </a:solidFill>
              </a:rPr>
              <a:t>definizione di logaritmo;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solidFill>
                  <a:srgbClr val="222222"/>
                </a:solidFill>
              </a:rPr>
              <a:t>proprietà dei logaritmi;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solidFill>
                  <a:srgbClr val="222222"/>
                </a:solidFill>
              </a:rPr>
              <a:t>equazioni e disequazioni esponenziali;</a:t>
            </a:r>
          </a:p>
          <a:p>
            <a:pPr marL="342900" indent="-342900" eaLnBrk="1" hangingPunct="1">
              <a:spcBef>
                <a:spcPct val="0"/>
              </a:spcBef>
            </a:pPr>
            <a:r>
              <a:rPr lang="it-IT" altLang="it-IT" sz="2400" b="1" dirty="0">
                <a:solidFill>
                  <a:srgbClr val="222222"/>
                </a:solidFill>
              </a:rPr>
              <a:t>equazioni e disequazioni logaritmiche.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EC6061D-0C9C-334E-B4B2-9B048D7D9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>
            <a:extLst>
              <a:ext uri="{FF2B5EF4-FFF2-40B4-BE49-F238E27FC236}">
                <a16:creationId xmlns:a16="http://schemas.microsoft.com/office/drawing/2014/main" id="{D2DC646E-188D-974D-B382-C958E0D14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E6D3C79-EF51-DF42-A4EC-E44849D89FC4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it-IT" altLang="it-IT" sz="1400"/>
          </a:p>
        </p:txBody>
      </p:sp>
      <p:sp>
        <p:nvSpPr>
          <p:cNvPr id="22531" name="Title 7">
            <a:extLst>
              <a:ext uri="{FF2B5EF4-FFF2-40B4-BE49-F238E27FC236}">
                <a16:creationId xmlns:a16="http://schemas.microsoft.com/office/drawing/2014/main" id="{AB805EEB-1F6F-2248-89A4-1D3B1107A3C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24113" y="44624"/>
            <a:ext cx="7543800" cy="381000"/>
          </a:xfrm>
        </p:spPr>
        <p:txBody>
          <a:bodyPr/>
          <a:lstStyle/>
          <a:p>
            <a:r>
              <a:rPr lang="it-IT" altLang="it-IT" sz="2400" b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Quesito 1 sul grafico di funzioni esponenziali</a:t>
            </a:r>
          </a:p>
        </p:txBody>
      </p:sp>
      <p:pic>
        <p:nvPicPr>
          <p:cNvPr id="22532" name="Picture 8" descr="Expo_esami4.png">
            <a:extLst>
              <a:ext uri="{FF2B5EF4-FFF2-40B4-BE49-F238E27FC236}">
                <a16:creationId xmlns:a16="http://schemas.microsoft.com/office/drawing/2014/main" id="{C3730A0B-AD5F-E440-9A00-7C48D307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441" y="457773"/>
            <a:ext cx="8885047" cy="6355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B22D43C-3936-CE42-ADF7-FCBE98E07E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81142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Valenti, 2026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>
            <a:extLst>
              <a:ext uri="{FF2B5EF4-FFF2-40B4-BE49-F238E27FC236}">
                <a16:creationId xmlns:a16="http://schemas.microsoft.com/office/drawing/2014/main" id="{4975795D-80CE-AF40-9417-692BBC290E0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7400" y="163488"/>
            <a:ext cx="8153400" cy="457200"/>
          </a:xfrm>
        </p:spPr>
        <p:txBody>
          <a:bodyPr/>
          <a:lstStyle/>
          <a:p>
            <a:pPr marL="1978025" indent="-1978025" eaLnBrk="1" hangingPunct="1"/>
            <a:r>
              <a:rPr lang="it-IT" altLang="it-IT" sz="28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Quesiti 2 e 3 sui grafici di funzioni logaritmiche</a:t>
            </a:r>
          </a:p>
        </p:txBody>
      </p:sp>
      <p:sp>
        <p:nvSpPr>
          <p:cNvPr id="23555" name="Slide Number Placeholder 5">
            <a:extLst>
              <a:ext uri="{FF2B5EF4-FFF2-40B4-BE49-F238E27FC236}">
                <a16:creationId xmlns:a16="http://schemas.microsoft.com/office/drawing/2014/main" id="{D8FAE55F-F1E1-4D44-969E-C48D7328E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EF94F42-3846-E646-B9D1-BD44260BE0B6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it-IT" altLang="it-IT" sz="1400"/>
          </a:p>
        </p:txBody>
      </p:sp>
      <p:pic>
        <p:nvPicPr>
          <p:cNvPr id="23556" name="Picture 8" descr="Expo_Esami5.jpg">
            <a:extLst>
              <a:ext uri="{FF2B5EF4-FFF2-40B4-BE49-F238E27FC236}">
                <a16:creationId xmlns:a16="http://schemas.microsoft.com/office/drawing/2014/main" id="{BC7639F1-4524-D74F-B8C3-B71C2B8A00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223"/>
          <a:stretch/>
        </p:blipFill>
        <p:spPr bwMode="auto">
          <a:xfrm>
            <a:off x="191344" y="990599"/>
            <a:ext cx="11852138" cy="5035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147D5BC-583A-A541-9136-25150BF97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214853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>
            <a:extLst>
              <a:ext uri="{FF2B5EF4-FFF2-40B4-BE49-F238E27FC236}">
                <a16:creationId xmlns:a16="http://schemas.microsoft.com/office/drawing/2014/main" id="{4975795D-80CE-AF40-9417-692BBC290E0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7400" y="163488"/>
            <a:ext cx="8153400" cy="457200"/>
          </a:xfrm>
        </p:spPr>
        <p:txBody>
          <a:bodyPr/>
          <a:lstStyle/>
          <a:p>
            <a:pPr marL="1978025" indent="-1978025" eaLnBrk="1" hangingPunct="1"/>
            <a:r>
              <a:rPr lang="it-IT" altLang="it-IT" sz="28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Quesiti 2 e 3 sui grafici di funzioni logaritmiche</a:t>
            </a:r>
          </a:p>
        </p:txBody>
      </p:sp>
      <p:sp>
        <p:nvSpPr>
          <p:cNvPr id="23555" name="Slide Number Placeholder 5">
            <a:extLst>
              <a:ext uri="{FF2B5EF4-FFF2-40B4-BE49-F238E27FC236}">
                <a16:creationId xmlns:a16="http://schemas.microsoft.com/office/drawing/2014/main" id="{D8FAE55F-F1E1-4D44-969E-C48D7328E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EF94F42-3846-E646-B9D1-BD44260BE0B6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it-IT" altLang="it-IT" sz="1400"/>
          </a:p>
        </p:txBody>
      </p:sp>
      <p:pic>
        <p:nvPicPr>
          <p:cNvPr id="23556" name="Picture 8" descr="Expo_Esami5.jpg">
            <a:extLst>
              <a:ext uri="{FF2B5EF4-FFF2-40B4-BE49-F238E27FC236}">
                <a16:creationId xmlns:a16="http://schemas.microsoft.com/office/drawing/2014/main" id="{BC7639F1-4524-D74F-B8C3-B71C2B8A00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77"/>
          <a:stretch/>
        </p:blipFill>
        <p:spPr bwMode="auto">
          <a:xfrm>
            <a:off x="-96688" y="980728"/>
            <a:ext cx="12323006" cy="487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147D5BC-583A-A541-9136-25150BF97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798146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71987B2B-BE34-E648-BF77-E2EC09CED12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3600" y="-171400"/>
            <a:ext cx="81534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4 sulla definizione di logaritmo</a:t>
            </a:r>
          </a:p>
        </p:txBody>
      </p:sp>
      <p:sp>
        <p:nvSpPr>
          <p:cNvPr id="24579" name="Slide Number Placeholder 5">
            <a:extLst>
              <a:ext uri="{FF2B5EF4-FFF2-40B4-BE49-F238E27FC236}">
                <a16:creationId xmlns:a16="http://schemas.microsoft.com/office/drawing/2014/main" id="{B7056804-01CF-004A-BB31-6DC3ADB9A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918E1AD-0AEF-C944-B9FA-955C0897D2CB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it-IT" altLang="it-IT" sz="1400"/>
          </a:p>
        </p:txBody>
      </p:sp>
      <p:pic>
        <p:nvPicPr>
          <p:cNvPr id="24580" name="Picture 5" descr="Expo_Esami_Sch2_2.jpg">
            <a:extLst>
              <a:ext uri="{FF2B5EF4-FFF2-40B4-BE49-F238E27FC236}">
                <a16:creationId xmlns:a16="http://schemas.microsoft.com/office/drawing/2014/main" id="{406F6D93-8643-834F-82F4-08FA61BE4CC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611649"/>
            <a:ext cx="10729192" cy="62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593FC21-747A-2846-8FAF-36170814D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16C962A3-C6C3-C240-AF5F-8438D74FE36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3600" y="-243408"/>
            <a:ext cx="81534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5 sulle proprietà dei logaritmi</a:t>
            </a:r>
          </a:p>
        </p:txBody>
      </p:sp>
      <p:sp>
        <p:nvSpPr>
          <p:cNvPr id="25603" name="Slide Number Placeholder 5">
            <a:extLst>
              <a:ext uri="{FF2B5EF4-FFF2-40B4-BE49-F238E27FC236}">
                <a16:creationId xmlns:a16="http://schemas.microsoft.com/office/drawing/2014/main" id="{ED6ECAD2-6EDB-F346-B318-F8029E572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D7BA005-5504-0247-9E08-FCCFB5563665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it-IT" altLang="it-IT" sz="1400"/>
          </a:p>
        </p:txBody>
      </p:sp>
      <p:pic>
        <p:nvPicPr>
          <p:cNvPr id="25604" name="Picture 6" descr="Expo_Esami_Sch2_5.jpg">
            <a:extLst>
              <a:ext uri="{FF2B5EF4-FFF2-40B4-BE49-F238E27FC236}">
                <a16:creationId xmlns:a16="http://schemas.microsoft.com/office/drawing/2014/main" id="{B7BC66B1-9B5D-C54C-871F-C73E8FE4D6D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4" y="476672"/>
            <a:ext cx="9615700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1762B58A-EF86-534B-BCE1-BC3FBD51F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5975CB59-494A-9D46-9339-2691101BFE5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3600" y="-243408"/>
            <a:ext cx="81534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6 sulle proprietà dei logaritmi</a:t>
            </a:r>
          </a:p>
        </p:txBody>
      </p:sp>
      <p:sp>
        <p:nvSpPr>
          <p:cNvPr id="26627" name="Slide Number Placeholder 5">
            <a:extLst>
              <a:ext uri="{FF2B5EF4-FFF2-40B4-BE49-F238E27FC236}">
                <a16:creationId xmlns:a16="http://schemas.microsoft.com/office/drawing/2014/main" id="{F329341A-A5A6-0E4B-ACE5-977F810DD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4B10C90-6D25-F345-A512-5E56FD7C9F9C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it-IT" altLang="it-IT" sz="1400"/>
          </a:p>
        </p:txBody>
      </p:sp>
      <p:pic>
        <p:nvPicPr>
          <p:cNvPr id="26628" name="Picture 6" descr="Expo_Esami_Presenta2_6.jpg">
            <a:extLst>
              <a:ext uri="{FF2B5EF4-FFF2-40B4-BE49-F238E27FC236}">
                <a16:creationId xmlns:a16="http://schemas.microsoft.com/office/drawing/2014/main" id="{85B493C9-372C-B14B-AA62-ECA527A8C95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8" y="764704"/>
            <a:ext cx="12016876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1218E90-324A-8048-BEB9-EEE164DEF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id="{9C694D03-F37E-274B-AB0F-68D917F31E4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3600" y="-171400"/>
            <a:ext cx="81534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7 sulle proprietà dei logaritmi</a:t>
            </a:r>
          </a:p>
        </p:txBody>
      </p:sp>
      <p:sp>
        <p:nvSpPr>
          <p:cNvPr id="27651" name="Slide Number Placeholder 5">
            <a:extLst>
              <a:ext uri="{FF2B5EF4-FFF2-40B4-BE49-F238E27FC236}">
                <a16:creationId xmlns:a16="http://schemas.microsoft.com/office/drawing/2014/main" id="{1C15F670-0777-7147-A0FB-76955515A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FB7062-B4CF-8A44-B761-E4FC552F3C1F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it-IT" altLang="it-IT" sz="1400"/>
          </a:p>
        </p:txBody>
      </p:sp>
      <p:pic>
        <p:nvPicPr>
          <p:cNvPr id="27652" name="Picture 6" descr="Espo_Esami_sch2_7.jpg">
            <a:extLst>
              <a:ext uri="{FF2B5EF4-FFF2-40B4-BE49-F238E27FC236}">
                <a16:creationId xmlns:a16="http://schemas.microsoft.com/office/drawing/2014/main" id="{E386B845-54CC-ED45-97F8-67C462E0022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8" y="428612"/>
            <a:ext cx="12119363" cy="566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854B2CD3-0ED4-DF47-8BB3-DA60C6D29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>
            <a:extLst>
              <a:ext uri="{FF2B5EF4-FFF2-40B4-BE49-F238E27FC236}">
                <a16:creationId xmlns:a16="http://schemas.microsoft.com/office/drawing/2014/main" id="{BDD6C7FF-2360-BC44-984A-CD7DB2F3601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3600" y="-243408"/>
            <a:ext cx="81534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8 sulle proprietà dei logaritmi</a:t>
            </a:r>
          </a:p>
        </p:txBody>
      </p:sp>
      <p:sp>
        <p:nvSpPr>
          <p:cNvPr id="28675" name="Slide Number Placeholder 5">
            <a:extLst>
              <a:ext uri="{FF2B5EF4-FFF2-40B4-BE49-F238E27FC236}">
                <a16:creationId xmlns:a16="http://schemas.microsoft.com/office/drawing/2014/main" id="{F95FE06F-1594-BE4F-9C65-1691D4469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553150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6629DB9-51DC-0B43-9820-0FA62DBA7708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it-IT" altLang="it-IT" sz="1400" dirty="0"/>
          </a:p>
        </p:txBody>
      </p:sp>
      <p:pic>
        <p:nvPicPr>
          <p:cNvPr id="28676" name="Picture 8" descr="Expo_Esami_Sch2_8.jpg">
            <a:extLst>
              <a:ext uri="{FF2B5EF4-FFF2-40B4-BE49-F238E27FC236}">
                <a16:creationId xmlns:a16="http://schemas.microsoft.com/office/drawing/2014/main" id="{2AC26C0E-D42A-9E43-8621-9201E485D16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474075"/>
            <a:ext cx="10225136" cy="631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000B9D5-B47B-AD41-A5C2-B2F4044FF7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81142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Valenti, 2026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42">
            <a:extLst>
              <a:ext uri="{FF2B5EF4-FFF2-40B4-BE49-F238E27FC236}">
                <a16:creationId xmlns:a16="http://schemas.microsoft.com/office/drawing/2014/main" id="{EE8E25F4-1CCD-C942-8D15-0520A1689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F442BA0-6B35-0F45-A392-1B67554D2C04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it-IT" altLang="it-IT" sz="1400"/>
          </a:p>
        </p:txBody>
      </p:sp>
      <p:sp>
        <p:nvSpPr>
          <p:cNvPr id="29699" name="TextBox 21">
            <a:extLst>
              <a:ext uri="{FF2B5EF4-FFF2-40B4-BE49-F238E27FC236}">
                <a16:creationId xmlns:a16="http://schemas.microsoft.com/office/drawing/2014/main" id="{398939A8-4A87-3D4E-870C-6C43169B5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88640"/>
            <a:ext cx="7467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Commento sulla soluzione dei quesiti</a:t>
            </a:r>
          </a:p>
        </p:txBody>
      </p:sp>
      <p:sp>
        <p:nvSpPr>
          <p:cNvPr id="29700" name="TextBox 8">
            <a:extLst>
              <a:ext uri="{FF2B5EF4-FFF2-40B4-BE49-F238E27FC236}">
                <a16:creationId xmlns:a16="http://schemas.microsoft.com/office/drawing/2014/main" id="{23C4525A-BF28-4242-A9F2-80440DAC5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3432" y="1828800"/>
            <a:ext cx="8001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I quesiti sulle proprietà dei logaritmi suggeriscono di tenere presenti queste proprietà in modo ‘intelligente’ per saperle scegliere e applicare rapidamente.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Rivediamo perciò le proprietà</a:t>
            </a:r>
            <a:r>
              <a:rPr lang="it-IT" altLang="it-IT" sz="1800" b="1" dirty="0">
                <a:solidFill>
                  <a:srgbClr val="222222"/>
                </a:solidFill>
              </a:rPr>
              <a:t>.</a:t>
            </a:r>
            <a:endParaRPr lang="it-IT" altLang="it-IT" sz="1800" dirty="0">
              <a:solidFill>
                <a:srgbClr val="222222"/>
              </a:solidFill>
            </a:endParaRP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124752D-097E-A74D-B3B2-EB69902F9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42">
            <a:extLst>
              <a:ext uri="{FF2B5EF4-FFF2-40B4-BE49-F238E27FC236}">
                <a16:creationId xmlns:a16="http://schemas.microsoft.com/office/drawing/2014/main" id="{050A19E2-E287-334D-AFD4-E9E6B1D88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017DD89-49EB-A14A-9624-A13586E1EA96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it-IT" altLang="it-IT" sz="1400"/>
          </a:p>
        </p:txBody>
      </p:sp>
      <p:sp>
        <p:nvSpPr>
          <p:cNvPr id="30723" name="TextBox 21">
            <a:extLst>
              <a:ext uri="{FF2B5EF4-FFF2-40B4-BE49-F238E27FC236}">
                <a16:creationId xmlns:a16="http://schemas.microsoft.com/office/drawing/2014/main" id="{0F112B3C-8D31-B442-9C2A-12538F88C5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545" y="-27384"/>
            <a:ext cx="45386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Proprietà dei logaritmi</a:t>
            </a:r>
          </a:p>
        </p:txBody>
      </p:sp>
      <p:sp>
        <p:nvSpPr>
          <p:cNvPr id="30724" name="TextBox 3">
            <a:extLst>
              <a:ext uri="{FF2B5EF4-FFF2-40B4-BE49-F238E27FC236}">
                <a16:creationId xmlns:a16="http://schemas.microsoft.com/office/drawing/2014/main" id="{000D6418-7C95-B140-B089-B0782D615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2474914"/>
            <a:ext cx="48006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  <a:cs typeface="Arial" panose="020B0604020202020204" pitchFamily="34" charset="0"/>
              </a:rPr>
              <a:t>2. Logaritmo di un prodotto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 b="1" dirty="0">
                <a:latin typeface="Arial Black" panose="020B0604020202020204" pitchFamily="34" charset="0"/>
              </a:rPr>
              <a:t>    </a:t>
            </a:r>
            <a:r>
              <a:rPr lang="it-IT" altLang="it-IT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alt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altLang="it-IT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it-IT" alt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it-IT" altLang="it-IT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altLang="it-IT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it-IT" alt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altLang="it-IT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it-IT" altLang="it-IT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5" name="TextBox 6">
            <a:extLst>
              <a:ext uri="{FF2B5EF4-FFF2-40B4-BE49-F238E27FC236}">
                <a16:creationId xmlns:a16="http://schemas.microsoft.com/office/drawing/2014/main" id="{E178D2C2-BD1B-274F-8DAA-C72F7BB34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3581401"/>
            <a:ext cx="4953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  <a:cs typeface="Arial" panose="020B0604020202020204" pitchFamily="34" charset="0"/>
              </a:rPr>
              <a:t>3. Logaritmo di un quoziente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 b="1" dirty="0">
                <a:latin typeface="Arial Black" panose="020B0604020202020204" pitchFamily="34" charset="0"/>
              </a:rPr>
              <a:t>    </a:t>
            </a:r>
            <a:r>
              <a:rPr lang="it-IT" altLang="it-IT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alt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(x : y) = </a:t>
            </a:r>
            <a:r>
              <a:rPr lang="it-IT" altLang="it-IT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altLang="it-IT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b="1" dirty="0">
                <a:solidFill>
                  <a:srgbClr val="FF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−</a:t>
            </a:r>
            <a:r>
              <a:rPr lang="it-IT" altLang="it-IT" sz="2800" i="1" dirty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it-IT" altLang="it-IT" sz="280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log</a:t>
            </a:r>
            <a:r>
              <a:rPr lang="it-IT" altLang="it-IT" sz="2800" i="1" baseline="-25000" dirty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a</a:t>
            </a:r>
            <a:r>
              <a:rPr lang="it-IT" altLang="it-IT" sz="2800" i="1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y</a:t>
            </a:r>
            <a:endParaRPr lang="it-IT" altLang="it-IT" sz="2800" i="1" dirty="0">
              <a:latin typeface="Times New Roman" panose="02020603050405020304" pitchFamily="18" charset="0"/>
              <a:ea typeface="ＭＳ ゴシック" panose="020B06090702050802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30726" name="TextBox 7">
            <a:extLst>
              <a:ext uri="{FF2B5EF4-FFF2-40B4-BE49-F238E27FC236}">
                <a16:creationId xmlns:a16="http://schemas.microsoft.com/office/drawing/2014/main" id="{564989B4-2F91-CB4B-9DAD-C517B9BB43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1371600"/>
            <a:ext cx="495300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  <a:cs typeface="Arial" panose="020B0604020202020204" pitchFamily="34" charset="0"/>
              </a:rPr>
              <a:t>1. Logaritmo di una potenza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 b="1" dirty="0">
                <a:latin typeface="Arial Black" panose="020B0604020202020204" pitchFamily="34" charset="0"/>
              </a:rPr>
              <a:t>     </a:t>
            </a:r>
            <a:r>
              <a:rPr lang="it-IT" altLang="it-IT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altLang="it-IT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2800" i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altLang="it-IT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altLang="it-IT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it-IT" altLang="it-IT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it-IT" altLang="it-IT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7" name="TextBox 6">
            <a:extLst>
              <a:ext uri="{FF2B5EF4-FFF2-40B4-BE49-F238E27FC236}">
                <a16:creationId xmlns:a16="http://schemas.microsoft.com/office/drawing/2014/main" id="{2A642054-EB39-9843-AB16-F90C3E4777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648201"/>
            <a:ext cx="533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  <a:cs typeface="Arial" panose="020B0604020202020204" pitchFamily="34" charset="0"/>
              </a:rPr>
              <a:t>4. Cambiamento di base</a:t>
            </a:r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A8003F75-53D5-3140-B866-11C4365B6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762000"/>
            <a:ext cx="3200400" cy="1143000"/>
          </a:xfrm>
          <a:prstGeom prst="wedgeEllipseCallout">
            <a:avLst>
              <a:gd name="adj1" fmla="val -64995"/>
              <a:gd name="adj2" fmla="val 56014"/>
            </a:avLst>
          </a:prstGeom>
          <a:solidFill>
            <a:srgbClr val="FFFFCC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it-IT" altLang="it-IT" sz="1800" dirty="0"/>
              <a:t>Al posto di potenze e radici trovo </a:t>
            </a:r>
            <a:r>
              <a:rPr lang="it-IT" altLang="it-IT" sz="1800" dirty="0" err="1"/>
              <a:t>moltiplicazioni</a:t>
            </a:r>
            <a:r>
              <a:rPr lang="it-IT" altLang="it-IT" sz="1800" dirty="0" err="1">
                <a:solidFill>
                  <a:srgbClr val="FFFFFF"/>
                </a:solidFill>
              </a:rPr>
              <a:t>T</a:t>
            </a:r>
            <a:endParaRPr lang="it-IT" altLang="it-IT" sz="1800" dirty="0">
              <a:solidFill>
                <a:srgbClr val="FFFFFF"/>
              </a:solidFill>
            </a:endParaRPr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02486865-8E69-4C45-A9B9-C8FE929C3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2057400"/>
            <a:ext cx="2667000" cy="1143000"/>
          </a:xfrm>
          <a:prstGeom prst="wedgeEllipseCallout">
            <a:avLst>
              <a:gd name="adj1" fmla="val -66602"/>
              <a:gd name="adj2" fmla="val 37273"/>
            </a:avLst>
          </a:prstGeom>
          <a:solidFill>
            <a:srgbClr val="FDFFC6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it-IT" altLang="it-IT" sz="1800" dirty="0"/>
              <a:t>Al posto di moltiplicazion</a:t>
            </a:r>
            <a:r>
              <a:rPr lang="it-IT" altLang="it-IT" sz="1800" dirty="0">
                <a:solidFill>
                  <a:srgbClr val="000000"/>
                </a:solidFill>
              </a:rPr>
              <a:t>i trovo addizioni</a:t>
            </a:r>
            <a:endParaRPr lang="it-IT" altLang="it-IT" sz="1800" dirty="0">
              <a:solidFill>
                <a:srgbClr val="FFFFFF"/>
              </a:solidFill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415EE027-952B-E744-A5EC-D4CFBE684D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3429000"/>
            <a:ext cx="2667000" cy="1143000"/>
          </a:xfrm>
          <a:prstGeom prst="wedgeEllipseCallout">
            <a:avLst>
              <a:gd name="adj1" fmla="val -66602"/>
              <a:gd name="adj2" fmla="val 37273"/>
            </a:avLst>
          </a:prstGeom>
          <a:solidFill>
            <a:srgbClr val="FDFFC6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it-IT" altLang="it-IT" sz="1800" dirty="0"/>
              <a:t>Al posto di division</a:t>
            </a:r>
            <a:r>
              <a:rPr lang="it-IT" altLang="it-IT" sz="1800" dirty="0">
                <a:solidFill>
                  <a:srgbClr val="000000"/>
                </a:solidFill>
              </a:rPr>
              <a:t>i trovo sottrazioni</a:t>
            </a:r>
            <a:endParaRPr lang="it-IT" altLang="it-IT" sz="1800" dirty="0">
              <a:solidFill>
                <a:srgbClr val="FFFFFF"/>
              </a:solidFill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386B979C-E3D0-5E4F-897C-CE0BF09CAF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876800"/>
            <a:ext cx="3124200" cy="1143000"/>
          </a:xfrm>
          <a:prstGeom prst="wedgeEllipseCallout">
            <a:avLst>
              <a:gd name="adj1" fmla="val -70032"/>
              <a:gd name="adj2" fmla="val -1546"/>
            </a:avLst>
          </a:prstGeom>
          <a:solidFill>
            <a:srgbClr val="FFFFCC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it-IT" altLang="it-IT" sz="1800"/>
              <a:t>Passo dai logaritmi in base </a:t>
            </a:r>
            <a:r>
              <a:rPr lang="it-IT" altLang="it-IT" sz="1800" b="1" i="1"/>
              <a:t>b</a:t>
            </a:r>
            <a:r>
              <a:rPr lang="it-IT" altLang="it-IT" sz="1800"/>
              <a:t> ai logaritmi in base </a:t>
            </a:r>
            <a:r>
              <a:rPr lang="it-IT" altLang="it-IT" sz="1800" b="1" i="1"/>
              <a:t>c</a:t>
            </a:r>
            <a:r>
              <a:rPr lang="it-IT" altLang="it-IT" sz="1800"/>
              <a:t>.</a:t>
            </a: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0732" name="Immagine 2">
            <a:extLst>
              <a:ext uri="{FF2B5EF4-FFF2-40B4-BE49-F238E27FC236}">
                <a16:creationId xmlns:a16="http://schemas.microsoft.com/office/drawing/2014/main" id="{AC48CBAC-49F1-ED43-B689-CA0800398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127626"/>
            <a:ext cx="2370138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E2BC2F8-E42C-8141-A980-7B53761E6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>
            <a:extLst>
              <a:ext uri="{FF2B5EF4-FFF2-40B4-BE49-F238E27FC236}">
                <a16:creationId xmlns:a16="http://schemas.microsoft.com/office/drawing/2014/main" id="{FE9FAC8A-519D-8A44-80DB-9F3FB011F1A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3600" y="-221704"/>
            <a:ext cx="81534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9 sulle equazioni esponenziali</a:t>
            </a:r>
          </a:p>
        </p:txBody>
      </p:sp>
      <p:sp>
        <p:nvSpPr>
          <p:cNvPr id="31747" name="Slide Number Placeholder 5">
            <a:extLst>
              <a:ext uri="{FF2B5EF4-FFF2-40B4-BE49-F238E27FC236}">
                <a16:creationId xmlns:a16="http://schemas.microsoft.com/office/drawing/2014/main" id="{6146D1B6-3B26-FF48-857F-A88870046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D77A87E-07EB-A34E-952E-DF389C661184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15</a:t>
            </a:fld>
            <a:endParaRPr lang="it-IT" altLang="it-IT" sz="1400"/>
          </a:p>
        </p:txBody>
      </p:sp>
      <p:pic>
        <p:nvPicPr>
          <p:cNvPr id="31748" name="Picture 6" descr="Expo_Esami_Sch_2_9c.jpg">
            <a:extLst>
              <a:ext uri="{FF2B5EF4-FFF2-40B4-BE49-F238E27FC236}">
                <a16:creationId xmlns:a16="http://schemas.microsoft.com/office/drawing/2014/main" id="{0F64F343-BDCD-A640-990A-A73202C2AB9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0" y="656436"/>
            <a:ext cx="12192000" cy="5364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2A5B6B69-782B-2241-9293-C44EB6C39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id="{CA7154F5-34C5-3941-B27B-7DA64D32828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28800" y="-243408"/>
            <a:ext cx="86106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10 sulle disequazioni esponenziali</a:t>
            </a:r>
          </a:p>
        </p:txBody>
      </p:sp>
      <p:sp>
        <p:nvSpPr>
          <p:cNvPr id="32771" name="Slide Number Placeholder 5">
            <a:extLst>
              <a:ext uri="{FF2B5EF4-FFF2-40B4-BE49-F238E27FC236}">
                <a16:creationId xmlns:a16="http://schemas.microsoft.com/office/drawing/2014/main" id="{10A1F0F9-107C-5146-A26F-6FC33C35A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553150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E866785-B8BA-0645-BA41-CDE0B370043C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16</a:t>
            </a:fld>
            <a:endParaRPr lang="it-IT" altLang="it-IT" sz="1400"/>
          </a:p>
        </p:txBody>
      </p:sp>
      <p:pic>
        <p:nvPicPr>
          <p:cNvPr id="32772" name="Picture 7" descr="Expo_Esami_Sch2_10.jpg">
            <a:extLst>
              <a:ext uri="{FF2B5EF4-FFF2-40B4-BE49-F238E27FC236}">
                <a16:creationId xmlns:a16="http://schemas.microsoft.com/office/drawing/2014/main" id="{85866372-E425-3046-B141-3596A3700E9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404264"/>
            <a:ext cx="11352584" cy="625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23F0F96-DC67-2D44-98B9-EA57B0CD54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553150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Valenti, 2026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>
            <a:extLst>
              <a:ext uri="{FF2B5EF4-FFF2-40B4-BE49-F238E27FC236}">
                <a16:creationId xmlns:a16="http://schemas.microsoft.com/office/drawing/2014/main" id="{DBC9E8C1-00C3-8746-94B4-F91763524B6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28800" y="-171400"/>
            <a:ext cx="86106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11 sulle equazioni logaritmiche</a:t>
            </a:r>
          </a:p>
        </p:txBody>
      </p:sp>
      <p:sp>
        <p:nvSpPr>
          <p:cNvPr id="33795" name="Slide Number Placeholder 5">
            <a:extLst>
              <a:ext uri="{FF2B5EF4-FFF2-40B4-BE49-F238E27FC236}">
                <a16:creationId xmlns:a16="http://schemas.microsoft.com/office/drawing/2014/main" id="{CAB6BBA2-5A4A-7641-9372-A752E680B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553150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1E5740F-56F1-7F41-B893-C6AC52DAE084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it-IT" altLang="it-IT" sz="1400" dirty="0"/>
          </a:p>
        </p:txBody>
      </p:sp>
      <p:pic>
        <p:nvPicPr>
          <p:cNvPr id="33796" name="Picture 6" descr="Expo_Esami_Sch2_11.png">
            <a:extLst>
              <a:ext uri="{FF2B5EF4-FFF2-40B4-BE49-F238E27FC236}">
                <a16:creationId xmlns:a16="http://schemas.microsoft.com/office/drawing/2014/main" id="{39E72443-2D10-0444-AC91-2DADFB30147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33821"/>
            <a:ext cx="10781408" cy="5947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D0D73C3-5D06-6345-98F6-72AF0329B0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81142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Valenti, 2026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>
            <a:extLst>
              <a:ext uri="{FF2B5EF4-FFF2-40B4-BE49-F238E27FC236}">
                <a16:creationId xmlns:a16="http://schemas.microsoft.com/office/drawing/2014/main" id="{D72F0930-9168-A14B-B1D8-FD46EBFCFA9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28800" y="-149696"/>
            <a:ext cx="86106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Quesito 12 sulle disequazioni logaritmiche</a:t>
            </a:r>
          </a:p>
        </p:txBody>
      </p:sp>
      <p:sp>
        <p:nvSpPr>
          <p:cNvPr id="34819" name="Slide Number Placeholder 5">
            <a:extLst>
              <a:ext uri="{FF2B5EF4-FFF2-40B4-BE49-F238E27FC236}">
                <a16:creationId xmlns:a16="http://schemas.microsoft.com/office/drawing/2014/main" id="{F26FC5CB-81C5-B24B-BB3E-D2926E002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66503A6-F63F-3F44-8EE1-D0F2142E5D21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18</a:t>
            </a:fld>
            <a:endParaRPr lang="it-IT" altLang="it-IT" sz="1400"/>
          </a:p>
        </p:txBody>
      </p:sp>
      <p:pic>
        <p:nvPicPr>
          <p:cNvPr id="34820" name="Picture 7" descr="Expo_Esami_Sch_12a.jpg">
            <a:extLst>
              <a:ext uri="{FF2B5EF4-FFF2-40B4-BE49-F238E27FC236}">
                <a16:creationId xmlns:a16="http://schemas.microsoft.com/office/drawing/2014/main" id="{94733455-01D7-DF43-AA2C-5D8A0BE0855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1"/>
            <a:ext cx="12223182" cy="5040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A6551E9-F4BA-A342-A657-BD17DA175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42">
            <a:extLst>
              <a:ext uri="{FF2B5EF4-FFF2-40B4-BE49-F238E27FC236}">
                <a16:creationId xmlns:a16="http://schemas.microsoft.com/office/drawing/2014/main" id="{7A06984D-3292-5C40-89F3-7A371B740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DB050F8-4C0C-DB4E-9D5E-9BD63691E4D5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19</a:t>
            </a:fld>
            <a:endParaRPr lang="it-IT" altLang="it-IT" sz="1400"/>
          </a:p>
        </p:txBody>
      </p:sp>
      <p:sp>
        <p:nvSpPr>
          <p:cNvPr id="35843" name="TextBox 21">
            <a:extLst>
              <a:ext uri="{FF2B5EF4-FFF2-40B4-BE49-F238E27FC236}">
                <a16:creationId xmlns:a16="http://schemas.microsoft.com/office/drawing/2014/main" id="{D147DE9B-3F56-CC4D-ABDF-3331B41FD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4624"/>
            <a:ext cx="7467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Commento sulla soluzione dei quesit</a:t>
            </a:r>
            <a:r>
              <a:rPr lang="it-IT" altLang="it-IT" sz="2800" dirty="0">
                <a:solidFill>
                  <a:srgbClr val="CC0000"/>
                </a:solidFill>
                <a:latin typeface="Arial Black" panose="020B0604020202020204" pitchFamily="34" charset="0"/>
                <a:cs typeface="Arial" panose="020B0604020202020204" pitchFamily="34" charset="0"/>
              </a:rPr>
              <a:t>i</a:t>
            </a:r>
          </a:p>
        </p:txBody>
      </p:sp>
      <p:sp>
        <p:nvSpPr>
          <p:cNvPr id="35844" name="TextBox 8">
            <a:extLst>
              <a:ext uri="{FF2B5EF4-FFF2-40B4-BE49-F238E27FC236}">
                <a16:creationId xmlns:a16="http://schemas.microsoft.com/office/drawing/2014/main" id="{EF697BD2-6579-4E48-9B78-8928AC4AD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836712"/>
            <a:ext cx="8001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I quesiti sulle equazioni esponenziali o logaritmiche suggeriscono prime sintetiche indicazioni:</a:t>
            </a:r>
          </a:p>
        </p:txBody>
      </p:sp>
      <p:sp>
        <p:nvSpPr>
          <p:cNvPr id="35845" name="TextBox 9">
            <a:extLst>
              <a:ext uri="{FF2B5EF4-FFF2-40B4-BE49-F238E27FC236}">
                <a16:creationId xmlns:a16="http://schemas.microsoft.com/office/drawing/2014/main" id="{D599002F-4C50-484F-9FF4-46D6BDE2F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844824"/>
            <a:ext cx="4303712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CC0000"/>
                </a:solidFill>
              </a:rPr>
              <a:t>Equazione esponenziale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i="1" dirty="0">
                <a:solidFill>
                  <a:srgbClr val="222222"/>
                </a:solidFill>
              </a:rPr>
              <a:t>L’incognita è esponente di una dato numero.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i="1" dirty="0">
              <a:solidFill>
                <a:srgbClr val="0000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dirty="0">
              <a:solidFill>
                <a:srgbClr val="222222"/>
              </a:solidFill>
            </a:endParaRPr>
          </a:p>
          <a:p>
            <a:pPr marL="279400" indent="-279400" eaLnBrk="1" hangingPunct="1">
              <a:spcBef>
                <a:spcPct val="0"/>
              </a:spcBef>
              <a:buFont typeface="+mj-lt"/>
              <a:buAutoNum type="arabicPeriod"/>
            </a:pPr>
            <a:r>
              <a:rPr lang="it-IT" altLang="it-IT" sz="2400" b="1" dirty="0">
                <a:solidFill>
                  <a:srgbClr val="222222"/>
                </a:solidFill>
              </a:rPr>
              <a:t>Due potenze sono uguali se hanno uguale base e uguale esponente.</a:t>
            </a:r>
          </a:p>
          <a:p>
            <a:pPr marL="279400" indent="-279400" eaLnBrk="1" hangingPunct="1">
              <a:spcBef>
                <a:spcPct val="0"/>
              </a:spcBef>
              <a:buFont typeface="+mj-lt"/>
              <a:buAutoNum type="arabicPeriod"/>
            </a:pPr>
            <a:r>
              <a:rPr lang="it-IT" altLang="it-IT" sz="2400" b="1" dirty="0">
                <a:solidFill>
                  <a:srgbClr val="222222"/>
                </a:solidFill>
              </a:rPr>
              <a:t>Definizione di logaritmo.</a:t>
            </a:r>
          </a:p>
        </p:txBody>
      </p:sp>
      <p:sp>
        <p:nvSpPr>
          <p:cNvPr id="35846" name="TextBox 10">
            <a:extLst>
              <a:ext uri="{FF2B5EF4-FFF2-40B4-BE49-F238E27FC236}">
                <a16:creationId xmlns:a16="http://schemas.microsoft.com/office/drawing/2014/main" id="{9C49B196-3683-E84C-91AC-AB409776F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1844824"/>
            <a:ext cx="4235896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CC0000"/>
                </a:solidFill>
              </a:rPr>
              <a:t>Equazione logaritmica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i="1" dirty="0">
                <a:solidFill>
                  <a:srgbClr val="222222"/>
                </a:solidFill>
              </a:rPr>
              <a:t>L’incognita è argomento di un logaritmo.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i="1" dirty="0">
              <a:solidFill>
                <a:srgbClr val="0000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dirty="0">
              <a:solidFill>
                <a:srgbClr val="222222"/>
              </a:solidFill>
            </a:endParaRPr>
          </a:p>
          <a:p>
            <a:pPr marL="279400" indent="-265113" eaLnBrk="1" hangingPunct="1">
              <a:spcBef>
                <a:spcPct val="0"/>
              </a:spcBef>
              <a:buFont typeface="+mj-lt"/>
              <a:buAutoNum type="arabicPeriod"/>
            </a:pPr>
            <a:r>
              <a:rPr lang="it-IT" altLang="it-IT" sz="2400" b="1" dirty="0">
                <a:solidFill>
                  <a:srgbClr val="222222"/>
                </a:solidFill>
              </a:rPr>
              <a:t>Due logaritmi sono uguali se hanno uguale base e uguale argomento.</a:t>
            </a:r>
          </a:p>
          <a:p>
            <a:pPr marL="279400" indent="-265113" eaLnBrk="1" hangingPunct="1">
              <a:spcBef>
                <a:spcPct val="0"/>
              </a:spcBef>
              <a:buFont typeface="+mj-lt"/>
              <a:buAutoNum type="arabicPeriod"/>
            </a:pPr>
            <a:r>
              <a:rPr lang="it-IT" altLang="it-IT" sz="2400" b="1" dirty="0">
                <a:solidFill>
                  <a:srgbClr val="222222"/>
                </a:solidFill>
              </a:rPr>
              <a:t>Definizione di logaritmo.</a:t>
            </a:r>
          </a:p>
        </p:txBody>
      </p:sp>
      <p:sp>
        <p:nvSpPr>
          <p:cNvPr id="35847" name="TextBox 10">
            <a:extLst>
              <a:ext uri="{FF2B5EF4-FFF2-40B4-BE49-F238E27FC236}">
                <a16:creationId xmlns:a16="http://schemas.microsoft.com/office/drawing/2014/main" id="{9B14B9BE-D7D3-7B48-89F6-9BC38AF7B4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9816" y="3068960"/>
            <a:ext cx="29178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</a:rPr>
              <a:t>Nozioni richiamate</a:t>
            </a:r>
          </a:p>
        </p:txBody>
      </p:sp>
      <p:pic>
        <p:nvPicPr>
          <p:cNvPr id="35848" name="Immagine 6">
            <a:extLst>
              <a:ext uri="{FF2B5EF4-FFF2-40B4-BE49-F238E27FC236}">
                <a16:creationId xmlns:a16="http://schemas.microsoft.com/office/drawing/2014/main" id="{6251AD3A-5243-B649-BE0B-CAED7011B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5013176"/>
            <a:ext cx="3377295" cy="1256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Immagine 8">
            <a:extLst>
              <a:ext uri="{FF2B5EF4-FFF2-40B4-BE49-F238E27FC236}">
                <a16:creationId xmlns:a16="http://schemas.microsoft.com/office/drawing/2014/main" id="{AAAA1ECE-334A-F74A-A054-D57A1EE3D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9" y="5085184"/>
            <a:ext cx="3600400" cy="1281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AF8D9D9-D43E-3244-B3AE-DA97B169E6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09134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Valenti, 2026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42">
            <a:extLst>
              <a:ext uri="{FF2B5EF4-FFF2-40B4-BE49-F238E27FC236}">
                <a16:creationId xmlns:a16="http://schemas.microsoft.com/office/drawing/2014/main" id="{9D43CED4-EAB4-9B44-B44F-D9A6412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1DD49C4-060A-F145-A4A6-221B10C26E01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20</a:t>
            </a:fld>
            <a:endParaRPr lang="it-IT" altLang="it-IT" sz="1400"/>
          </a:p>
        </p:txBody>
      </p:sp>
      <p:sp>
        <p:nvSpPr>
          <p:cNvPr id="36868" name="TextBox 8">
            <a:extLst>
              <a:ext uri="{FF2B5EF4-FFF2-40B4-BE49-F238E27FC236}">
                <a16:creationId xmlns:a16="http://schemas.microsoft.com/office/drawing/2014/main" id="{21D74D29-DDEC-0D41-AEA0-33E170EFBE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536" y="692696"/>
            <a:ext cx="8382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</a:rPr>
              <a:t>I quesiti sulle disequazioni esponenziali o logaritmiche suggeriscono altre sintetiche indicazioni:</a:t>
            </a:r>
          </a:p>
        </p:txBody>
      </p:sp>
      <p:sp>
        <p:nvSpPr>
          <p:cNvPr id="36869" name="TextBox 9">
            <a:extLst>
              <a:ext uri="{FF2B5EF4-FFF2-40B4-BE49-F238E27FC236}">
                <a16:creationId xmlns:a16="http://schemas.microsoft.com/office/drawing/2014/main" id="{1C3B2BB6-3237-F44E-A2F3-5DC3B931C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6" y="1740872"/>
            <a:ext cx="4303143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CC0000"/>
                </a:solidFill>
              </a:rPr>
              <a:t>Disequazione esponenziale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i="1" dirty="0">
                <a:solidFill>
                  <a:srgbClr val="222222"/>
                </a:solidFill>
              </a:rPr>
              <a:t>L’incognita è esponente di un dato numero.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i="1" dirty="0">
              <a:solidFill>
                <a:srgbClr val="22222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i="1" dirty="0">
              <a:solidFill>
                <a:srgbClr val="22222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I. Si riduce la disequazione alla forma: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  </a:t>
            </a:r>
            <a:r>
              <a:rPr lang="it-IT" altLang="it-IT" sz="2400" b="1" dirty="0" err="1">
                <a:solidFill>
                  <a:srgbClr val="222222"/>
                </a:solidFill>
                <a:cs typeface="Arial" panose="020B0604020202020204" pitchFamily="34" charset="0"/>
              </a:rPr>
              <a:t>b</a:t>
            </a:r>
            <a:r>
              <a:rPr lang="it-IT" altLang="it-IT" sz="2400" b="1" baseline="30000" dirty="0" err="1">
                <a:solidFill>
                  <a:srgbClr val="222222"/>
                </a:solidFill>
                <a:cs typeface="Arial" panose="020B0604020202020204" pitchFamily="34" charset="0"/>
              </a:rPr>
              <a:t>x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&gt; k   oppure  </a:t>
            </a:r>
            <a:r>
              <a:rPr lang="it-IT" altLang="it-IT" sz="2400" b="1" dirty="0" err="1">
                <a:solidFill>
                  <a:srgbClr val="222222"/>
                </a:solidFill>
                <a:cs typeface="Arial" panose="020B0604020202020204" pitchFamily="34" charset="0"/>
              </a:rPr>
              <a:t>b</a:t>
            </a:r>
            <a:r>
              <a:rPr lang="it-IT" altLang="it-IT" sz="2400" b="1" baseline="30000" dirty="0" err="1">
                <a:solidFill>
                  <a:srgbClr val="222222"/>
                </a:solidFill>
                <a:cs typeface="Arial" panose="020B0604020202020204" pitchFamily="34" charset="0"/>
              </a:rPr>
              <a:t>x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&lt; k  </a:t>
            </a:r>
          </a:p>
        </p:txBody>
      </p:sp>
      <p:sp>
        <p:nvSpPr>
          <p:cNvPr id="36870" name="TextBox 10">
            <a:extLst>
              <a:ext uri="{FF2B5EF4-FFF2-40B4-BE49-F238E27FC236}">
                <a16:creationId xmlns:a16="http://schemas.microsoft.com/office/drawing/2014/main" id="{90FDE74B-2E6F-8E48-8335-54F8AC5E83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5101" y="1772816"/>
            <a:ext cx="4405435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CC0000"/>
                </a:solidFill>
              </a:rPr>
              <a:t>Disequazione logaritmica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i="1" dirty="0">
                <a:solidFill>
                  <a:srgbClr val="222222"/>
                </a:solidFill>
              </a:rPr>
              <a:t>L’incognita è argomento di un logaritmo.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i="1" dirty="0">
              <a:solidFill>
                <a:srgbClr val="0000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i="1" dirty="0">
              <a:solidFill>
                <a:srgbClr val="0000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I. Si riduce la disequazione alla forma: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   </a:t>
            </a:r>
            <a:r>
              <a:rPr lang="it-IT" altLang="it-IT" sz="2400" b="1" dirty="0" err="1">
                <a:solidFill>
                  <a:srgbClr val="222222"/>
                </a:solidFill>
                <a:cs typeface="Arial" panose="020B0604020202020204" pitchFamily="34" charset="0"/>
              </a:rPr>
              <a:t>log</a:t>
            </a:r>
            <a:r>
              <a:rPr lang="it-IT" altLang="it-IT" sz="2400" b="1" baseline="-25000" dirty="0" err="1">
                <a:solidFill>
                  <a:srgbClr val="222222"/>
                </a:solidFill>
                <a:cs typeface="Arial" panose="020B0604020202020204" pitchFamily="34" charset="0"/>
              </a:rPr>
              <a:t>b</a:t>
            </a:r>
            <a:r>
              <a:rPr lang="it-IT" altLang="it-IT" sz="2400" b="1" dirty="0" err="1">
                <a:solidFill>
                  <a:srgbClr val="222222"/>
                </a:solidFill>
                <a:cs typeface="Arial" panose="020B0604020202020204" pitchFamily="34" charset="0"/>
              </a:rPr>
              <a:t>x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&gt; k  oppure </a:t>
            </a:r>
            <a:r>
              <a:rPr lang="it-IT" altLang="it-IT" sz="2400" b="1" dirty="0" err="1">
                <a:solidFill>
                  <a:srgbClr val="222222"/>
                </a:solidFill>
                <a:cs typeface="Arial" panose="020B0604020202020204" pitchFamily="34" charset="0"/>
              </a:rPr>
              <a:t>log</a:t>
            </a:r>
            <a:r>
              <a:rPr lang="it-IT" altLang="it-IT" sz="2400" b="1" baseline="-25000" dirty="0" err="1">
                <a:solidFill>
                  <a:srgbClr val="222222"/>
                </a:solidFill>
                <a:cs typeface="Arial" panose="020B0604020202020204" pitchFamily="34" charset="0"/>
              </a:rPr>
              <a:t>b</a:t>
            </a:r>
            <a:r>
              <a:rPr lang="it-IT" altLang="it-IT" sz="2400" b="1" dirty="0" err="1">
                <a:solidFill>
                  <a:srgbClr val="222222"/>
                </a:solidFill>
                <a:cs typeface="Arial" panose="020B0604020202020204" pitchFamily="34" charset="0"/>
              </a:rPr>
              <a:t>x</a:t>
            </a:r>
            <a:r>
              <a:rPr lang="it-IT" altLang="it-IT" sz="2400" b="1" dirty="0">
                <a:solidFill>
                  <a:srgbClr val="222222"/>
                </a:solidFill>
                <a:cs typeface="Arial" panose="020B0604020202020204" pitchFamily="34" charset="0"/>
              </a:rPr>
              <a:t> &gt; k  </a:t>
            </a:r>
          </a:p>
        </p:txBody>
      </p:sp>
      <p:sp>
        <p:nvSpPr>
          <p:cNvPr id="36871" name="TextBox 12">
            <a:extLst>
              <a:ext uri="{FF2B5EF4-FFF2-40B4-BE49-F238E27FC236}">
                <a16:creationId xmlns:a16="http://schemas.microsoft.com/office/drawing/2014/main" id="{3B3204F0-D9BE-D648-AF43-0B11CE348E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6" y="5085184"/>
            <a:ext cx="936104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14350" indent="-5143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romanUcPeriod" startAt="2"/>
            </a:pPr>
            <a:r>
              <a:rPr lang="it-IT" altLang="it-IT" sz="2400" b="1" dirty="0">
                <a:solidFill>
                  <a:srgbClr val="222222"/>
                </a:solidFill>
              </a:rPr>
              <a:t>Si scrivono le soluzioni basandosi sul grafico delle funzioni esponenziali o logaritmiche.</a:t>
            </a:r>
          </a:p>
        </p:txBody>
      </p:sp>
      <p:sp>
        <p:nvSpPr>
          <p:cNvPr id="36872" name="TextBox 9">
            <a:extLst>
              <a:ext uri="{FF2B5EF4-FFF2-40B4-BE49-F238E27FC236}">
                <a16:creationId xmlns:a16="http://schemas.microsoft.com/office/drawing/2014/main" id="{9852DF90-D7A0-9D49-AE79-1E7C883F2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4838" y="2996952"/>
            <a:ext cx="39854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solidFill>
                  <a:srgbClr val="0000FF"/>
                </a:solidFill>
              </a:rPr>
              <a:t>Procedimento seguito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79A1D19-43E0-7843-BD5F-FDC66B243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11" name="TextBox 21">
            <a:extLst>
              <a:ext uri="{FF2B5EF4-FFF2-40B4-BE49-F238E27FC236}">
                <a16:creationId xmlns:a16="http://schemas.microsoft.com/office/drawing/2014/main" id="{FA03C2D4-F7A4-FD47-B4AB-6166343932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4624"/>
            <a:ext cx="7467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Commento sulla soluzione dei quesit</a:t>
            </a:r>
            <a:r>
              <a:rPr lang="it-IT" altLang="it-IT" sz="2800" dirty="0">
                <a:solidFill>
                  <a:srgbClr val="CC0000"/>
                </a:solidFill>
                <a:latin typeface="Arial Black" panose="020B0604020202020204" pitchFamily="34" charset="0"/>
                <a:cs typeface="Arial" panose="020B0604020202020204" pitchFamily="34" charset="0"/>
              </a:rPr>
              <a:t>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15654</TotalTime>
  <Words>511</Words>
  <Application>Microsoft Macintosh PowerPoint</Application>
  <PresentationFormat>Widescreen</PresentationFormat>
  <Paragraphs>111</Paragraphs>
  <Slides>20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7" baseType="lpstr">
      <vt:lpstr>ＭＳ ゴシック</vt:lpstr>
      <vt:lpstr>ＭＳ Ｐゴシック</vt:lpstr>
      <vt:lpstr>Arial</vt:lpstr>
      <vt:lpstr>Arial Black</vt:lpstr>
      <vt:lpstr>Calibri</vt:lpstr>
      <vt:lpstr>Times New Roman</vt:lpstr>
      <vt:lpstr>Struttura predefinita</vt:lpstr>
      <vt:lpstr>Esponenziale e logaritmo: quesiti a scelta multipla</vt:lpstr>
      <vt:lpstr>Attività 2 Quesiti a scelta multipla su esponenziale e logaritmo</vt:lpstr>
      <vt:lpstr>Presentazione standard di PowerPoint</vt:lpstr>
      <vt:lpstr>Presentazione standard di PowerPoint</vt:lpstr>
      <vt:lpstr>Quesito 1 sul grafico di funzioni esponenziali</vt:lpstr>
      <vt:lpstr>Quesiti 2 e 3 sui grafici di funzioni logaritmiche</vt:lpstr>
      <vt:lpstr>Quesiti 2 e 3 sui grafici di funzioni logaritmiche</vt:lpstr>
      <vt:lpstr>Quesito 4 sulla definizione di logaritmo</vt:lpstr>
      <vt:lpstr>Quesito 5 sulle proprietà dei logaritmi</vt:lpstr>
      <vt:lpstr>Quesito 6 sulle proprietà dei logaritmi</vt:lpstr>
      <vt:lpstr>Quesito 7 sulle proprietà dei logaritmi</vt:lpstr>
      <vt:lpstr>Quesito 8 sulle proprietà dei logaritmi</vt:lpstr>
      <vt:lpstr>Presentazione standard di PowerPoint</vt:lpstr>
      <vt:lpstr>Presentazione standard di PowerPoint</vt:lpstr>
      <vt:lpstr>Quesito 9 sulle equazioni esponenziali</vt:lpstr>
      <vt:lpstr>Quesito 10 sulle disequazioni esponenziali</vt:lpstr>
      <vt:lpstr>Quesito 11 sulle equazioni logaritmiche</vt:lpstr>
      <vt:lpstr>Quesito 12 sulle disequazioni logaritmiche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Grafici e funzioni al biennio superiore</dc:title>
  <dc:creator>Io</dc:creator>
  <cp:lastModifiedBy>Microsoft Office User</cp:lastModifiedBy>
  <cp:revision>658</cp:revision>
  <cp:lastPrinted>2020-03-29T09:45:26Z</cp:lastPrinted>
  <dcterms:created xsi:type="dcterms:W3CDTF">2012-07-09T07:40:34Z</dcterms:created>
  <dcterms:modified xsi:type="dcterms:W3CDTF">2026-08-09T13:57:02Z</dcterms:modified>
</cp:coreProperties>
</file>