
<file path=[Content_Types].xml><?xml version="1.0" encoding="utf-8"?>
<Types xmlns="http://schemas.openxmlformats.org/package/2006/content-types"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</p:sldIdLst>
  <p:sldSz cx="7556500" cy="10693400"/>
  <p:notesSz cx="7556500" cy="10693400"/>
  <p:defaultTextStyle>
    <a:defPPr>
      <a:defRPr kern="0"/>
    </a:defPPr>
  </p:defaultTextStyle>
  <p:extLst>
    <p:ext uri="{521415D9-36F7-43E2-AB2F-B90AF26B5E84}">
      <p14:sectionLst xmlns:p14="http://schemas.microsoft.com/office/powerpoint/2010/main">
        <p14:section name="Sezione predefinita" id="{C6FE0E5D-3EED-7F4A-8BCD-997213570950}">
          <p14:sldIdLst>
            <p14:sldId id="256"/>
          </p14:sldIdLst>
        </p14:section>
        <p14:section name="Sezione senza titolo" id="{D59D6172-E46D-124A-9493-B9F79464E684}">
          <p14:sldIdLst>
            <p14:sldId id="257"/>
            <p14:sldId id="258"/>
            <p14:sldId id="259"/>
            <p14:sldId id="262"/>
            <p14:sldId id="260"/>
            <p14:sldId id="261"/>
            <p14:sldId id="263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7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>
      <p:cViewPr varScale="1">
        <p:scale>
          <a:sx n="76" d="100"/>
          <a:sy n="76" d="100"/>
        </p:scale>
        <p:origin x="3504" y="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2C6368-AEFA-4641-ABBC-97CB75AD0C6D}" type="datetimeFigureOut">
              <a:rPr lang="it-IT" smtClean="0"/>
              <a:t>07/03/26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6D581-A73B-6347-8181-C5566C273B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243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76D581-A73B-6347-8181-C5566C273B6D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01177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chemeClr val="hlink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it-IT"/>
              <a:t>Daniela Valenti;    IIS “G. Vallauri”, Fossano: Liuba Ballocco, Marianna Racca, Mattia Brizio, Lorenzo Bruno, 2026 </a:t>
            </a:r>
            <a:endParaRPr spc="-10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FFAFF-BECA-B343-BA64-7E65676B3055}" type="datetime1">
              <a:rPr lang="it-IT" smtClean="0"/>
              <a:t>07/03/26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900" b="1" i="0">
                <a:solidFill>
                  <a:schemeClr val="hlink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it-IT"/>
              <a:t>Daniela Valenti;    IIS “G. Vallauri”, Fossano: Liuba Ballocco, Marianna Racca, Mattia Brizio, Lorenzo Bruno, 2026 </a:t>
            </a:r>
            <a:endParaRPr spc="-10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EF3B5-F8A3-724F-A8D8-ECF242CB5F62}" type="datetime1">
              <a:rPr lang="it-IT" smtClean="0"/>
              <a:t>07/03/26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it-IT"/>
              <a:t>Daniela Valenti;    IIS “G. Vallauri”, Fossano: Liuba Ballocco, Marianna Racca, Mattia Brizio, Lorenzo Bruno, 2026 </a:t>
            </a:r>
            <a:endParaRPr spc="-10"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7EE64-EA63-454F-A129-223AB80AA677}" type="datetime1">
              <a:rPr lang="it-IT" smtClean="0"/>
              <a:t>07/03/26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it-IT"/>
              <a:t>Daniela Valenti;    IIS “G. Vallauri”, Fossano: Liuba Ballocco, Marianna Racca, Mattia Brizio, Lorenzo Bruno, 2026 </a:t>
            </a:r>
            <a:endParaRPr spc="-10"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01C6D-81C5-3148-8C70-CE20DB580BBC}" type="datetime1">
              <a:rPr lang="it-IT" smtClean="0"/>
              <a:t>07/03/26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it-IT"/>
              <a:t>Daniela Valenti;    IIS “G. Vallauri”, Fossano: Liuba Ballocco, Marianna Racca, Mattia Brizio, Lorenzo Bruno, 2026 </a:t>
            </a:r>
            <a:endParaRPr spc="-10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DB48C-9654-2743-A462-CB530B96BE7C}" type="datetime1">
              <a:rPr lang="it-IT" smtClean="0"/>
              <a:t>07/03/26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0"/>
            <a:ext cx="7556500" cy="10694035"/>
          </a:xfrm>
          <a:custGeom>
            <a:avLst/>
            <a:gdLst/>
            <a:ahLst/>
            <a:cxnLst/>
            <a:rect l="l" t="t" r="r" b="b"/>
            <a:pathLst>
              <a:path w="7556500" h="10694035">
                <a:moveTo>
                  <a:pt x="7556398" y="0"/>
                </a:moveTo>
                <a:lnTo>
                  <a:pt x="0" y="0"/>
                </a:lnTo>
                <a:lnTo>
                  <a:pt x="0" y="10693438"/>
                </a:lnTo>
                <a:lnTo>
                  <a:pt x="7556398" y="10693438"/>
                </a:lnTo>
                <a:lnTo>
                  <a:pt x="7556398" y="0"/>
                </a:lnTo>
                <a:close/>
              </a:path>
            </a:pathLst>
          </a:custGeom>
          <a:solidFill>
            <a:srgbClr val="CC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45299" y="406714"/>
            <a:ext cx="6212560" cy="1368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1" i="0">
                <a:solidFill>
                  <a:srgbClr val="FF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4378" y="2179000"/>
            <a:ext cx="6639559" cy="30702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1" i="0">
                <a:solidFill>
                  <a:schemeClr val="hlink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7221" y="10319463"/>
            <a:ext cx="2425268" cy="2718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it-IT"/>
              <a:t>Daniela Valenti;    IIS “G. Vallauri”, Fossano: Liuba Ballocco, Marianna Racca, Mattia Brizio, Lorenzo Bruno, 2026 </a:t>
            </a:r>
            <a:endParaRPr spc="-10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46565-88F3-174D-BA34-1316CF677BE3}" type="datetime1">
              <a:rPr lang="it-IT" smtClean="0"/>
              <a:t>07/03/26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7220" y="3975100"/>
            <a:ext cx="7292430" cy="1334404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 marR="5080" algn="ctr">
              <a:spcBef>
                <a:spcPts val="570"/>
              </a:spcBef>
              <a:tabLst>
                <a:tab pos="3387725" algn="l"/>
                <a:tab pos="4192270" algn="l"/>
              </a:tabLst>
            </a:pPr>
            <a:r>
              <a:rPr sz="4000" dirty="0"/>
              <a:t>From</a:t>
            </a:r>
            <a:r>
              <a:rPr sz="4000" spc="-30" dirty="0"/>
              <a:t> </a:t>
            </a:r>
            <a:r>
              <a:rPr lang="it-IT" sz="4000" dirty="0" err="1"/>
              <a:t>real</a:t>
            </a:r>
            <a:r>
              <a:rPr lang="it-IT" sz="4000" dirty="0"/>
              <a:t> world </a:t>
            </a:r>
            <a:r>
              <a:rPr sz="4000" spc="-30" dirty="0"/>
              <a:t> </a:t>
            </a:r>
            <a:r>
              <a:rPr sz="4000" spc="-25" dirty="0"/>
              <a:t>to</a:t>
            </a:r>
            <a:r>
              <a:rPr lang="it-IT" sz="4000" spc="-25" dirty="0"/>
              <a:t> </a:t>
            </a:r>
            <a:r>
              <a:rPr sz="4000" spc="-10" dirty="0"/>
              <a:t>exponential</a:t>
            </a:r>
            <a:r>
              <a:rPr lang="it-IT" sz="4000" spc="-10" dirty="0"/>
              <a:t> </a:t>
            </a:r>
            <a:r>
              <a:rPr sz="4000" spc="-10" dirty="0"/>
              <a:t>function</a:t>
            </a:r>
            <a:endParaRPr sz="4000" dirty="0"/>
          </a:p>
        </p:txBody>
      </p:sp>
      <p:sp>
        <p:nvSpPr>
          <p:cNvPr id="3" name="object 3"/>
          <p:cNvSpPr txBox="1">
            <a:spLocks noGrp="1"/>
          </p:cNvSpPr>
          <p:nvPr>
            <p:ph type="ftr" sz="quarter" idx="5"/>
          </p:nvPr>
        </p:nvSpPr>
        <p:spPr>
          <a:xfrm>
            <a:off x="67220" y="9840300"/>
            <a:ext cx="7489280" cy="402674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sz="1300" dirty="0"/>
              <a:t>Daniela </a:t>
            </a:r>
            <a:r>
              <a:rPr lang="en-US" sz="1300" dirty="0" err="1"/>
              <a:t>Valenti</a:t>
            </a:r>
            <a:r>
              <a:rPr lang="en-US" sz="1300" dirty="0"/>
              <a:t>;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sz="1300" dirty="0"/>
              <a:t> IIS “G. </a:t>
            </a:r>
            <a:r>
              <a:rPr lang="en-US" sz="1300" dirty="0" err="1"/>
              <a:t>Vallauri</a:t>
            </a:r>
            <a:r>
              <a:rPr lang="en-US" sz="1300" dirty="0"/>
              <a:t>”, </a:t>
            </a:r>
            <a:r>
              <a:rPr lang="en-US" sz="1300" dirty="0" err="1"/>
              <a:t>Fossano</a:t>
            </a:r>
            <a:r>
              <a:rPr lang="en-US" sz="1300" dirty="0"/>
              <a:t>: </a:t>
            </a:r>
            <a:r>
              <a:rPr lang="en-US" sz="1300" dirty="0" err="1"/>
              <a:t>Liuba</a:t>
            </a:r>
            <a:r>
              <a:rPr lang="en-US" sz="1300" dirty="0"/>
              <a:t> </a:t>
            </a:r>
            <a:r>
              <a:rPr lang="en-US" sz="1300" dirty="0" err="1"/>
              <a:t>Ballocco</a:t>
            </a:r>
            <a:r>
              <a:rPr lang="en-US" sz="1300" dirty="0"/>
              <a:t>, Marianna </a:t>
            </a:r>
            <a:r>
              <a:rPr lang="en-US" sz="1300" dirty="0" err="1"/>
              <a:t>Racca</a:t>
            </a:r>
            <a:r>
              <a:rPr lang="en-US" sz="1300" dirty="0"/>
              <a:t>, Mattia </a:t>
            </a:r>
            <a:r>
              <a:rPr lang="en-US" sz="1300" dirty="0" err="1"/>
              <a:t>Brizio</a:t>
            </a:r>
            <a:r>
              <a:rPr lang="en-US" sz="1300" dirty="0"/>
              <a:t>, Lorenzo Bruno, 2026 </a:t>
            </a:r>
            <a:endParaRPr sz="1300" spc="-1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4624FBA-72E0-17E8-C424-AFC1F3EF224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1</a:t>
            </a:fld>
            <a:endParaRPr lang="it-IT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1510" y="1460500"/>
            <a:ext cx="6593560" cy="1963665"/>
          </a:xfrm>
          <a:prstGeom prst="rect">
            <a:avLst/>
          </a:prstGeom>
        </p:spPr>
        <p:txBody>
          <a:bodyPr vert="horz" wrap="square" lIns="0" tIns="115874" rIns="0" bIns="0" rtlCol="0">
            <a:spAutoFit/>
          </a:bodyPr>
          <a:lstStyle/>
          <a:p>
            <a:pPr marL="136525" marR="5080" algn="ctr">
              <a:spcBef>
                <a:spcPts val="405"/>
              </a:spcBef>
            </a:pPr>
            <a:r>
              <a:rPr lang="it-IT" sz="4000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Observe</a:t>
            </a:r>
            <a:r>
              <a:rPr lang="it-IT" sz="40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sz="4000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two</a:t>
            </a:r>
            <a:r>
              <a:rPr lang="it-IT" sz="40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sz="4000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natural</a:t>
            </a:r>
            <a:r>
              <a:rPr lang="it-IT" sz="40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sz="4000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phenomena</a:t>
            </a:r>
            <a:r>
              <a:rPr lang="it-IT" sz="40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sz="4000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through</a:t>
            </a:r>
            <a:r>
              <a:rPr lang="it-IT" sz="4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sz="40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‘</a:t>
            </a:r>
            <a:r>
              <a:rPr lang="it-IT" sz="4000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mathematical</a:t>
            </a:r>
            <a:r>
              <a:rPr lang="it-IT" sz="40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sz="4000" b="1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eyes</a:t>
            </a:r>
            <a:r>
              <a:rPr lang="it-IT" sz="40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endParaRPr sz="4000" dirty="0"/>
          </a:p>
        </p:txBody>
      </p:sp>
      <p:sp>
        <p:nvSpPr>
          <p:cNvPr id="3" name="object 3"/>
          <p:cNvSpPr txBox="1"/>
          <p:nvPr/>
        </p:nvSpPr>
        <p:spPr>
          <a:xfrm>
            <a:off x="882650" y="4281170"/>
            <a:ext cx="5410200" cy="20595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0" indent="-457200"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it-IT" altLang="it-IT" sz="3200" b="1" dirty="0" err="1">
                <a:solidFill>
                  <a:schemeClr val="tx2"/>
                </a:solidFill>
                <a:cs typeface="Arial" panose="020B0604020202020204" pitchFamily="34" charset="0"/>
              </a:rPr>
              <a:t>Bacterial</a:t>
            </a:r>
            <a:r>
              <a:rPr lang="it-IT" altLang="it-IT" sz="3200" b="1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it-IT" altLang="it-IT" sz="3200" b="1" dirty="0" err="1">
                <a:solidFill>
                  <a:schemeClr val="tx2"/>
                </a:solidFill>
                <a:cs typeface="Arial" panose="020B0604020202020204" pitchFamily="34" charset="0"/>
              </a:rPr>
              <a:t>growth</a:t>
            </a:r>
            <a:r>
              <a:rPr lang="it-IT" altLang="it-IT" sz="3200" b="1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it-IT" sz="3200" b="1" dirty="0" err="1">
                <a:solidFill>
                  <a:schemeClr val="tx2"/>
                </a:solidFill>
                <a:cs typeface="Arial" panose="020B0604020202020204" pitchFamily="34" charset="0"/>
              </a:rPr>
              <a:t>through</a:t>
            </a:r>
            <a:r>
              <a:rPr lang="it-IT" sz="3200" b="1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it-IT" sz="3200" b="1" dirty="0" err="1">
                <a:solidFill>
                  <a:schemeClr val="tx2"/>
                </a:solidFill>
                <a:cs typeface="Arial" panose="020B0604020202020204" pitchFamily="34" charset="0"/>
              </a:rPr>
              <a:t>binary</a:t>
            </a:r>
            <a:r>
              <a:rPr lang="it-IT" sz="3200" b="1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it-IT" sz="3200" b="1" dirty="0" err="1">
                <a:solidFill>
                  <a:schemeClr val="tx2"/>
                </a:solidFill>
                <a:cs typeface="Arial" panose="020B0604020202020204" pitchFamily="34" charset="0"/>
              </a:rPr>
              <a:t>fission</a:t>
            </a:r>
            <a:r>
              <a:rPr lang="it-IT" altLang="it-IT" sz="3200" b="1" dirty="0">
                <a:solidFill>
                  <a:schemeClr val="tx2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.</a:t>
            </a:r>
          </a:p>
          <a:p>
            <a:pPr marL="457200" lvl="1" indent="-457200">
              <a:buFont typeface="Wingdings" pitchFamily="2" charset="2"/>
              <a:buChar char="§"/>
            </a:pPr>
            <a:r>
              <a:rPr lang="it-IT" sz="3200" b="1" dirty="0" err="1">
                <a:cs typeface="Arial" panose="020B0604020202020204" pitchFamily="34" charset="0"/>
              </a:rPr>
              <a:t>Radioactive</a:t>
            </a:r>
            <a:r>
              <a:rPr lang="it-IT" sz="3200" b="1" dirty="0">
                <a:cs typeface="Arial" panose="020B0604020202020204" pitchFamily="34" charset="0"/>
              </a:rPr>
              <a:t> </a:t>
            </a:r>
            <a:r>
              <a:rPr lang="it-IT" sz="3200" b="1" dirty="0" err="1">
                <a:cs typeface="Arial" panose="020B0604020202020204" pitchFamily="34" charset="0"/>
              </a:rPr>
              <a:t>decay</a:t>
            </a:r>
            <a:r>
              <a:rPr lang="it-IT" sz="3200" b="1" dirty="0">
                <a:cs typeface="Arial" panose="020B0604020202020204" pitchFamily="34" charset="0"/>
              </a:rPr>
              <a:t> of </a:t>
            </a:r>
            <a:r>
              <a:rPr lang="it-IT" sz="3200" b="1" dirty="0" err="1">
                <a:cs typeface="Arial" panose="020B0604020202020204" pitchFamily="34" charset="0"/>
              </a:rPr>
              <a:t>radiocarbon</a:t>
            </a:r>
            <a:r>
              <a:rPr sz="2400" spc="-50" dirty="0">
                <a:latin typeface="Times New Roman"/>
                <a:cs typeface="Times New Roman"/>
              </a:rPr>
              <a:t>.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76DD3AB2-7478-6E7F-8B07-51F5DC36F525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35470" y="9944862"/>
            <a:ext cx="748928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1377A92-E1E2-E40C-840D-A02168896D7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2</a:t>
            </a:fld>
            <a:endParaRPr lang="it-IT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5299" y="406714"/>
            <a:ext cx="6212560" cy="1147352"/>
          </a:xfrm>
          <a:prstGeom prst="rect">
            <a:avLst/>
          </a:prstGeom>
        </p:spPr>
        <p:txBody>
          <a:bodyPr vert="horz" wrap="square" lIns="0" tIns="587616" rIns="0" bIns="0" rtlCol="0">
            <a:spAutoFit/>
          </a:bodyPr>
          <a:lstStyle/>
          <a:p>
            <a:pPr marL="635000">
              <a:lnSpc>
                <a:spcPct val="100000"/>
              </a:lnSpc>
              <a:spcBef>
                <a:spcPts val="100"/>
              </a:spcBef>
            </a:pPr>
            <a:r>
              <a:rPr lang="it-IT" altLang="it-IT" sz="3600" b="1" dirty="0" err="1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Bacterial</a:t>
            </a:r>
            <a:r>
              <a:rPr lang="it-IT" altLang="it-IT" sz="3600" b="1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altLang="it-IT" sz="3600" b="1" dirty="0" err="1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reproduction</a:t>
            </a:r>
            <a:endParaRPr sz="3600" dirty="0"/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B09089DC-6709-8AEE-3283-EFA28D95D438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67220" y="10100737"/>
            <a:ext cx="748928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pic>
        <p:nvPicPr>
          <p:cNvPr id="6" name="EspA1Video1.mp4">
            <a:hlinkClick r:id="" action="ppaction://media"/>
            <a:extLst>
              <a:ext uri="{FF2B5EF4-FFF2-40B4-BE49-F238E27FC236}">
                <a16:creationId xmlns:a16="http://schemas.microsoft.com/office/drawing/2014/main" id="{8C5C6479-7380-E9CC-065B-4DA1A9373E7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6117" y="2222500"/>
            <a:ext cx="7044266" cy="3962400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6312F622-3FAF-7EE1-C940-506AF03CB89E}"/>
              </a:ext>
            </a:extLst>
          </p:cNvPr>
          <p:cNvSpPr txBox="1"/>
          <p:nvPr/>
        </p:nvSpPr>
        <p:spPr>
          <a:xfrm>
            <a:off x="545299" y="6718300"/>
            <a:ext cx="70112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it-IT" sz="3200" b="1" dirty="0">
                <a:cs typeface="Arial" panose="020B0604020202020204" pitchFamily="34" charset="0"/>
              </a:rPr>
              <a:t>To </a:t>
            </a:r>
            <a:r>
              <a:rPr lang="it-IT" sz="3200" b="1" dirty="0" err="1">
                <a:cs typeface="Arial" panose="020B0604020202020204" pitchFamily="34" charset="0"/>
              </a:rPr>
              <a:t>reproduce</a:t>
            </a:r>
            <a:r>
              <a:rPr lang="it-IT" sz="3200" b="1" dirty="0">
                <a:cs typeface="Arial" panose="020B0604020202020204" pitchFamily="34" charset="0"/>
              </a:rPr>
              <a:t>, a </a:t>
            </a:r>
            <a:r>
              <a:rPr lang="it-IT" sz="3200" b="1" dirty="0" err="1">
                <a:cs typeface="Arial" panose="020B0604020202020204" pitchFamily="34" charset="0"/>
              </a:rPr>
              <a:t>bacterium</a:t>
            </a:r>
            <a:r>
              <a:rPr lang="it-IT" sz="3200" b="1" dirty="0">
                <a:cs typeface="Arial" panose="020B0604020202020204" pitchFamily="34" charset="0"/>
              </a:rPr>
              <a:t> </a:t>
            </a:r>
            <a:r>
              <a:rPr lang="it-IT" sz="3200" b="1" dirty="0" err="1">
                <a:cs typeface="Arial" panose="020B0604020202020204" pitchFamily="34" charset="0"/>
              </a:rPr>
              <a:t>repeatedly</a:t>
            </a:r>
            <a:r>
              <a:rPr lang="it-IT" sz="3200" b="1" dirty="0">
                <a:cs typeface="Arial" panose="020B0604020202020204" pitchFamily="34" charset="0"/>
              </a:rPr>
              <a:t> </a:t>
            </a:r>
            <a:r>
              <a:rPr lang="it-IT" sz="3200" b="1" dirty="0" err="1">
                <a:cs typeface="Arial" panose="020B0604020202020204" pitchFamily="34" charset="0"/>
              </a:rPr>
              <a:t>splits</a:t>
            </a:r>
            <a:r>
              <a:rPr lang="it-IT" sz="3200" b="1" dirty="0">
                <a:cs typeface="Arial" panose="020B0604020202020204" pitchFamily="34" charset="0"/>
              </a:rPr>
              <a:t> </a:t>
            </a:r>
            <a:r>
              <a:rPr lang="it-IT" sz="3200" b="1" dirty="0" err="1">
                <a:cs typeface="Arial" panose="020B0604020202020204" pitchFamily="34" charset="0"/>
              </a:rPr>
              <a:t>into</a:t>
            </a:r>
            <a:r>
              <a:rPr lang="it-IT" sz="3200" b="1" dirty="0">
                <a:cs typeface="Arial" panose="020B0604020202020204" pitchFamily="34" charset="0"/>
              </a:rPr>
              <a:t> </a:t>
            </a:r>
            <a:r>
              <a:rPr lang="it-IT" sz="3200" b="1" dirty="0" err="1">
                <a:cs typeface="Arial" panose="020B0604020202020204" pitchFamily="34" charset="0"/>
              </a:rPr>
              <a:t>two</a:t>
            </a:r>
            <a:r>
              <a:rPr lang="it-IT" sz="3200" b="1" dirty="0">
                <a:cs typeface="Arial" panose="020B0604020202020204" pitchFamily="34" charset="0"/>
              </a:rPr>
              <a:t>, </a:t>
            </a:r>
            <a:r>
              <a:rPr lang="it-IT" sz="3200" b="1" dirty="0" err="1">
                <a:cs typeface="Arial" panose="020B0604020202020204" pitchFamily="34" charset="0"/>
              </a:rPr>
              <a:t>as</a:t>
            </a:r>
            <a:r>
              <a:rPr lang="it-IT" sz="3200" b="1" dirty="0">
                <a:cs typeface="Arial" panose="020B0604020202020204" pitchFamily="34" charset="0"/>
              </a:rPr>
              <a:t> </a:t>
            </a:r>
            <a:r>
              <a:rPr lang="it-IT" sz="3200" b="1" dirty="0" err="1">
                <a:cs typeface="Arial" panose="020B0604020202020204" pitchFamily="34" charset="0"/>
              </a:rPr>
              <a:t>shown</a:t>
            </a:r>
            <a:r>
              <a:rPr lang="it-IT" sz="3200" b="1" dirty="0">
                <a:cs typeface="Arial" panose="020B0604020202020204" pitchFamily="34" charset="0"/>
              </a:rPr>
              <a:t> in the video</a:t>
            </a:r>
            <a:endParaRPr lang="it-IT" altLang="it-IT" sz="3200" b="1" dirty="0">
              <a:cs typeface="Arial" panose="020B0604020202020204" pitchFamily="34" charset="0"/>
            </a:endParaRPr>
          </a:p>
        </p:txBody>
      </p:sp>
      <p:sp>
        <p:nvSpPr>
          <p:cNvPr id="10" name="Segnaposto numero diapositiva 9">
            <a:extLst>
              <a:ext uri="{FF2B5EF4-FFF2-40B4-BE49-F238E27FC236}">
                <a16:creationId xmlns:a16="http://schemas.microsoft.com/office/drawing/2014/main" id="{46F10794-C3C5-08F2-4A73-8CFB6EEC9FC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3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1282" y="546100"/>
            <a:ext cx="6738151" cy="824430"/>
          </a:xfrm>
          <a:prstGeom prst="rect">
            <a:avLst/>
          </a:prstGeom>
        </p:spPr>
        <p:txBody>
          <a:bodyPr vert="horz" wrap="square" lIns="0" tIns="328777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100"/>
              </a:spcBef>
            </a:pPr>
            <a:r>
              <a:rPr lang="it-IT" sz="3200" b="1" dirty="0" err="1">
                <a:solidFill>
                  <a:srgbClr val="FF0000"/>
                </a:solidFill>
                <a:cs typeface="Arial" panose="020B0604020202020204" pitchFamily="34" charset="0"/>
              </a:rPr>
              <a:t>Radioactive</a:t>
            </a:r>
            <a:r>
              <a:rPr lang="it-IT" sz="3200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it-IT" sz="3200" b="1" dirty="0" err="1">
                <a:solidFill>
                  <a:srgbClr val="FF0000"/>
                </a:solidFill>
                <a:cs typeface="Arial" panose="020B0604020202020204" pitchFamily="34" charset="0"/>
              </a:rPr>
              <a:t>decay</a:t>
            </a:r>
            <a:r>
              <a:rPr lang="it-IT" sz="3200" b="1" dirty="0">
                <a:solidFill>
                  <a:srgbClr val="FF0000"/>
                </a:solidFill>
                <a:cs typeface="Arial" panose="020B0604020202020204" pitchFamily="34" charset="0"/>
              </a:rPr>
              <a:t> of </a:t>
            </a:r>
            <a:r>
              <a:rPr lang="it-IT" sz="3200" b="1" dirty="0" err="1">
                <a:solidFill>
                  <a:srgbClr val="FF0000"/>
                </a:solidFill>
                <a:cs typeface="Arial" panose="020B0604020202020204" pitchFamily="34" charset="0"/>
              </a:rPr>
              <a:t>radiocarbon</a:t>
            </a:r>
            <a:endParaRPr sz="2900" dirty="0"/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6CCF6BCE-5012-B49D-B181-0FBA9F9BDB02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67220" y="9943821"/>
            <a:ext cx="748928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8A74237B-3293-CA65-8385-B2A89A92D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282" y="2042443"/>
            <a:ext cx="6473567" cy="2581943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C019723B-CD0B-0127-17A8-9BC62B3B6882}"/>
              </a:ext>
            </a:extLst>
          </p:cNvPr>
          <p:cNvSpPr txBox="1"/>
          <p:nvPr/>
        </p:nvSpPr>
        <p:spPr>
          <a:xfrm>
            <a:off x="425450" y="4997494"/>
            <a:ext cx="7086198" cy="3677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spcAft>
                <a:spcPts val="1000"/>
              </a:spcAft>
            </a:pPr>
            <a:r>
              <a:rPr lang="it-IT" sz="2600" b="1" dirty="0"/>
              <a:t>Carbon-14 (¹⁴C) </a:t>
            </a:r>
            <a:r>
              <a:rPr lang="it-IT" sz="2600" b="1" dirty="0" err="1"/>
              <a:t>is</a:t>
            </a:r>
            <a:r>
              <a:rPr lang="it-IT" sz="2600" b="1" dirty="0"/>
              <a:t> a </a:t>
            </a:r>
            <a:r>
              <a:rPr lang="it-IT" sz="2600" b="1" dirty="0" err="1"/>
              <a:t>radioactive</a:t>
            </a:r>
            <a:r>
              <a:rPr lang="it-IT" sz="2600" b="1" dirty="0"/>
              <a:t> isotope of carbon </a:t>
            </a:r>
            <a:r>
              <a:rPr lang="it-IT" sz="2600" b="1" dirty="0" err="1"/>
              <a:t>that</a:t>
            </a:r>
            <a:r>
              <a:rPr lang="it-IT" sz="2600" b="1" dirty="0"/>
              <a:t> </a:t>
            </a:r>
            <a:r>
              <a:rPr lang="it-IT" sz="2600" b="1" dirty="0" err="1"/>
              <a:t>occurs</a:t>
            </a:r>
            <a:r>
              <a:rPr lang="it-IT" sz="2600" b="1" dirty="0"/>
              <a:t> </a:t>
            </a:r>
            <a:r>
              <a:rPr lang="it-IT" sz="2600" b="1" dirty="0" err="1"/>
              <a:t>naturally</a:t>
            </a:r>
            <a:r>
              <a:rPr lang="it-IT" sz="2600" b="1" dirty="0"/>
              <a:t>.</a:t>
            </a:r>
          </a:p>
          <a:p>
            <a:pPr marL="12700">
              <a:spcAft>
                <a:spcPts val="1000"/>
              </a:spcAft>
            </a:pPr>
            <a:r>
              <a:rPr lang="it-IT" sz="2600" b="1" dirty="0"/>
              <a:t>¹⁴C </a:t>
            </a:r>
            <a:r>
              <a:rPr lang="it-IT" sz="2600" b="1" dirty="0" err="1"/>
              <a:t>gradually</a:t>
            </a:r>
            <a:r>
              <a:rPr lang="it-IT" sz="2600" b="1" dirty="0"/>
              <a:t> </a:t>
            </a:r>
            <a:r>
              <a:rPr lang="it-IT" sz="2600" b="1" dirty="0" err="1"/>
              <a:t>decays</a:t>
            </a:r>
            <a:r>
              <a:rPr lang="it-IT" sz="2600" b="1" dirty="0"/>
              <a:t>, </a:t>
            </a:r>
            <a:r>
              <a:rPr lang="it-IT" sz="2600" b="1" dirty="0" err="1"/>
              <a:t>transforming</a:t>
            </a:r>
            <a:r>
              <a:rPr lang="it-IT" sz="2600" b="1" dirty="0"/>
              <a:t> </a:t>
            </a:r>
            <a:r>
              <a:rPr lang="it-IT" sz="2600" b="1" dirty="0" err="1"/>
              <a:t>into</a:t>
            </a:r>
            <a:r>
              <a:rPr lang="it-IT" sz="2600" b="1" dirty="0"/>
              <a:t> nitrogen-14 (¹⁴N).</a:t>
            </a:r>
          </a:p>
          <a:p>
            <a:pPr marL="12700">
              <a:spcAft>
                <a:spcPts val="1000"/>
              </a:spcAft>
            </a:pPr>
            <a:r>
              <a:rPr lang="it-IT" sz="2600" b="1" dirty="0" err="1"/>
              <a:t>Approximately</a:t>
            </a:r>
            <a:r>
              <a:rPr lang="it-IT" sz="2600" b="1" dirty="0"/>
              <a:t> </a:t>
            </a:r>
            <a:r>
              <a:rPr lang="it-IT" sz="2600" b="1" dirty="0" err="1"/>
              <a:t>half</a:t>
            </a:r>
            <a:r>
              <a:rPr lang="it-IT" sz="2600" b="1" dirty="0"/>
              <a:t> of the ¹⁴C </a:t>
            </a:r>
            <a:r>
              <a:rPr lang="it-IT" sz="2600" b="1" dirty="0" err="1"/>
              <a:t>atoms</a:t>
            </a:r>
            <a:r>
              <a:rPr lang="it-IT" sz="2600" b="1" dirty="0"/>
              <a:t> </a:t>
            </a:r>
            <a:r>
              <a:rPr lang="it-IT" sz="2600" b="1" dirty="0" err="1"/>
              <a:t>decay</a:t>
            </a:r>
            <a:r>
              <a:rPr lang="it-IT" sz="2600" b="1" dirty="0"/>
              <a:t> </a:t>
            </a:r>
            <a:r>
              <a:rPr lang="it-IT" sz="2600" b="1" dirty="0" err="1"/>
              <a:t>into</a:t>
            </a:r>
            <a:r>
              <a:rPr lang="it-IT" sz="2600" b="1" dirty="0"/>
              <a:t> ¹⁴N in </a:t>
            </a:r>
            <a:r>
              <a:rPr lang="it-IT" sz="2600" b="1" dirty="0" err="1"/>
              <a:t>about</a:t>
            </a:r>
            <a:r>
              <a:rPr lang="it-IT" sz="2600" b="1" dirty="0"/>
              <a:t> 6,000 </a:t>
            </a:r>
            <a:r>
              <a:rPr lang="it-IT" sz="2600" b="1" dirty="0" err="1"/>
              <a:t>years</a:t>
            </a:r>
            <a:r>
              <a:rPr lang="it-IT" sz="2600" b="1" dirty="0"/>
              <a:t> (</a:t>
            </a:r>
            <a:r>
              <a:rPr lang="it-IT" sz="2600" b="1" dirty="0" err="1"/>
              <a:t>half</a:t>
            </a:r>
            <a:r>
              <a:rPr lang="it-IT" sz="2600" b="1" dirty="0"/>
              <a:t>-life).</a:t>
            </a:r>
          </a:p>
          <a:p>
            <a:pPr marL="12700">
              <a:spcAft>
                <a:spcPts val="1000"/>
              </a:spcAft>
            </a:pPr>
            <a:r>
              <a:rPr lang="it-IT" sz="2600" b="1" dirty="0"/>
              <a:t>The following video </a:t>
            </a:r>
            <a:r>
              <a:rPr lang="it-IT" sz="2600" b="1" dirty="0" err="1"/>
              <a:t>illustrates</a:t>
            </a:r>
            <a:r>
              <a:rPr lang="it-IT" sz="2600" b="1" dirty="0"/>
              <a:t> a </a:t>
            </a:r>
            <a:r>
              <a:rPr lang="it-IT" sz="2600" b="1" dirty="0" err="1"/>
              <a:t>simulation</a:t>
            </a:r>
            <a:r>
              <a:rPr lang="it-IT" sz="2600" b="1" dirty="0"/>
              <a:t> of </a:t>
            </a:r>
            <a:r>
              <a:rPr lang="it-IT" sz="2600" b="1" dirty="0" err="1"/>
              <a:t>this</a:t>
            </a:r>
            <a:r>
              <a:rPr lang="it-IT" sz="2600" b="1" dirty="0"/>
              <a:t> </a:t>
            </a:r>
            <a:r>
              <a:rPr lang="it-IT" sz="2600" b="1" dirty="0" err="1"/>
              <a:t>process</a:t>
            </a:r>
            <a:endParaRPr lang="it-IT" sz="2600" b="1" dirty="0">
              <a:latin typeface="Arial MT"/>
              <a:cs typeface="Arial MT"/>
            </a:endParaRPr>
          </a:p>
        </p:txBody>
      </p:sp>
      <p:sp>
        <p:nvSpPr>
          <p:cNvPr id="10" name="Segnaposto numero diapositiva 9">
            <a:extLst>
              <a:ext uri="{FF2B5EF4-FFF2-40B4-BE49-F238E27FC236}">
                <a16:creationId xmlns:a16="http://schemas.microsoft.com/office/drawing/2014/main" id="{FC625FF5-5CD6-C403-3EB6-FCCF10B55DB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4</a:t>
            </a:fld>
            <a:endParaRPr lang="it-I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1282" y="546100"/>
            <a:ext cx="6738151" cy="824430"/>
          </a:xfrm>
          <a:prstGeom prst="rect">
            <a:avLst/>
          </a:prstGeom>
        </p:spPr>
        <p:txBody>
          <a:bodyPr vert="horz" wrap="square" lIns="0" tIns="328777" rIns="0" bIns="0" rtlCol="0">
            <a:spAutoFit/>
          </a:bodyPr>
          <a:lstStyle/>
          <a:p>
            <a:pPr marL="93345">
              <a:lnSpc>
                <a:spcPct val="100000"/>
              </a:lnSpc>
              <a:spcBef>
                <a:spcPts val="100"/>
              </a:spcBef>
            </a:pPr>
            <a:r>
              <a:rPr lang="it-IT" sz="3200" b="1" dirty="0" err="1">
                <a:solidFill>
                  <a:srgbClr val="FF0000"/>
                </a:solidFill>
                <a:cs typeface="Arial" panose="020B0604020202020204" pitchFamily="34" charset="0"/>
              </a:rPr>
              <a:t>Radioactive</a:t>
            </a:r>
            <a:r>
              <a:rPr lang="it-IT" sz="3200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it-IT" sz="3200" b="1" dirty="0" err="1">
                <a:solidFill>
                  <a:srgbClr val="FF0000"/>
                </a:solidFill>
                <a:cs typeface="Arial" panose="020B0604020202020204" pitchFamily="34" charset="0"/>
              </a:rPr>
              <a:t>decay</a:t>
            </a:r>
            <a:r>
              <a:rPr lang="it-IT" sz="3200" b="1" dirty="0">
                <a:solidFill>
                  <a:srgbClr val="FF0000"/>
                </a:solidFill>
                <a:cs typeface="Arial" panose="020B0604020202020204" pitchFamily="34" charset="0"/>
              </a:rPr>
              <a:t> of </a:t>
            </a:r>
            <a:r>
              <a:rPr lang="it-IT" sz="3200" b="1" dirty="0" err="1">
                <a:solidFill>
                  <a:srgbClr val="FF0000"/>
                </a:solidFill>
                <a:cs typeface="Arial" panose="020B0604020202020204" pitchFamily="34" charset="0"/>
              </a:rPr>
              <a:t>radiocarbon</a:t>
            </a:r>
            <a:endParaRPr sz="2900" dirty="0"/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6CCF6BCE-5012-B49D-B181-0FBA9F9BDB02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65103" y="10117667"/>
            <a:ext cx="748928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CDA8C558-1E3E-838A-FA5C-6D3C927FFDA7}"/>
              </a:ext>
            </a:extLst>
          </p:cNvPr>
          <p:cNvSpPr txBox="1"/>
          <p:nvPr/>
        </p:nvSpPr>
        <p:spPr>
          <a:xfrm>
            <a:off x="2711450" y="1896883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err="1"/>
              <a:t>Simulation</a:t>
            </a:r>
            <a:endParaRPr lang="it-IT" sz="2800" b="1" dirty="0"/>
          </a:p>
        </p:txBody>
      </p:sp>
      <p:sp>
        <p:nvSpPr>
          <p:cNvPr id="11" name="Segnaposto numero diapositiva 10">
            <a:extLst>
              <a:ext uri="{FF2B5EF4-FFF2-40B4-BE49-F238E27FC236}">
                <a16:creationId xmlns:a16="http://schemas.microsoft.com/office/drawing/2014/main" id="{B5B63287-982C-E5B3-3356-6F8B5A7B2AF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5</a:t>
            </a:fld>
            <a:endParaRPr lang="it-IT"/>
          </a:p>
        </p:txBody>
      </p:sp>
      <p:pic>
        <p:nvPicPr>
          <p:cNvPr id="3" name="Radioactive decay.mp4">
            <a:hlinkClick r:id="" action="ppaction://media"/>
            <a:extLst>
              <a:ext uri="{FF2B5EF4-FFF2-40B4-BE49-F238E27FC236}">
                <a16:creationId xmlns:a16="http://schemas.microsoft.com/office/drawing/2014/main" id="{1B64B5F1-DB02-48BD-114C-84A91F35D53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2564" y="2592908"/>
            <a:ext cx="6812828" cy="65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32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07950" y="635"/>
            <a:ext cx="7732362" cy="10692765"/>
          </a:xfrm>
          <a:custGeom>
            <a:avLst/>
            <a:gdLst/>
            <a:ahLst/>
            <a:cxnLst/>
            <a:rect l="l" t="t" r="r" b="b"/>
            <a:pathLst>
              <a:path w="7539355" h="10692765">
                <a:moveTo>
                  <a:pt x="7538758" y="10692714"/>
                </a:moveTo>
                <a:lnTo>
                  <a:pt x="7538758" y="0"/>
                </a:lnTo>
                <a:lnTo>
                  <a:pt x="0" y="0"/>
                </a:lnTo>
                <a:lnTo>
                  <a:pt x="0" y="10692714"/>
                </a:lnTo>
                <a:lnTo>
                  <a:pt x="7538758" y="10692714"/>
                </a:lnTo>
                <a:close/>
              </a:path>
            </a:pathLst>
          </a:custGeom>
          <a:solidFill>
            <a:srgbClr val="CCFFFF"/>
          </a:solidFill>
        </p:spPr>
        <p:txBody>
          <a:bodyPr wrap="square" lIns="0" tIns="0" rIns="0" bIns="0" rtlCol="0"/>
          <a:lstStyle/>
          <a:p>
            <a:pPr algn="ctr"/>
            <a:endParaRPr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6851" y="1213075"/>
            <a:ext cx="6858000" cy="1362552"/>
          </a:xfrm>
          <a:prstGeom prst="rect">
            <a:avLst/>
          </a:prstGeom>
        </p:spPr>
        <p:txBody>
          <a:bodyPr vert="horz" wrap="square" lIns="0" tIns="409575" rIns="0" bIns="0" rtlCol="0">
            <a:spAutoFit/>
          </a:bodyPr>
          <a:lstStyle/>
          <a:p>
            <a:pPr marL="12700" marR="5080" algn="ctr">
              <a:lnSpc>
                <a:spcPts val="3700"/>
              </a:lnSpc>
              <a:spcBef>
                <a:spcPts val="450"/>
              </a:spcBef>
            </a:pPr>
            <a:r>
              <a:rPr sz="3200" dirty="0"/>
              <a:t>Activity.</a:t>
            </a:r>
            <a:r>
              <a:rPr sz="3200" spc="-15" dirty="0"/>
              <a:t> </a:t>
            </a:r>
            <a:br>
              <a:rPr lang="it-IT" sz="3200" spc="-15" dirty="0"/>
            </a:br>
            <a:r>
              <a:rPr lang="it-IT" sz="3200" b="1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From </a:t>
            </a:r>
            <a:r>
              <a:rPr lang="it-IT" sz="3200" b="1" dirty="0" err="1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real</a:t>
            </a:r>
            <a:r>
              <a:rPr lang="it-IT" sz="3200" b="1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world  to </a:t>
            </a:r>
            <a:r>
              <a:rPr lang="it-IT" sz="3200" b="1" dirty="0" err="1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exponential</a:t>
            </a:r>
            <a:r>
              <a:rPr lang="it-IT" sz="3200" b="1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sz="3200" b="1" dirty="0" err="1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law</a:t>
            </a:r>
            <a:endParaRPr sz="3200" spc="-25" dirty="0"/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591EF0A4-2C56-D221-1AF7-8CCE181A3116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82939" y="9840300"/>
            <a:ext cx="748928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sp>
        <p:nvSpPr>
          <p:cNvPr id="8" name="Segnaposto testo 5">
            <a:extLst>
              <a:ext uri="{FF2B5EF4-FFF2-40B4-BE49-F238E27FC236}">
                <a16:creationId xmlns:a16="http://schemas.microsoft.com/office/drawing/2014/main" id="{D2DC5F61-3206-2679-FBD4-0F2E0A1D77C1}"/>
              </a:ext>
            </a:extLst>
          </p:cNvPr>
          <p:cNvSpPr txBox="1">
            <a:spLocks/>
          </p:cNvSpPr>
          <p:nvPr/>
        </p:nvSpPr>
        <p:spPr>
          <a:xfrm>
            <a:off x="938314" y="3961895"/>
            <a:ext cx="5679872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2900" b="1" i="0">
                <a:solidFill>
                  <a:schemeClr val="hlink"/>
                </a:solidFill>
                <a:latin typeface="Arial"/>
                <a:ea typeface="+mn-ea"/>
                <a:cs typeface="Arial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it-IT" sz="3200" dirty="0">
                <a:solidFill>
                  <a:schemeClr val="tx2"/>
                </a:solidFill>
                <a:cs typeface="Arial" panose="020B0604020202020204" pitchFamily="34" charset="0"/>
              </a:rPr>
              <a:t>Complete the </a:t>
            </a:r>
            <a:r>
              <a:rPr lang="it-IT" sz="3200" dirty="0" err="1">
                <a:solidFill>
                  <a:schemeClr val="tx2"/>
                </a:solidFill>
                <a:cs typeface="Arial" panose="020B0604020202020204" pitchFamily="34" charset="0"/>
              </a:rPr>
              <a:t>worksheet</a:t>
            </a:r>
            <a:r>
              <a:rPr lang="it-IT" sz="3200" dirty="0">
                <a:solidFill>
                  <a:schemeClr val="tx2"/>
                </a:solidFill>
                <a:cs typeface="Arial" panose="020B0604020202020204" pitchFamily="34" charset="0"/>
              </a:rPr>
              <a:t> to </a:t>
            </a:r>
            <a:r>
              <a:rPr lang="it-IT" sz="3200" dirty="0" err="1">
                <a:solidFill>
                  <a:schemeClr val="tx2"/>
                </a:solidFill>
                <a:cs typeface="Arial" panose="020B0604020202020204" pitchFamily="34" charset="0"/>
              </a:rPr>
              <a:t>analyze</a:t>
            </a:r>
            <a:r>
              <a:rPr lang="it-IT" sz="3200" dirty="0">
                <a:solidFill>
                  <a:schemeClr val="tx2"/>
                </a:solidFill>
                <a:cs typeface="Arial" panose="020B0604020202020204" pitchFamily="34" charset="0"/>
              </a:rPr>
              <a:t> the </a:t>
            </a:r>
            <a:r>
              <a:rPr lang="it-IT" sz="3200" dirty="0" err="1">
                <a:solidFill>
                  <a:schemeClr val="tx2"/>
                </a:solidFill>
                <a:cs typeface="Arial" panose="020B0604020202020204" pitchFamily="34" charset="0"/>
              </a:rPr>
              <a:t>two</a:t>
            </a:r>
            <a:r>
              <a:rPr lang="it-IT" sz="3200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it-IT" sz="3200" dirty="0" err="1">
                <a:solidFill>
                  <a:schemeClr val="tx2"/>
                </a:solidFill>
                <a:cs typeface="Arial" panose="020B0604020202020204" pitchFamily="34" charset="0"/>
              </a:rPr>
              <a:t>processes</a:t>
            </a:r>
            <a:r>
              <a:rPr lang="it-IT" sz="3200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it-IT" sz="3200" dirty="0" err="1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through</a:t>
            </a:r>
            <a:r>
              <a:rPr lang="it-IT" sz="32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‘</a:t>
            </a:r>
            <a:r>
              <a:rPr lang="it-IT" sz="3200" dirty="0" err="1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mathematical</a:t>
            </a:r>
            <a:r>
              <a:rPr lang="it-IT" sz="32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it-IT" sz="3200" dirty="0" err="1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eyes</a:t>
            </a:r>
            <a:r>
              <a:rPr lang="it-IT" sz="32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r>
              <a:rPr lang="it-IT" altLang="it-IT" sz="3200" dirty="0">
                <a:solidFill>
                  <a:schemeClr val="tx2"/>
                </a:solidFill>
                <a:latin typeface="+mn-lt"/>
              </a:rPr>
              <a:t>.</a:t>
            </a:r>
          </a:p>
        </p:txBody>
      </p:sp>
      <p:sp>
        <p:nvSpPr>
          <p:cNvPr id="12" name="Segnaposto numero diapositiva 11">
            <a:extLst>
              <a:ext uri="{FF2B5EF4-FFF2-40B4-BE49-F238E27FC236}">
                <a16:creationId xmlns:a16="http://schemas.microsoft.com/office/drawing/2014/main" id="{3DD83EC8-6175-9A7F-C625-B21329A0392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6</a:t>
            </a:fld>
            <a:endParaRPr lang="it-I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30330" y="1159211"/>
            <a:ext cx="6212560" cy="1072652"/>
          </a:xfrm>
          <a:prstGeom prst="rect">
            <a:avLst/>
          </a:prstGeom>
        </p:spPr>
        <p:txBody>
          <a:bodyPr vert="horz" wrap="square" lIns="0" tIns="513638" rIns="0" bIns="0" rtlCol="0">
            <a:spAutoFit/>
          </a:bodyPr>
          <a:lstStyle/>
          <a:p>
            <a:pPr marL="933450">
              <a:lnSpc>
                <a:spcPct val="100000"/>
              </a:lnSpc>
              <a:spcBef>
                <a:spcPts val="110"/>
              </a:spcBef>
            </a:pPr>
            <a:r>
              <a:rPr lang="it-IT" sz="3600" b="1" dirty="0" err="1">
                <a:solidFill>
                  <a:srgbClr val="FF0000"/>
                </a:solidFill>
                <a:latin typeface="Arial"/>
                <a:ea typeface="+mj-ea"/>
                <a:cs typeface="Arial"/>
              </a:rPr>
              <a:t>What</a:t>
            </a:r>
            <a:r>
              <a:rPr lang="it-IT" sz="3600" b="1" dirty="0">
                <a:solidFill>
                  <a:srgbClr val="FF0000"/>
                </a:solidFill>
                <a:latin typeface="Arial"/>
                <a:ea typeface="+mj-ea"/>
                <a:cs typeface="Arial"/>
              </a:rPr>
              <a:t> </a:t>
            </a:r>
            <a:r>
              <a:rPr lang="it-IT" sz="3600" b="1" dirty="0" err="1">
                <a:solidFill>
                  <a:srgbClr val="FF0000"/>
                </a:solidFill>
                <a:latin typeface="Arial"/>
                <a:ea typeface="+mj-ea"/>
                <a:cs typeface="Arial"/>
              </a:rPr>
              <a:t>did</a:t>
            </a:r>
            <a:r>
              <a:rPr lang="it-IT" sz="3600" b="1" dirty="0">
                <a:solidFill>
                  <a:srgbClr val="FF0000"/>
                </a:solidFill>
                <a:latin typeface="Arial"/>
                <a:ea typeface="+mj-ea"/>
                <a:cs typeface="Arial"/>
              </a:rPr>
              <a:t> </a:t>
            </a:r>
            <a:r>
              <a:rPr lang="it-IT" sz="3600" b="1" dirty="0" err="1">
                <a:solidFill>
                  <a:srgbClr val="FF0000"/>
                </a:solidFill>
                <a:latin typeface="Arial"/>
                <a:ea typeface="+mj-ea"/>
                <a:cs typeface="Arial"/>
              </a:rPr>
              <a:t>you</a:t>
            </a:r>
            <a:r>
              <a:rPr lang="it-IT" sz="3600" b="1" dirty="0">
                <a:solidFill>
                  <a:srgbClr val="FF0000"/>
                </a:solidFill>
                <a:latin typeface="Arial"/>
                <a:ea typeface="+mj-ea"/>
                <a:cs typeface="Arial"/>
              </a:rPr>
              <a:t> </a:t>
            </a:r>
            <a:r>
              <a:rPr lang="it-IT" sz="3600" b="1" dirty="0" err="1">
                <a:solidFill>
                  <a:srgbClr val="FF0000"/>
                </a:solidFill>
                <a:latin typeface="Arial"/>
                <a:ea typeface="+mj-ea"/>
                <a:cs typeface="Arial"/>
              </a:rPr>
              <a:t>find</a:t>
            </a:r>
            <a:r>
              <a:rPr sz="3600" spc="-10" dirty="0"/>
              <a:t>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09995" y="2909956"/>
            <a:ext cx="7057088" cy="1847301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L="420370" marR="5080" indent="-408305">
              <a:lnSpc>
                <a:spcPts val="3240"/>
              </a:lnSpc>
              <a:spcAft>
                <a:spcPts val="1200"/>
              </a:spcAft>
              <a:buAutoNum type="arabicPeriod"/>
              <a:tabLst>
                <a:tab pos="462280" algn="l"/>
              </a:tabLst>
            </a:pPr>
            <a:r>
              <a:rPr lang="it-IT" sz="3200" b="1" dirty="0">
                <a:solidFill>
                  <a:srgbClr val="0057DD"/>
                </a:solidFill>
                <a:latin typeface="Arial"/>
                <a:cs typeface="Arial"/>
              </a:rPr>
              <a:t>M</a:t>
            </a:r>
            <a:r>
              <a:rPr sz="3200" b="1" dirty="0" err="1">
                <a:solidFill>
                  <a:srgbClr val="0057DD"/>
                </a:solidFill>
                <a:latin typeface="Arial"/>
                <a:cs typeface="Arial"/>
              </a:rPr>
              <a:t>athematical</a:t>
            </a:r>
            <a:r>
              <a:rPr sz="3200" b="1" spc="-20" dirty="0">
                <a:solidFill>
                  <a:srgbClr val="0057DD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0057DD"/>
                </a:solidFill>
                <a:latin typeface="Arial"/>
                <a:cs typeface="Arial"/>
              </a:rPr>
              <a:t>law</a:t>
            </a:r>
            <a:r>
              <a:rPr lang="it-IT" sz="3200" b="1" spc="-15" dirty="0">
                <a:solidFill>
                  <a:srgbClr val="0057DD"/>
                </a:solidFill>
                <a:latin typeface="Arial"/>
                <a:cs typeface="Arial"/>
              </a:rPr>
              <a:t> </a:t>
            </a:r>
            <a:r>
              <a:rPr lang="it-IT" sz="3200" b="1" dirty="0" err="1">
                <a:solidFill>
                  <a:srgbClr val="0057DD"/>
                </a:solidFill>
                <a:latin typeface="Arial"/>
                <a:cs typeface="Arial"/>
              </a:rPr>
              <a:t>describing</a:t>
            </a:r>
            <a:r>
              <a:rPr lang="it-IT" sz="3200" b="1" dirty="0">
                <a:solidFill>
                  <a:srgbClr val="0057DD"/>
                </a:solidFill>
                <a:latin typeface="Arial"/>
                <a:cs typeface="Arial"/>
              </a:rPr>
              <a:t> </a:t>
            </a:r>
            <a:r>
              <a:rPr lang="it-IT" altLang="it-IT" sz="3200" b="1" dirty="0" err="1">
                <a:solidFill>
                  <a:srgbClr val="0057DD"/>
                </a:solidFill>
                <a:cs typeface="Arial" panose="020B0604020202020204" pitchFamily="34" charset="0"/>
              </a:rPr>
              <a:t>bacterial</a:t>
            </a:r>
            <a:r>
              <a:rPr lang="it-IT" altLang="it-IT" sz="3200" b="1" dirty="0">
                <a:solidFill>
                  <a:srgbClr val="0057DD"/>
                </a:solidFill>
                <a:cs typeface="Arial" panose="020B0604020202020204" pitchFamily="34" charset="0"/>
              </a:rPr>
              <a:t> </a:t>
            </a:r>
            <a:r>
              <a:rPr lang="it-IT" altLang="it-IT" sz="3200" b="1" dirty="0" err="1">
                <a:solidFill>
                  <a:srgbClr val="0057DD"/>
                </a:solidFill>
                <a:cs typeface="Arial" panose="020B0604020202020204" pitchFamily="34" charset="0"/>
              </a:rPr>
              <a:t>growth</a:t>
            </a:r>
            <a:endParaRPr lang="it-IT" altLang="it-IT" sz="3200" b="1" dirty="0">
              <a:solidFill>
                <a:srgbClr val="0057DD"/>
              </a:solidFill>
              <a:cs typeface="Arial" panose="020B0604020202020204" pitchFamily="34" charset="0"/>
            </a:endParaRPr>
          </a:p>
          <a:p>
            <a:pPr marL="420370" marR="5080" indent="-408305">
              <a:lnSpc>
                <a:spcPts val="3240"/>
              </a:lnSpc>
              <a:spcAft>
                <a:spcPts val="1200"/>
              </a:spcAft>
              <a:buAutoNum type="arabicPeriod"/>
              <a:tabLst>
                <a:tab pos="462280" algn="l"/>
              </a:tabLst>
            </a:pPr>
            <a:r>
              <a:rPr lang="it-IT" sz="3200" b="1" dirty="0">
                <a:solidFill>
                  <a:srgbClr val="0057DD"/>
                </a:solidFill>
                <a:latin typeface="Arial"/>
                <a:cs typeface="Arial"/>
              </a:rPr>
              <a:t>Mathematical </a:t>
            </a:r>
            <a:r>
              <a:rPr lang="it-IT" sz="3200" b="1" dirty="0" err="1">
                <a:solidFill>
                  <a:srgbClr val="0057DD"/>
                </a:solidFill>
                <a:latin typeface="Arial"/>
                <a:cs typeface="Arial"/>
              </a:rPr>
              <a:t>law</a:t>
            </a:r>
            <a:r>
              <a:rPr lang="it-IT" sz="3200" b="1" dirty="0">
                <a:solidFill>
                  <a:srgbClr val="0057DD"/>
                </a:solidFill>
                <a:latin typeface="Arial"/>
                <a:cs typeface="Arial"/>
              </a:rPr>
              <a:t> </a:t>
            </a:r>
            <a:r>
              <a:rPr lang="it-IT" sz="3200" b="1" dirty="0" err="1">
                <a:solidFill>
                  <a:srgbClr val="0057DD"/>
                </a:solidFill>
                <a:latin typeface="Arial"/>
                <a:cs typeface="Arial"/>
              </a:rPr>
              <a:t>describing</a:t>
            </a:r>
            <a:r>
              <a:rPr lang="it-IT" sz="3200" b="1" dirty="0">
                <a:solidFill>
                  <a:srgbClr val="0057DD"/>
                </a:solidFill>
                <a:latin typeface="Arial"/>
                <a:cs typeface="Arial"/>
              </a:rPr>
              <a:t> </a:t>
            </a:r>
            <a:r>
              <a:rPr lang="it-IT" sz="3200" b="1" dirty="0" err="1">
                <a:solidFill>
                  <a:srgbClr val="0057DD"/>
                </a:solidFill>
                <a:latin typeface="Arial"/>
                <a:cs typeface="Arial"/>
              </a:rPr>
              <a:t>radioactive</a:t>
            </a:r>
            <a:r>
              <a:rPr lang="it-IT" sz="3200" b="1" dirty="0">
                <a:solidFill>
                  <a:srgbClr val="0057DD"/>
                </a:solidFill>
                <a:latin typeface="Arial"/>
                <a:cs typeface="Arial"/>
              </a:rPr>
              <a:t> </a:t>
            </a:r>
            <a:r>
              <a:rPr lang="it-IT" sz="3200" b="1" dirty="0" err="1">
                <a:solidFill>
                  <a:srgbClr val="0057DD"/>
                </a:solidFill>
                <a:latin typeface="Arial"/>
                <a:cs typeface="Arial"/>
              </a:rPr>
              <a:t>decay</a:t>
            </a:r>
            <a:endParaRPr lang="it-IT" sz="3200" b="1" dirty="0">
              <a:solidFill>
                <a:srgbClr val="0057DD"/>
              </a:solidFill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4309" y="5539378"/>
            <a:ext cx="6324601" cy="7615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5875" algn="l">
              <a:lnSpc>
                <a:spcPts val="2855"/>
              </a:lnSpc>
              <a:spcBef>
                <a:spcPts val="135"/>
              </a:spcBef>
            </a:pPr>
            <a:r>
              <a:rPr sz="3200" b="1" dirty="0">
                <a:latin typeface="Arial"/>
                <a:cs typeface="Arial"/>
              </a:rPr>
              <a:t>Let's</a:t>
            </a:r>
            <a:r>
              <a:rPr sz="3200" b="1" spc="5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review</a:t>
            </a:r>
            <a:r>
              <a:rPr sz="3200" b="1" spc="6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some</a:t>
            </a:r>
            <a:r>
              <a:rPr sz="3200" b="1" spc="55" dirty="0">
                <a:latin typeface="Arial"/>
                <a:cs typeface="Arial"/>
              </a:rPr>
              <a:t> </a:t>
            </a:r>
            <a:r>
              <a:rPr lang="it-IT" sz="3200" b="1" dirty="0">
                <a:latin typeface="Arial"/>
                <a:cs typeface="Arial"/>
              </a:rPr>
              <a:t>key</a:t>
            </a:r>
            <a:r>
              <a:rPr sz="3200" b="1" spc="65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stages</a:t>
            </a:r>
            <a:r>
              <a:rPr lang="it-IT" sz="3200" spc="-1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of</a:t>
            </a:r>
            <a:r>
              <a:rPr sz="3200" b="1" spc="30" dirty="0">
                <a:latin typeface="Arial"/>
                <a:cs typeface="Arial"/>
              </a:rPr>
              <a:t> </a:t>
            </a:r>
            <a:r>
              <a:rPr sz="3200" b="1" dirty="0" err="1">
                <a:latin typeface="Arial"/>
                <a:cs typeface="Arial"/>
              </a:rPr>
              <a:t>th</a:t>
            </a:r>
            <a:r>
              <a:rPr lang="it-IT" sz="3200" b="1" dirty="0">
                <a:latin typeface="Arial"/>
                <a:cs typeface="Arial"/>
              </a:rPr>
              <a:t>e</a:t>
            </a:r>
            <a:r>
              <a:rPr sz="3200" b="1" spc="40" dirty="0">
                <a:latin typeface="Arial"/>
                <a:cs typeface="Arial"/>
              </a:rPr>
              <a:t> </a:t>
            </a:r>
            <a:r>
              <a:rPr lang="it-IT" sz="3200" b="1" spc="-10" dirty="0" err="1">
                <a:latin typeface="Arial"/>
                <a:cs typeface="Arial"/>
              </a:rPr>
              <a:t>path</a:t>
            </a:r>
            <a:r>
              <a:rPr lang="it-IT" sz="3200" b="1" spc="-10" dirty="0">
                <a:latin typeface="Arial"/>
                <a:cs typeface="Arial"/>
              </a:rPr>
              <a:t> </a:t>
            </a:r>
            <a:r>
              <a:rPr lang="it-IT" sz="3200" b="1" spc="-10" dirty="0" err="1">
                <a:latin typeface="Arial"/>
                <a:cs typeface="Arial"/>
              </a:rPr>
              <a:t>you</a:t>
            </a:r>
            <a:r>
              <a:rPr lang="it-IT" sz="3200" b="1" spc="-10" dirty="0">
                <a:latin typeface="Arial"/>
                <a:cs typeface="Arial"/>
              </a:rPr>
              <a:t> </a:t>
            </a:r>
            <a:r>
              <a:rPr lang="it-IT" sz="3200" b="1" spc="-10" dirty="0" err="1">
                <a:latin typeface="Arial"/>
                <a:cs typeface="Arial"/>
              </a:rPr>
              <a:t>have</a:t>
            </a:r>
            <a:r>
              <a:rPr lang="it-IT" sz="3200" b="1" spc="-10" dirty="0">
                <a:latin typeface="Arial"/>
                <a:cs typeface="Arial"/>
              </a:rPr>
              <a:t> </a:t>
            </a:r>
            <a:r>
              <a:rPr lang="it-IT" sz="3200" b="1" spc="-10" dirty="0" err="1">
                <a:latin typeface="Arial"/>
                <a:cs typeface="Arial"/>
              </a:rPr>
              <a:t>followed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E6847C47-E491-120F-AEF7-F3768A5B7E8A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67220" y="9914789"/>
            <a:ext cx="748928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4D95A447-25B5-CDA1-B384-9E2D5471B31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7</a:t>
            </a:fld>
            <a:endParaRPr lang="it-I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>
            <a:extLst>
              <a:ext uri="{FF2B5EF4-FFF2-40B4-BE49-F238E27FC236}">
                <a16:creationId xmlns:a16="http://schemas.microsoft.com/office/drawing/2014/main" id="{E6847C47-E491-120F-AEF7-F3768A5B7E8A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-16760" y="9851246"/>
            <a:ext cx="748928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 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4D95A447-25B5-CDA1-B384-9E2D5471B31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8</a:t>
            </a:fld>
            <a:endParaRPr lang="it-IT"/>
          </a:p>
        </p:txBody>
      </p:sp>
      <p:sp>
        <p:nvSpPr>
          <p:cNvPr id="8" name="Titolo 7">
            <a:extLst>
              <a:ext uri="{FF2B5EF4-FFF2-40B4-BE49-F238E27FC236}">
                <a16:creationId xmlns:a16="http://schemas.microsoft.com/office/drawing/2014/main" id="{8D7F42B2-59C3-079E-8546-6DAF86E6D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248" y="698500"/>
            <a:ext cx="6753224" cy="507831"/>
          </a:xfrm>
        </p:spPr>
        <p:txBody>
          <a:bodyPr/>
          <a:lstStyle/>
          <a:p>
            <a:r>
              <a:rPr lang="it-IT" dirty="0"/>
              <a:t>1. </a:t>
            </a:r>
            <a:r>
              <a:rPr lang="it-IT" dirty="0" err="1"/>
              <a:t>Bacterial</a:t>
            </a:r>
            <a:r>
              <a:rPr lang="it-IT" dirty="0"/>
              <a:t> </a:t>
            </a:r>
            <a:r>
              <a:rPr lang="it-IT" dirty="0" err="1"/>
              <a:t>reproduction</a:t>
            </a:r>
            <a:r>
              <a:rPr lang="it-IT" dirty="0"/>
              <a:t> </a:t>
            </a:r>
            <a:r>
              <a:rPr lang="it-IT" dirty="0" err="1"/>
              <a:t>law</a:t>
            </a:r>
            <a:endParaRPr lang="it-IT" dirty="0"/>
          </a:p>
        </p:txBody>
      </p:sp>
      <p:graphicFrame>
        <p:nvGraphicFramePr>
          <p:cNvPr id="9" name="Tabella 8">
            <a:extLst>
              <a:ext uri="{FF2B5EF4-FFF2-40B4-BE49-F238E27FC236}">
                <a16:creationId xmlns:a16="http://schemas.microsoft.com/office/drawing/2014/main" id="{EF645D82-BC21-5397-E964-209FBE155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474659"/>
              </p:ext>
            </p:extLst>
          </p:nvPr>
        </p:nvGraphicFramePr>
        <p:xfrm>
          <a:off x="384174" y="1993900"/>
          <a:ext cx="2899276" cy="3404870"/>
        </p:xfrm>
        <a:graphic>
          <a:graphicData uri="http://schemas.openxmlformats.org/drawingml/2006/table">
            <a:tbl>
              <a:tblPr/>
              <a:tblGrid>
                <a:gridCol w="1493566">
                  <a:extLst>
                    <a:ext uri="{9D8B030D-6E8A-4147-A177-3AD203B41FA5}">
                      <a16:colId xmlns:a16="http://schemas.microsoft.com/office/drawing/2014/main" val="2221076118"/>
                    </a:ext>
                  </a:extLst>
                </a:gridCol>
                <a:gridCol w="1405710">
                  <a:extLst>
                    <a:ext uri="{9D8B030D-6E8A-4147-A177-3AD203B41FA5}">
                      <a16:colId xmlns:a16="http://schemas.microsoft.com/office/drawing/2014/main" val="1676526258"/>
                    </a:ext>
                  </a:extLst>
                </a:gridCol>
              </a:tblGrid>
              <a:tr h="93223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Number</a:t>
                      </a:r>
                      <a:r>
                        <a:rPr kumimoji="0" lang="it-IT" alt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 of </a:t>
                      </a:r>
                      <a:r>
                        <a:rPr kumimoji="0" lang="it-IT" alt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splits</a:t>
                      </a:r>
                      <a:endParaRPr kumimoji="0" lang="it-IT" alt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</a:t>
                      </a:r>
                      <a:endParaRPr kumimoji="0" lang="it-IT" altLang="it-IT" sz="1600" b="1" i="1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Number</a:t>
                      </a:r>
                      <a:r>
                        <a:rPr kumimoji="0" lang="it-IT" alt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 of </a:t>
                      </a:r>
                      <a:r>
                        <a:rPr kumimoji="0" lang="it-IT" altLang="it-IT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bacteria</a:t>
                      </a:r>
                      <a:endParaRPr kumimoji="0" lang="it-IT" alt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872447"/>
                  </a:ext>
                </a:extLst>
              </a:tr>
              <a:tr h="49452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1179967"/>
                  </a:ext>
                </a:extLst>
              </a:tr>
              <a:tr h="49452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575536"/>
                  </a:ext>
                </a:extLst>
              </a:tr>
              <a:tr h="49452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4 = 2</a:t>
                      </a:r>
                      <a:r>
                        <a:rPr kumimoji="0" lang="it-IT" altLang="it-IT" sz="2000" b="1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192365"/>
                  </a:ext>
                </a:extLst>
              </a:tr>
              <a:tr h="49452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8 = 2</a:t>
                      </a:r>
                      <a:r>
                        <a:rPr kumimoji="0" lang="it-IT" altLang="it-IT" sz="2000" b="1" i="0" u="none" strike="noStrike" cap="none" normalizeH="0" baseline="300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358382"/>
                  </a:ext>
                </a:extLst>
              </a:tr>
              <a:tr h="49452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  <a:r>
                        <a:rPr kumimoji="0" lang="it-IT" altLang="it-IT" sz="20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429089"/>
                  </a:ext>
                </a:extLst>
              </a:tr>
            </a:tbl>
          </a:graphicData>
        </a:graphic>
      </p:graphicFrame>
      <p:pic>
        <p:nvPicPr>
          <p:cNvPr id="10" name="Picture 21">
            <a:extLst>
              <a:ext uri="{FF2B5EF4-FFF2-40B4-BE49-F238E27FC236}">
                <a16:creationId xmlns:a16="http://schemas.microsoft.com/office/drawing/2014/main" id="{3D899C96-1D6A-7ED8-CBCA-0F5610C11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042" y="1669832"/>
            <a:ext cx="2899276" cy="4677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BD309E2F-17AC-C474-51C8-A687FC11E5D1}"/>
              </a:ext>
            </a:extLst>
          </p:cNvPr>
          <p:cNvSpPr txBox="1"/>
          <p:nvPr/>
        </p:nvSpPr>
        <p:spPr>
          <a:xfrm>
            <a:off x="1263650" y="5609981"/>
            <a:ext cx="15349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it-IT" altLang="it-IT" sz="3200" b="1" i="1" dirty="0">
                <a:solidFill>
                  <a:srgbClr val="FF0000"/>
                </a:solidFill>
                <a:latin typeface="Georgia" panose="02040502050405020303" pitchFamily="18" charset="0"/>
              </a:rPr>
              <a:t>B = 2</a:t>
            </a:r>
            <a:r>
              <a:rPr lang="it-IT" altLang="it-IT" sz="3200" b="1" i="1" baseline="30000" dirty="0">
                <a:solidFill>
                  <a:srgbClr val="FF0000"/>
                </a:solidFill>
                <a:latin typeface="Georgia" panose="02040502050405020303" pitchFamily="18" charset="0"/>
              </a:rPr>
              <a:t>s</a:t>
            </a:r>
            <a:endParaRPr lang="it-IT" altLang="it-IT" sz="3200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49DD54C3-EE36-19F2-2A63-EFEDD707F2B2}"/>
              </a:ext>
            </a:extLst>
          </p:cNvPr>
          <p:cNvSpPr txBox="1"/>
          <p:nvPr/>
        </p:nvSpPr>
        <p:spPr>
          <a:xfrm>
            <a:off x="273050" y="6782522"/>
            <a:ext cx="691542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400" b="1" dirty="0"/>
              <a:t>I </a:t>
            </a:r>
            <a:r>
              <a:rPr lang="it-IT" sz="2400" b="1" dirty="0" err="1"/>
              <a:t>cannot</a:t>
            </a:r>
            <a:r>
              <a:rPr lang="it-IT" sz="2400" b="1" dirty="0"/>
              <a:t> </a:t>
            </a:r>
            <a:r>
              <a:rPr lang="it-IT" sz="2400" b="1" dirty="0" err="1"/>
              <a:t>think</a:t>
            </a:r>
            <a:r>
              <a:rPr lang="it-IT" sz="2400" b="1" dirty="0"/>
              <a:t> of −2 </a:t>
            </a:r>
            <a:r>
              <a:rPr lang="it-IT" sz="2400" b="1" dirty="0" err="1"/>
              <a:t>splits</a:t>
            </a:r>
            <a:r>
              <a:rPr lang="it-IT" sz="2400" b="1" dirty="0"/>
              <a:t> or 4.5 </a:t>
            </a:r>
            <a:r>
              <a:rPr lang="it-IT" sz="2400" b="1" dirty="0" err="1"/>
              <a:t>bacteria</a:t>
            </a:r>
            <a:r>
              <a:rPr lang="it-IT" sz="2400" b="1" dirty="0"/>
              <a:t>.</a:t>
            </a:r>
          </a:p>
          <a:p>
            <a:r>
              <a:rPr lang="it-IT" sz="2400" b="1" dirty="0"/>
              <a:t>I can </a:t>
            </a:r>
            <a:r>
              <a:rPr lang="it-IT" sz="2400" b="1" dirty="0" err="1"/>
              <a:t>replace</a:t>
            </a:r>
            <a:r>
              <a:rPr lang="it-IT" sz="2400" b="1" dirty="0"/>
              <a:t> </a:t>
            </a:r>
            <a:r>
              <a:rPr lang="it-IT" sz="2400" b="1" i="1" dirty="0" err="1"/>
              <a:t>s</a:t>
            </a:r>
            <a:r>
              <a:rPr lang="it-IT" sz="2400" b="1" dirty="0"/>
              <a:t> </a:t>
            </a:r>
            <a:r>
              <a:rPr lang="it-IT" sz="2400" b="1" dirty="0" err="1"/>
              <a:t>only</a:t>
            </a:r>
            <a:r>
              <a:rPr lang="it-IT" sz="2400" b="1" dirty="0"/>
              <a:t> with </a:t>
            </a:r>
            <a:r>
              <a:rPr lang="it-IT" sz="2400" b="1" dirty="0" err="1"/>
              <a:t>any</a:t>
            </a:r>
            <a:r>
              <a:rPr lang="it-IT" sz="2400" b="1" dirty="0"/>
              <a:t> </a:t>
            </a:r>
            <a:r>
              <a:rPr lang="it-IT" sz="2400" b="1" dirty="0" err="1"/>
              <a:t>natural</a:t>
            </a:r>
            <a:r>
              <a:rPr lang="it-IT" sz="2400" b="1" dirty="0"/>
              <a:t> </a:t>
            </a:r>
            <a:r>
              <a:rPr lang="it-IT" sz="2400" b="1" dirty="0" err="1"/>
              <a:t>number</a:t>
            </a:r>
            <a:r>
              <a:rPr lang="it-IT" sz="2400" b="1" dirty="0"/>
              <a:t>.</a:t>
            </a:r>
          </a:p>
          <a:p>
            <a:r>
              <a:rPr lang="it-IT" sz="2400" b="1" dirty="0"/>
              <a:t>The </a:t>
            </a:r>
            <a:r>
              <a:rPr lang="it-IT" sz="2400" b="1" dirty="0" err="1"/>
              <a:t>values</a:t>
            </a:r>
            <a:r>
              <a:rPr lang="it-IT" sz="2400" b="1" dirty="0"/>
              <a:t> of B are </a:t>
            </a:r>
            <a:r>
              <a:rPr lang="it-IT" sz="2400" b="1" dirty="0" err="1"/>
              <a:t>natural</a:t>
            </a:r>
            <a:r>
              <a:rPr lang="it-IT" sz="2400" b="1" dirty="0"/>
              <a:t> </a:t>
            </a:r>
            <a:r>
              <a:rPr lang="it-IT" sz="2400" b="1" dirty="0" err="1"/>
              <a:t>numbers</a:t>
            </a:r>
            <a:r>
              <a:rPr lang="it-IT" sz="2400" b="1" dirty="0"/>
              <a:t> (</a:t>
            </a:r>
            <a:r>
              <a:rPr lang="it-IT" sz="2400" b="1" dirty="0" err="1"/>
              <a:t>excluding</a:t>
            </a:r>
            <a:r>
              <a:rPr lang="it-IT" sz="2400" b="1" dirty="0"/>
              <a:t> 0</a:t>
            </a:r>
            <a:r>
              <a:rPr lang="it-IT" sz="2400" dirty="0"/>
              <a:t>)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683707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>
            <a:extLst>
              <a:ext uri="{FF2B5EF4-FFF2-40B4-BE49-F238E27FC236}">
                <a16:creationId xmlns:a16="http://schemas.microsoft.com/office/drawing/2014/main" id="{E6847C47-E491-120F-AEF7-F3768A5B7E8A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67220" y="9994900"/>
            <a:ext cx="660663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4D95A447-25B5-CDA1-B384-9E2D5471B31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9</a:t>
            </a:fld>
            <a:endParaRPr lang="it-IT"/>
          </a:p>
        </p:txBody>
      </p:sp>
      <p:sp>
        <p:nvSpPr>
          <p:cNvPr id="8" name="Titolo 7">
            <a:extLst>
              <a:ext uri="{FF2B5EF4-FFF2-40B4-BE49-F238E27FC236}">
                <a16:creationId xmlns:a16="http://schemas.microsoft.com/office/drawing/2014/main" id="{8D7F42B2-59C3-079E-8546-6DAF86E6D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248" y="698500"/>
            <a:ext cx="6753224" cy="507831"/>
          </a:xfrm>
        </p:spPr>
        <p:txBody>
          <a:bodyPr/>
          <a:lstStyle/>
          <a:p>
            <a:r>
              <a:rPr lang="it-IT" dirty="0"/>
              <a:t>2. </a:t>
            </a:r>
            <a:r>
              <a:rPr lang="it-IT" dirty="0" err="1"/>
              <a:t>Radioactive</a:t>
            </a:r>
            <a:r>
              <a:rPr lang="it-IT" dirty="0"/>
              <a:t> </a:t>
            </a:r>
            <a:r>
              <a:rPr lang="it-IT" dirty="0" err="1"/>
              <a:t>decay</a:t>
            </a:r>
            <a:r>
              <a:rPr lang="it-IT" dirty="0"/>
              <a:t> </a:t>
            </a:r>
            <a:r>
              <a:rPr lang="it-IT" dirty="0" err="1"/>
              <a:t>law</a:t>
            </a:r>
            <a:endParaRPr lang="it-IT" dirty="0"/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25E1D89C-2A33-5323-660B-0E926C547B6D}"/>
              </a:ext>
            </a:extLst>
          </p:cNvPr>
          <p:cNvSpPr txBox="1"/>
          <p:nvPr/>
        </p:nvSpPr>
        <p:spPr>
          <a:xfrm>
            <a:off x="440973" y="7791831"/>
            <a:ext cx="67474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400" b="1" dirty="0"/>
              <a:t>I can </a:t>
            </a:r>
            <a:r>
              <a:rPr lang="it-IT" sz="2400" b="1" dirty="0" err="1"/>
              <a:t>think</a:t>
            </a:r>
            <a:r>
              <a:rPr lang="it-IT" sz="2400" b="1" dirty="0"/>
              <a:t> of the </a:t>
            </a:r>
            <a:r>
              <a:rPr lang="it-IT" sz="2400" b="1" dirty="0" err="1"/>
              <a:t>past</a:t>
            </a:r>
            <a:r>
              <a:rPr lang="it-IT" sz="2400" b="1" dirty="0"/>
              <a:t> </a:t>
            </a:r>
            <a:r>
              <a:rPr lang="it-IT" sz="2400" b="1" dirty="0" err="1"/>
              <a:t>as</a:t>
            </a:r>
            <a:r>
              <a:rPr lang="it-IT" sz="2400" b="1" dirty="0"/>
              <a:t> ‘negative time’, </a:t>
            </a:r>
            <a:r>
              <a:rPr lang="it-IT" sz="2400" b="1" dirty="0" err="1"/>
              <a:t>but</a:t>
            </a:r>
            <a:r>
              <a:rPr lang="it-IT" sz="2400" b="1" dirty="0"/>
              <a:t> I </a:t>
            </a:r>
            <a:r>
              <a:rPr lang="it-IT" sz="2400" b="1" dirty="0" err="1"/>
              <a:t>cannot</a:t>
            </a:r>
            <a:r>
              <a:rPr lang="it-IT" sz="2400" b="1" dirty="0"/>
              <a:t> </a:t>
            </a:r>
            <a:r>
              <a:rPr lang="it-IT" sz="2400" b="1" dirty="0" err="1"/>
              <a:t>have</a:t>
            </a:r>
            <a:r>
              <a:rPr lang="it-IT" sz="2400" b="1" dirty="0"/>
              <a:t> a negative mass of carbon-14</a:t>
            </a:r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42F503DE-1B9B-5615-3278-221F2DFBEBB4}"/>
              </a:ext>
            </a:extLst>
          </p:cNvPr>
          <p:cNvGrpSpPr/>
          <p:nvPr/>
        </p:nvGrpSpPr>
        <p:grpSpPr>
          <a:xfrm>
            <a:off x="654051" y="2198726"/>
            <a:ext cx="6248398" cy="5154213"/>
            <a:chOff x="654051" y="2198726"/>
            <a:chExt cx="6248398" cy="5154213"/>
          </a:xfrm>
        </p:grpSpPr>
        <p:pic>
          <p:nvPicPr>
            <p:cNvPr id="4" name="Picture 16">
              <a:extLst>
                <a:ext uri="{FF2B5EF4-FFF2-40B4-BE49-F238E27FC236}">
                  <a16:creationId xmlns:a16="http://schemas.microsoft.com/office/drawing/2014/main" id="{D04B59E0-8A41-7F2F-DBCE-62D86B857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5050" y="2234441"/>
              <a:ext cx="3797399" cy="3973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07188CC5-ADCE-9223-D982-5D1EBB80B1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375099" y="6418170"/>
              <a:ext cx="1257300" cy="825500"/>
            </a:xfrm>
            <a:prstGeom prst="rect">
              <a:avLst/>
            </a:prstGeom>
            <a:ln w="28575">
              <a:solidFill>
                <a:srgbClr val="FF0000"/>
              </a:solidFill>
            </a:ln>
          </p:spPr>
        </p:pic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EED6CCB1-D4DF-B989-7F9E-DFBEDB08A8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051" y="2198726"/>
              <a:ext cx="2217316" cy="5154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6142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>
            <a:extLst>
              <a:ext uri="{FF2B5EF4-FFF2-40B4-BE49-F238E27FC236}">
                <a16:creationId xmlns:a16="http://schemas.microsoft.com/office/drawing/2014/main" id="{E6847C47-E491-120F-AEF7-F3768A5B7E8A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67220" y="9994900"/>
            <a:ext cx="6606630" cy="371897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Daniela </a:t>
            </a:r>
            <a:r>
              <a:rPr lang="en-US" dirty="0" err="1"/>
              <a:t>Valenti</a:t>
            </a:r>
            <a:r>
              <a:rPr lang="en-US" dirty="0"/>
              <a:t>;   </a:t>
            </a:r>
          </a:p>
          <a:p>
            <a:pPr marL="146050">
              <a:lnSpc>
                <a:spcPct val="100000"/>
              </a:lnSpc>
              <a:spcBef>
                <a:spcPts val="20"/>
              </a:spcBef>
            </a:pPr>
            <a:r>
              <a:rPr lang="en-US" dirty="0"/>
              <a:t> IIS “G. </a:t>
            </a:r>
            <a:r>
              <a:rPr lang="en-US" dirty="0" err="1"/>
              <a:t>Vallauri</a:t>
            </a:r>
            <a:r>
              <a:rPr lang="en-US" dirty="0"/>
              <a:t>”, </a:t>
            </a:r>
            <a:r>
              <a:rPr lang="en-US" dirty="0" err="1"/>
              <a:t>Fossano</a:t>
            </a:r>
            <a:r>
              <a:rPr lang="en-US" dirty="0"/>
              <a:t>: </a:t>
            </a:r>
            <a:r>
              <a:rPr lang="en-US" dirty="0" err="1"/>
              <a:t>Liuba</a:t>
            </a:r>
            <a:r>
              <a:rPr lang="en-US" dirty="0"/>
              <a:t> </a:t>
            </a:r>
            <a:r>
              <a:rPr lang="en-US" dirty="0" err="1"/>
              <a:t>Ballocco</a:t>
            </a:r>
            <a:r>
              <a:rPr lang="en-US" dirty="0"/>
              <a:t>, Marianna </a:t>
            </a:r>
            <a:r>
              <a:rPr lang="en-US" dirty="0" err="1"/>
              <a:t>Racca</a:t>
            </a:r>
            <a:r>
              <a:rPr lang="en-US" dirty="0"/>
              <a:t>, Mattia </a:t>
            </a:r>
            <a:r>
              <a:rPr lang="en-US" dirty="0" err="1"/>
              <a:t>Brizio</a:t>
            </a:r>
            <a:r>
              <a:rPr lang="en-US" dirty="0"/>
              <a:t>, Lorenzo Bruno, 2026 </a:t>
            </a:r>
            <a:endParaRPr spc="-10" dirty="0"/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4D95A447-25B5-CDA1-B384-9E2D5471B31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it-IT" smtClean="0"/>
              <a:t>10</a:t>
            </a:fld>
            <a:endParaRPr lang="it-IT"/>
          </a:p>
        </p:txBody>
      </p:sp>
      <p:sp>
        <p:nvSpPr>
          <p:cNvPr id="8" name="Titolo 7">
            <a:extLst>
              <a:ext uri="{FF2B5EF4-FFF2-40B4-BE49-F238E27FC236}">
                <a16:creationId xmlns:a16="http://schemas.microsoft.com/office/drawing/2014/main" id="{8D7F42B2-59C3-079E-8546-6DAF86E6D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749" y="833084"/>
            <a:ext cx="5705202" cy="553998"/>
          </a:xfrm>
        </p:spPr>
        <p:txBody>
          <a:bodyPr/>
          <a:lstStyle/>
          <a:p>
            <a:r>
              <a:rPr lang="it-IT" sz="3600" b="1" dirty="0"/>
              <a:t>The </a:t>
            </a:r>
            <a:r>
              <a:rPr lang="it-IT" sz="3600" b="1" dirty="0" err="1"/>
              <a:t>exponential</a:t>
            </a:r>
            <a:r>
              <a:rPr lang="it-IT" sz="3600" b="1" dirty="0"/>
              <a:t> </a:t>
            </a:r>
            <a:r>
              <a:rPr lang="it-IT" sz="3600" b="1" dirty="0" err="1"/>
              <a:t>function</a:t>
            </a:r>
            <a:endParaRPr lang="it-IT" dirty="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25D003D2-01AE-382C-57B6-8D1A279BDD97}"/>
              </a:ext>
            </a:extLst>
          </p:cNvPr>
          <p:cNvSpPr txBox="1"/>
          <p:nvPr/>
        </p:nvSpPr>
        <p:spPr>
          <a:xfrm>
            <a:off x="730250" y="1669093"/>
            <a:ext cx="6096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err="1">
                <a:solidFill>
                  <a:srgbClr val="0057DD"/>
                </a:solidFill>
              </a:rPr>
              <a:t>These</a:t>
            </a:r>
            <a:r>
              <a:rPr lang="it-IT" sz="2800" b="1" dirty="0">
                <a:solidFill>
                  <a:srgbClr val="0057DD"/>
                </a:solidFill>
              </a:rPr>
              <a:t> </a:t>
            </a:r>
            <a:r>
              <a:rPr lang="it-IT" sz="2800" b="1" dirty="0" err="1">
                <a:solidFill>
                  <a:srgbClr val="0057DD"/>
                </a:solidFill>
              </a:rPr>
              <a:t>natural</a:t>
            </a:r>
            <a:r>
              <a:rPr lang="it-IT" sz="2800" b="1" dirty="0">
                <a:solidFill>
                  <a:srgbClr val="0057DD"/>
                </a:solidFill>
              </a:rPr>
              <a:t> </a:t>
            </a:r>
            <a:r>
              <a:rPr lang="it-IT" sz="2800" b="1" dirty="0" err="1">
                <a:solidFill>
                  <a:srgbClr val="0057DD"/>
                </a:solidFill>
              </a:rPr>
              <a:t>phenomena</a:t>
            </a:r>
            <a:r>
              <a:rPr lang="it-IT" sz="2800" b="1" dirty="0">
                <a:solidFill>
                  <a:srgbClr val="0057DD"/>
                </a:solidFill>
              </a:rPr>
              <a:t> help </a:t>
            </a:r>
            <a:r>
              <a:rPr lang="it-IT" sz="2800" b="1" dirty="0" err="1">
                <a:solidFill>
                  <a:srgbClr val="0057DD"/>
                </a:solidFill>
              </a:rPr>
              <a:t>explain</a:t>
            </a:r>
            <a:r>
              <a:rPr lang="it-IT" sz="2800" b="1" dirty="0">
                <a:solidFill>
                  <a:srgbClr val="0057DD"/>
                </a:solidFill>
              </a:rPr>
              <a:t> </a:t>
            </a:r>
            <a:r>
              <a:rPr lang="it-IT" sz="2800" b="1" dirty="0" err="1">
                <a:solidFill>
                  <a:srgbClr val="0057DD"/>
                </a:solidFill>
              </a:rPr>
              <a:t>why</a:t>
            </a:r>
            <a:r>
              <a:rPr lang="it-IT" sz="2800" b="1" dirty="0">
                <a:solidFill>
                  <a:srgbClr val="0057DD"/>
                </a:solidFill>
              </a:rPr>
              <a:t> the </a:t>
            </a:r>
            <a:r>
              <a:rPr lang="it-IT" sz="2800" b="1" i="1" dirty="0" err="1">
                <a:solidFill>
                  <a:srgbClr val="0057DD"/>
                </a:solidFill>
              </a:rPr>
              <a:t>exponential</a:t>
            </a:r>
            <a:r>
              <a:rPr lang="it-IT" sz="2800" b="1" i="1" dirty="0">
                <a:solidFill>
                  <a:srgbClr val="0057DD"/>
                </a:solidFill>
              </a:rPr>
              <a:t> </a:t>
            </a:r>
            <a:r>
              <a:rPr lang="it-IT" sz="2800" b="1" i="1" dirty="0" err="1">
                <a:solidFill>
                  <a:srgbClr val="0057DD"/>
                </a:solidFill>
              </a:rPr>
              <a:t>function</a:t>
            </a:r>
            <a:r>
              <a:rPr lang="it-IT" sz="2800" b="1" dirty="0">
                <a:solidFill>
                  <a:srgbClr val="0057DD"/>
                </a:solidFill>
              </a:rPr>
              <a:t> </a:t>
            </a:r>
            <a:r>
              <a:rPr lang="it-IT" sz="2800" b="1" dirty="0" err="1">
                <a:solidFill>
                  <a:srgbClr val="0057DD"/>
                </a:solidFill>
              </a:rPr>
              <a:t>appears</a:t>
            </a:r>
            <a:r>
              <a:rPr lang="it-IT" sz="2800" b="1" dirty="0">
                <a:solidFill>
                  <a:srgbClr val="0057DD"/>
                </a:solidFill>
              </a:rPr>
              <a:t> in </a:t>
            </a:r>
            <a:r>
              <a:rPr lang="it-IT" sz="2800" b="1" dirty="0" err="1">
                <a:solidFill>
                  <a:srgbClr val="0057DD"/>
                </a:solidFill>
              </a:rPr>
              <a:t>mathematics</a:t>
            </a:r>
            <a:r>
              <a:rPr lang="it-IT" sz="2800" b="1" dirty="0">
                <a:solidFill>
                  <a:srgbClr val="0057DD"/>
                </a:solidFill>
              </a:rPr>
              <a:t>.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58D6B9BD-56D6-EB6B-C42E-F311073F8303}"/>
              </a:ext>
            </a:extLst>
          </p:cNvPr>
          <p:cNvSpPr txBox="1"/>
          <p:nvPr/>
        </p:nvSpPr>
        <p:spPr>
          <a:xfrm>
            <a:off x="958850" y="3412275"/>
            <a:ext cx="571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dirty="0" err="1"/>
              <a:t>Exponential</a:t>
            </a:r>
            <a:r>
              <a:rPr lang="it-IT" sz="2800" b="1" dirty="0"/>
              <a:t> </a:t>
            </a:r>
            <a:r>
              <a:rPr lang="it-IT" sz="2800" b="1" dirty="0" err="1"/>
              <a:t>function</a:t>
            </a:r>
            <a:endParaRPr lang="it-IT" sz="2800" b="1" dirty="0"/>
          </a:p>
          <a:p>
            <a:pPr algn="ctr"/>
            <a:r>
              <a:rPr lang="it-IT" altLang="it-IT" sz="2800" b="1" i="1" dirty="0">
                <a:solidFill>
                  <a:srgbClr val="FF0000"/>
                </a:solidFill>
              </a:rPr>
              <a:t>y = </a:t>
            </a:r>
            <a:r>
              <a:rPr lang="it-IT" altLang="it-IT" sz="2800" b="1" i="1" dirty="0" err="1">
                <a:solidFill>
                  <a:srgbClr val="FF0000"/>
                </a:solidFill>
              </a:rPr>
              <a:t>b</a:t>
            </a:r>
            <a:r>
              <a:rPr lang="it-IT" altLang="it-IT" sz="2800" b="1" i="1" baseline="30000" dirty="0" err="1">
                <a:solidFill>
                  <a:srgbClr val="FF0000"/>
                </a:solidFill>
              </a:rPr>
              <a:t>x</a:t>
            </a:r>
            <a:endParaRPr lang="it-IT" sz="2800" dirty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9E0C9228-2888-B924-AF0D-367EFF9476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23" y="5428685"/>
            <a:ext cx="7376054" cy="3749323"/>
          </a:xfrm>
          <a:prstGeom prst="rect">
            <a:avLst/>
          </a:prstGeom>
        </p:spPr>
      </p:pic>
      <p:sp>
        <p:nvSpPr>
          <p:cNvPr id="10" name="AutoShape 2" descr="a">
            <a:extLst>
              <a:ext uri="{FF2B5EF4-FFF2-40B4-BE49-F238E27FC236}">
                <a16:creationId xmlns:a16="http://schemas.microsoft.com/office/drawing/2014/main" id="{6BCE8F03-3455-EFCA-0731-56A6A980F37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90625" y="4660745"/>
            <a:ext cx="11430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" name="AutoShape 3" descr="c">
            <a:extLst>
              <a:ext uri="{FF2B5EF4-FFF2-40B4-BE49-F238E27FC236}">
                <a16:creationId xmlns:a16="http://schemas.microsoft.com/office/drawing/2014/main" id="{60172935-A272-DBE9-741E-DDADBA6B3FF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8925" y="4660745"/>
            <a:ext cx="10160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2" name="AutoShape 4" descr="d">
            <a:extLst>
              <a:ext uri="{FF2B5EF4-FFF2-40B4-BE49-F238E27FC236}">
                <a16:creationId xmlns:a16="http://schemas.microsoft.com/office/drawing/2014/main" id="{04A84E26-9F09-A01B-38FC-8A69C7652D5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71725" y="4660745"/>
            <a:ext cx="12700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3" name="AutoShape 5" descr="b">
            <a:extLst>
              <a:ext uri="{FF2B5EF4-FFF2-40B4-BE49-F238E27FC236}">
                <a16:creationId xmlns:a16="http://schemas.microsoft.com/office/drawing/2014/main" id="{00F4EB3D-9323-0A63-E045-465E65CCE01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87875" y="4660745"/>
            <a:ext cx="11430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4" name="AutoShape 6" descr="x">
            <a:extLst>
              <a:ext uri="{FF2B5EF4-FFF2-40B4-BE49-F238E27FC236}">
                <a16:creationId xmlns:a16="http://schemas.microsoft.com/office/drawing/2014/main" id="{AFB54E4B-A486-D90A-02F4-48278DE16A0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940675" y="4660745"/>
            <a:ext cx="11430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2" name="Rectangle 1">
            <a:extLst>
              <a:ext uri="{FF2B5EF4-FFF2-40B4-BE49-F238E27FC236}">
                <a16:creationId xmlns:a16="http://schemas.microsoft.com/office/drawing/2014/main" id="{9F4A54E7-9DA6-0560-1D99-457A36EAD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637" y="4475076"/>
            <a:ext cx="67532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Where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2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positive 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number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it-IT" altLang="it-IT" sz="2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x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variable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y 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is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positive </a:t>
            </a:r>
            <a:r>
              <a:rPr kumimoji="0" lang="it-IT" altLang="it-IT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variable</a:t>
            </a:r>
            <a:r>
              <a:rPr kumimoji="0" lang="it-IT" altLang="it-I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8494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17469</TotalTime>
  <Words>544</Words>
  <Application>Microsoft Macintosh PowerPoint</Application>
  <PresentationFormat>Personalizzato</PresentationFormat>
  <Paragraphs>76</Paragraphs>
  <Slides>10</Slides>
  <Notes>1</Notes>
  <HiddenSlides>0</HiddenSlides>
  <MMClips>2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8" baseType="lpstr">
      <vt:lpstr>Arial</vt:lpstr>
      <vt:lpstr>Arial MT</vt:lpstr>
      <vt:lpstr>Arial Narrow</vt:lpstr>
      <vt:lpstr>Calibri</vt:lpstr>
      <vt:lpstr>Georgia</vt:lpstr>
      <vt:lpstr>Times New Roman</vt:lpstr>
      <vt:lpstr>Wingdings</vt:lpstr>
      <vt:lpstr>Office Theme</vt:lpstr>
      <vt:lpstr>From real world  to exponential function</vt:lpstr>
      <vt:lpstr>Observe two natural phenomena through ‘mathematical eyes’</vt:lpstr>
      <vt:lpstr>Bacterial reproduction</vt:lpstr>
      <vt:lpstr>Radioactive decay of radiocarbon</vt:lpstr>
      <vt:lpstr>Radioactive decay of radiocarbon</vt:lpstr>
      <vt:lpstr>Activity.  From real world  to exponential law</vt:lpstr>
      <vt:lpstr>What did you find?</vt:lpstr>
      <vt:lpstr>1. Bacterial reproduction law</vt:lpstr>
      <vt:lpstr>2. Radioactive decay law</vt:lpstr>
      <vt:lpstr>The exponential function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From reality to the exponential function</dc:title>
  <cp:lastModifiedBy>Microsoft Office User</cp:lastModifiedBy>
  <cp:revision>34</cp:revision>
  <dcterms:created xsi:type="dcterms:W3CDTF">2026-01-24T10:37:15Z</dcterms:created>
  <dcterms:modified xsi:type="dcterms:W3CDTF">2026-03-07T17:28:41Z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2026-01-24T00:00:00Z</vt:filetime>
  </property>
  <property fmtid="{D5CDD505-2E9C-101B-9397-08002B2CF9AE}" pid="3" name="LastSaved">
    <vt:filetime>2026-01-24T00:00:00Z</vt:filetime>
  </property>
  <property fmtid="{D5CDD505-2E9C-101B-9397-08002B2CF9AE}" pid="4" name="Producer">
    <vt:lpwstr>iLovePDF</vt:lpwstr>
  </property>
</Properties>
</file>