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40" r:id="rId2"/>
    <p:sldId id="355" r:id="rId3"/>
    <p:sldId id="341" r:id="rId4"/>
    <p:sldId id="342" r:id="rId5"/>
    <p:sldId id="343" r:id="rId6"/>
    <p:sldId id="344" r:id="rId7"/>
  </p:sldIdLst>
  <p:sldSz cx="12192000" cy="6858000"/>
  <p:notesSz cx="6650038" cy="97837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FF"/>
    <a:srgbClr val="FAFAF7"/>
    <a:srgbClr val="3B82F6"/>
    <a:srgbClr val="1F2937"/>
    <a:srgbClr val="F7F9FC"/>
    <a:srgbClr val="FF0000"/>
    <a:srgbClr val="1F365C"/>
    <a:srgbClr val="222222"/>
    <a:srgbClr val="D977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44"/>
    <p:restoredTop sz="92645"/>
  </p:normalViewPr>
  <p:slideViewPr>
    <p:cSldViewPr>
      <p:cViewPr varScale="1">
        <p:scale>
          <a:sx n="100" d="100"/>
          <a:sy n="100" d="100"/>
        </p:scale>
        <p:origin x="176" y="10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F5EFE4-B0D2-DF49-BD85-3EA87DB981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CFA737-7406-6741-810E-8306149DAD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7D94C69-BD5E-F246-A576-6EB1B7D60D78}" type="datetime1">
              <a:rPr lang="it-IT" altLang="it-IT"/>
              <a:pPr/>
              <a:t>15/08/26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782DE-BCC5-3B4E-AC99-B86C6D9EDE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CCF8A4-F06D-794B-A224-0C8CA85B0A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21ED630-9E69-2A4A-BFD8-042BF445224B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8BD8B7-FA0C-D841-A6BF-234FD4FA50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482758-FF42-C045-BE50-999AA82865A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16EA07-2616-3F45-8150-B0AF49C7A28E}" type="datetime1">
              <a:rPr lang="it-IT" altLang="it-IT"/>
              <a:pPr/>
              <a:t>15/08/26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300C2D3-AF2B-F74D-A0EE-F2F8180F5B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00CC16F-0355-E74A-9C35-7F2733BCB5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ACF53-BD85-174F-A809-CB212D9F784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C606A-21BA-574A-BE00-BCB753B38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B32D16-DF36-0941-AE35-10C62FE7B89F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AF5CF8-20F6-194E-9B03-BF801C61F9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4AF5A64-14EA-8F46-AD75-85F0721A54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6A70259-A9BB-A747-921C-EBD18A6FEA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119685-83D7-3841-B18F-3B6E8CB0270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9600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CA707-6F93-DE41-9C55-7A3454AA9C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CA3847-5CE4-E748-BF48-3566E5DFC2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76D73AC-8FEE-1645-B2DF-6DF7E40989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15B149-9852-1E48-BA92-C13A55582C3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1174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F61CB0-A550-AD4F-9456-73D5CDBFE2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7846C9-C735-3C4A-92EA-CFD4FD709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87CB8D5-11C0-614F-8CAF-4AC2490D9A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26135D-B30B-3F4C-967F-2B397C0D4F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815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C179F4-7E1C-0E42-B9E4-F8625DF32D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10005D-E677-5D4F-8A1C-7BC40C1C3B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34F667-0308-A448-B07B-781BBFF89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B93BFB-D57A-9140-8185-27AEB35DE5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53900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CEFEF09-F5A5-DD48-ACD0-0E21664D67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336E7F5-FB57-3E4F-A299-FA69B9D29F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ABADAB0-CF3A-0245-B9A2-2028CBB576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8301B0-262B-8B45-A15A-2F86059C01F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162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A0E3AA5-D3B4-824A-ABD7-2812FCE4DA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DC10A0C-892F-4141-8C01-5838DA45C4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E80911F-CBBC-9F48-A369-042FDB9FF4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23996C-36A8-DF46-A305-70C2B4AD7C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70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9691569-9934-C141-8ECE-6D8219581C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A925F47-84CB-C54F-8850-CC96F982EE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279A0A1-B173-244C-8C43-D16AF5C097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8342D-517E-4C4D-BEB3-9EACE527D92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1110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7B429E-A4CA-F941-B640-3600EC25D8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67D50D-DEB6-AF49-BF6A-84FAB85251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B2F66B-F606-5D41-9295-F4B3137DEB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7561D9-8C32-9A40-8B53-12A8FFCF7C7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8755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613D0B-0A10-3E44-80DD-40F6DF7DA6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3EFDAD-26AC-3947-9AC5-4679FCAF76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03C595-81B2-AC46-BE37-97D7C326B5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33F14-D9DD-1841-8EC7-BA8FF5EDD64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7272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9E30B2D-3ABA-414E-8B88-6EF46C67ED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FCAF83B-4D91-AA46-B12D-EB9D249709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DF8873-A1F2-7A48-85C9-CF9EB5783B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1D6C1E-A871-D84A-9980-F6ED1C6737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000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6E3688-208D-144B-8C56-A03E0BE819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CF49C5-0183-284D-A66E-855EE7CDAF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8BFF925-B6C3-C148-911E-921580D674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263568-758E-9042-8A3F-537E2C7D3C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5947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857FE8-3C89-4D47-BC68-CC68EA759C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69287D-1DD9-C544-B22A-E04CAA1D9B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9A948D-89CF-0E4E-B99B-8A7E47EFFF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1602AC-240C-F84E-941C-2B4D9F7EDD7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71379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B91BBF3-1443-9E46-B09A-E76C405644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ACE5788-D2F7-524F-A969-C39BD808B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79E191E-E1D0-9649-90C3-65BF875698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F87DD8-E31F-B04A-8711-4CB9E741D66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04164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527085F-7588-B843-9003-6030D91AFB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B7078B7-10BC-1C44-BBCF-2A4CD2F5B2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2F30BBD-6A2D-8645-A4B2-3B0AA1192A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E06E97-5996-4D4B-B745-D4AA5A0242C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1930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8C161E3-36C5-8A4A-8EE3-66B7C6B7EB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10B9A28-7D56-7549-A452-8D3B4EFA71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gli stili del testo dello schema</a:t>
            </a:r>
          </a:p>
          <a:p>
            <a:pPr lvl="1"/>
            <a:r>
              <a:rPr lang="it-IT" altLang="it-IT" dirty="0"/>
              <a:t>Secondo livello</a:t>
            </a:r>
          </a:p>
          <a:p>
            <a:pPr lvl="2"/>
            <a:r>
              <a:rPr lang="it-IT" altLang="it-IT" dirty="0"/>
              <a:t>Terzo livello</a:t>
            </a:r>
          </a:p>
          <a:p>
            <a:pPr lvl="3"/>
            <a:r>
              <a:rPr lang="it-IT" altLang="it-IT" dirty="0"/>
              <a:t>Quarto livello</a:t>
            </a:r>
          </a:p>
          <a:p>
            <a:pPr lvl="4"/>
            <a:r>
              <a:rPr lang="it-IT" altLang="it-IT" dirty="0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918EC65-ABF5-B747-A707-0F42C0BB2E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A083C04-6C86-074C-95F9-66FA8E81C48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331F987-D42F-364D-80CC-2239BE01993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7662C0-837F-814B-8DFE-D68D5F006596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5EF98297-91C9-EC49-A574-C124DDD66FB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351584" y="2564904"/>
            <a:ext cx="8064896" cy="6096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Importanza storica dei logaritmi</a:t>
            </a:r>
          </a:p>
        </p:txBody>
      </p:sp>
      <p:sp>
        <p:nvSpPr>
          <p:cNvPr id="23557" name="Slide Number Placeholder 5">
            <a:extLst>
              <a:ext uri="{FF2B5EF4-FFF2-40B4-BE49-F238E27FC236}">
                <a16:creationId xmlns:a16="http://schemas.microsoft.com/office/drawing/2014/main" id="{AFB5A8BA-A398-324D-9F62-B805D91D3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8A24FDE-7751-D742-960C-D81B69CF3326}" type="slidenum">
              <a:rPr lang="it-IT" altLang="it-IT" sz="1400"/>
              <a:pPr eaLnBrk="1" hangingPunct="1"/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E53B817-2559-A145-825D-8FAF109B5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96971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5EF98297-91C9-EC49-A574-C124DDD66FB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79576" y="709536"/>
            <a:ext cx="7155904" cy="6096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Importanza storica dei logaritmi</a:t>
            </a:r>
          </a:p>
        </p:txBody>
      </p:sp>
      <p:sp>
        <p:nvSpPr>
          <p:cNvPr id="23557" name="Slide Number Placeholder 5">
            <a:extLst>
              <a:ext uri="{FF2B5EF4-FFF2-40B4-BE49-F238E27FC236}">
                <a16:creationId xmlns:a16="http://schemas.microsoft.com/office/drawing/2014/main" id="{AFB5A8BA-A398-324D-9F62-B805D91D3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8A24FDE-7751-D742-960C-D81B69CF3326}" type="slidenum">
              <a:rPr lang="it-IT" altLang="it-IT" sz="1400"/>
              <a:pPr eaLnBrk="1" hangingPunct="1"/>
              <a:t>2</a:t>
            </a:fld>
            <a:endParaRPr lang="it-IT" altLang="it-IT" sz="1400"/>
          </a:p>
        </p:txBody>
      </p:sp>
      <p:sp>
        <p:nvSpPr>
          <p:cNvPr id="23560" name="TextBox 8">
            <a:extLst>
              <a:ext uri="{FF2B5EF4-FFF2-40B4-BE49-F238E27FC236}">
                <a16:creationId xmlns:a16="http://schemas.microsoft.com/office/drawing/2014/main" id="{5BA3EA05-62E9-E14A-96AC-5C8035B19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552" y="1625523"/>
            <a:ext cx="843528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Con i logaritmi si calcola:</a:t>
            </a:r>
          </a:p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1. una moltiplicazione invece di una potenza;</a:t>
            </a:r>
          </a:p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2. un’addizione invece di una moltiplicazione;</a:t>
            </a:r>
          </a:p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3. una sottrazione invece di una divisione.   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BE89754E-203C-4742-A815-AE6F5875D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877" y="3717032"/>
            <a:ext cx="897662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Proprio questa facilitazione nei calcoli portò i logaritmi a diffondersi ovunque si dovevano svolgere calcoli scientifici dalla fine del 1500 fino a circa il 1970, quando si cominciano a diffondere le piccole calcolatrici tascabili.</a:t>
            </a:r>
          </a:p>
          <a:p>
            <a:pPr eaLnBrk="1" hangingPunct="1"/>
            <a:endParaRPr lang="it-IT" altLang="it-IT" b="1" dirty="0">
              <a:solidFill>
                <a:srgbClr val="1F2937"/>
              </a:solidFill>
            </a:endParaRPr>
          </a:p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Torniamo indietro nel tempo con un esempio.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2C2AA32-DACA-F94A-92A1-B6B5827F3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4161736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E763043A-66F0-0545-B94A-82C992A69FB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5832" y="257249"/>
            <a:ext cx="7543800" cy="6096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 calcolo ‘storico’ con i logaritmi</a:t>
            </a:r>
          </a:p>
        </p:txBody>
      </p:sp>
      <p:sp>
        <p:nvSpPr>
          <p:cNvPr id="24581" name="Slide Number Placeholder 5">
            <a:extLst>
              <a:ext uri="{FF2B5EF4-FFF2-40B4-BE49-F238E27FC236}">
                <a16:creationId xmlns:a16="http://schemas.microsoft.com/office/drawing/2014/main" id="{7426D302-6582-9941-8A43-2BA0858A8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91E39C7-D0D1-B14A-A9DB-329BC57704EB}" type="slidenum">
              <a:rPr lang="it-IT" altLang="it-IT" sz="1400"/>
              <a:pPr eaLnBrk="1" hangingPunct="1"/>
              <a:t>3</a:t>
            </a:fld>
            <a:endParaRPr lang="it-IT" altLang="it-IT" sz="1400"/>
          </a:p>
        </p:txBody>
      </p:sp>
      <p:sp>
        <p:nvSpPr>
          <p:cNvPr id="24583" name="TextBox 14">
            <a:extLst>
              <a:ext uri="{FF2B5EF4-FFF2-40B4-BE49-F238E27FC236}">
                <a16:creationId xmlns:a16="http://schemas.microsoft.com/office/drawing/2014/main" id="{907C4490-8F5F-D943-A9EB-8E4F7D15F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936" y="1253078"/>
            <a:ext cx="988159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Gli astronomi rinascimentali osservavano il movimento dei pianeti e ne calcolavano il raggio </a:t>
            </a:r>
            <a:r>
              <a:rPr lang="it-IT" altLang="it-IT" sz="2800" b="1" i="1" dirty="0" err="1">
                <a:solidFill>
                  <a:srgbClr val="1F2937"/>
                </a:solidFill>
              </a:rPr>
              <a:t>r</a:t>
            </a:r>
            <a:r>
              <a:rPr lang="it-IT" altLang="it-IT" sz="2800" b="1" i="1" dirty="0">
                <a:solidFill>
                  <a:srgbClr val="1F2937"/>
                </a:solidFill>
              </a:rPr>
              <a:t> </a:t>
            </a:r>
            <a:r>
              <a:rPr lang="it-IT" altLang="it-IT" sz="2800" b="1" dirty="0">
                <a:solidFill>
                  <a:srgbClr val="1F2937"/>
                </a:solidFill>
              </a:rPr>
              <a:t>dell’orbita, che supponevano circolare.</a:t>
            </a:r>
          </a:p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Ecco il calcolo per avere il raggio di Marte, da eseguire, all’epoca, con carta e penna!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AD3B3BD5-3E3C-D345-B810-ADE15BF589D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02868" y="3886076"/>
            <a:ext cx="5402087" cy="1972920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94AB7F2-A03B-3343-BA38-3E0BE6C91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095917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>
            <a:extLst>
              <a:ext uri="{FF2B5EF4-FFF2-40B4-BE49-F238E27FC236}">
                <a16:creationId xmlns:a16="http://schemas.microsoft.com/office/drawing/2014/main" id="{420DF694-95A4-A844-B1A4-D062EBED6E7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81200" y="246161"/>
            <a:ext cx="7901880" cy="485776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 calcolo ‘storico’ con i logaritmi</a:t>
            </a:r>
          </a:p>
        </p:txBody>
      </p:sp>
      <p:sp>
        <p:nvSpPr>
          <p:cNvPr id="25606" name="Slide Number Placeholder 5">
            <a:extLst>
              <a:ext uri="{FF2B5EF4-FFF2-40B4-BE49-F238E27FC236}">
                <a16:creationId xmlns:a16="http://schemas.microsoft.com/office/drawing/2014/main" id="{AAB8DFA7-F555-9F4C-A15C-F94B06B67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BEC2A95-BE3F-6A42-A9AB-75802DFC07A4}" type="slidenum">
              <a:rPr lang="it-IT" altLang="it-IT" sz="1400"/>
              <a:pPr eaLnBrk="1" hangingPunct="1"/>
              <a:t>4</a:t>
            </a:fld>
            <a:endParaRPr lang="it-IT" altLang="it-IT" sz="1400"/>
          </a:p>
        </p:txBody>
      </p:sp>
      <p:sp>
        <p:nvSpPr>
          <p:cNvPr id="25607" name="TextBox 16">
            <a:extLst>
              <a:ext uri="{FF2B5EF4-FFF2-40B4-BE49-F238E27FC236}">
                <a16:creationId xmlns:a16="http://schemas.microsoft.com/office/drawing/2014/main" id="{ECD2BFF6-6F69-1A47-B3C8-2B81EF1D13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1527" y="1844824"/>
            <a:ext cx="532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Ed ecco il calcolo con i logaritmi:</a:t>
            </a:r>
          </a:p>
        </p:txBody>
      </p:sp>
      <p:sp>
        <p:nvSpPr>
          <p:cNvPr id="25608" name="TextBox 18">
            <a:extLst>
              <a:ext uri="{FF2B5EF4-FFF2-40B4-BE49-F238E27FC236}">
                <a16:creationId xmlns:a16="http://schemas.microsoft.com/office/drawing/2014/main" id="{C4DC628B-4DF6-6E49-AA02-B043DB5E5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3962400"/>
            <a:ext cx="84352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Vi sembra un calcolo ancora complicato da eseguire con carta e penna? Ma pensate che:</a:t>
            </a:r>
          </a:p>
          <a:p>
            <a:pPr marL="233363" indent="-204788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invece di calcolare la radice cubica si divide per 3;</a:t>
            </a:r>
          </a:p>
          <a:p>
            <a:pPr marL="233363" indent="-204788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invece di calcolare i quadrati si moltiplica per 2;</a:t>
            </a:r>
          </a:p>
          <a:p>
            <a:pPr marL="233363" indent="-204788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invece di calcolare una divisione e una moltiplicazione si calcola una sottrazione e un’addizione.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EDDE5FC-BAC7-054E-86FF-1B20ADD9447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68192" y="764704"/>
            <a:ext cx="3556000" cy="11430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C3A26110-E008-2D42-A650-26FBAB9E03D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95038" y="2387848"/>
            <a:ext cx="9109474" cy="1451591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AB71F2F-8B1B-4D42-9263-875C09996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123837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C51ED85E-150B-AD4E-8004-2D3EEEEE76F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89856" y="381000"/>
            <a:ext cx="8610600" cy="533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Come si trovavano i logaritmi fino al 1970?</a:t>
            </a:r>
          </a:p>
        </p:txBody>
      </p:sp>
      <p:sp>
        <p:nvSpPr>
          <p:cNvPr id="26628" name="Slide Number Placeholder 5">
            <a:extLst>
              <a:ext uri="{FF2B5EF4-FFF2-40B4-BE49-F238E27FC236}">
                <a16:creationId xmlns:a16="http://schemas.microsoft.com/office/drawing/2014/main" id="{6AF80D53-EF35-5549-9A0D-CDE349ECF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93F1A26-B7D1-DE44-975B-8E290C6E9E44}" type="slidenum">
              <a:rPr lang="it-IT" altLang="it-IT" sz="1400"/>
              <a:pPr eaLnBrk="1" hangingPunct="1"/>
              <a:t>5</a:t>
            </a:fld>
            <a:endParaRPr lang="it-IT" altLang="it-IT" sz="1400"/>
          </a:p>
        </p:txBody>
      </p:sp>
      <p:sp>
        <p:nvSpPr>
          <p:cNvPr id="26629" name="TextBox 8">
            <a:extLst>
              <a:ext uri="{FF2B5EF4-FFF2-40B4-BE49-F238E27FC236}">
                <a16:creationId xmlns:a16="http://schemas.microsoft.com/office/drawing/2014/main" id="{D09EFCB5-0A9C-1D42-B965-C17805C2DE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1219201"/>
            <a:ext cx="4267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Con le </a:t>
            </a:r>
            <a:r>
              <a:rPr lang="it-IT" altLang="it-IT" b="1" dirty="0">
                <a:solidFill>
                  <a:srgbClr val="0000FF"/>
                </a:solidFill>
              </a:rPr>
              <a:t>tavole dei logaritmi</a:t>
            </a:r>
          </a:p>
        </p:txBody>
      </p:sp>
      <p:pic>
        <p:nvPicPr>
          <p:cNvPr id="26630" name="Picture 9" descr="Tav_log6.JPG">
            <a:extLst>
              <a:ext uri="{FF2B5EF4-FFF2-40B4-BE49-F238E27FC236}">
                <a16:creationId xmlns:a16="http://schemas.microsoft.com/office/drawing/2014/main" id="{61242F57-2867-1E45-BB36-8C406795A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066800"/>
            <a:ext cx="1778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0" descr="tav_log9.gif">
            <a:extLst>
              <a:ext uri="{FF2B5EF4-FFF2-40B4-BE49-F238E27FC236}">
                <a16:creationId xmlns:a16="http://schemas.microsoft.com/office/drawing/2014/main" id="{0E7DD321-827F-8A42-BB03-EDC657AEE0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3962400"/>
            <a:ext cx="797877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AD7F6CA-C097-3C4F-BC60-89729F91A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160822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4D84C2B8-7E7B-174E-A503-8EE45301EDF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362200" y="304800"/>
            <a:ext cx="7543800" cy="533400"/>
          </a:xfrm>
        </p:spPr>
        <p:txBody>
          <a:bodyPr/>
          <a:lstStyle/>
          <a:p>
            <a:pPr marL="9525" indent="-95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Le proprietà dei logaritmi e le tavole</a:t>
            </a:r>
          </a:p>
        </p:txBody>
      </p:sp>
      <p:sp>
        <p:nvSpPr>
          <p:cNvPr id="27652" name="Slide Number Placeholder 5">
            <a:extLst>
              <a:ext uri="{FF2B5EF4-FFF2-40B4-BE49-F238E27FC236}">
                <a16:creationId xmlns:a16="http://schemas.microsoft.com/office/drawing/2014/main" id="{B3511DF2-B7CB-BE4E-B978-5A826181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358C4FF-69FA-A844-A56F-0EA0DDE44075}" type="slidenum">
              <a:rPr lang="it-IT" altLang="it-IT" sz="1400"/>
              <a:pPr eaLnBrk="1" hangingPunct="1"/>
              <a:t>6</a:t>
            </a:fld>
            <a:endParaRPr lang="it-IT" altLang="it-IT" sz="1400"/>
          </a:p>
        </p:txBody>
      </p:sp>
      <p:pic>
        <p:nvPicPr>
          <p:cNvPr id="27653" name="Picture 10" descr="tav_log9.gif">
            <a:extLst>
              <a:ext uri="{FF2B5EF4-FFF2-40B4-BE49-F238E27FC236}">
                <a16:creationId xmlns:a16="http://schemas.microsoft.com/office/drawing/2014/main" id="{49749F56-81C5-EC4E-B79C-B20AB550E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143000"/>
            <a:ext cx="797877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Box 7">
            <a:extLst>
              <a:ext uri="{FF2B5EF4-FFF2-40B4-BE49-F238E27FC236}">
                <a16:creationId xmlns:a16="http://schemas.microsoft.com/office/drawing/2014/main" id="{0DB07E02-4001-A940-A8AB-B7725B90B6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352800"/>
            <a:ext cx="8915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 tavole fornivano solo la parte decimale del logaritmo.</a:t>
            </a:r>
          </a:p>
          <a:p>
            <a:pPr eaLnBrk="1" hangingPunct="1"/>
            <a:r>
              <a:rPr lang="it-IT" altLang="it-IT" dirty="0"/>
              <a:t>log2,537</a:t>
            </a:r>
            <a:r>
              <a:rPr lang="it-IT" altLang="it-IT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 </a:t>
            </a:r>
            <a:r>
              <a:rPr lang="it-IT" altLang="it-IT" dirty="0">
                <a:ea typeface="ＭＳ ゴシック" panose="020B0609070205080204" pitchFamily="49" charset="-128"/>
              </a:rPr>
              <a:t>0,</a:t>
            </a:r>
            <a:r>
              <a:rPr lang="it-IT" altLang="it-IT" b="1" dirty="0">
                <a:solidFill>
                  <a:srgbClr val="CC0000"/>
                </a:solidFill>
                <a:ea typeface="ＭＳ ゴシック" panose="020B0609070205080204" pitchFamily="49" charset="-128"/>
              </a:rPr>
              <a:t>40432</a:t>
            </a:r>
            <a:r>
              <a:rPr lang="it-IT" altLang="it-IT" dirty="0">
                <a:ea typeface="ＭＳ ゴシック" panose="020B0609070205080204" pitchFamily="49" charset="-128"/>
              </a:rPr>
              <a:t>;</a:t>
            </a:r>
          </a:p>
          <a:p>
            <a:pPr eaLnBrk="1" hangingPunct="1"/>
            <a:r>
              <a:rPr lang="it-IT" altLang="it-IT" dirty="0">
                <a:ea typeface="ＭＳ ゴシック" panose="020B0609070205080204" pitchFamily="49" charset="-128"/>
              </a:rPr>
              <a:t>log25,37=log(2,537×10)=log2,537+log10</a:t>
            </a:r>
            <a:r>
              <a:rPr lang="it-IT" altLang="it-IT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</a:t>
            </a:r>
            <a:r>
              <a:rPr lang="it-IT" altLang="it-IT" dirty="0">
                <a:ea typeface="ＭＳ ゴシック" panose="020B0609070205080204" pitchFamily="49" charset="-128"/>
              </a:rPr>
              <a:t>0,40432+1=1,</a:t>
            </a:r>
            <a:r>
              <a:rPr lang="it-IT" altLang="it-IT" b="1" dirty="0">
                <a:solidFill>
                  <a:srgbClr val="CC0000"/>
                </a:solidFill>
                <a:ea typeface="ＭＳ ゴシック" panose="020B0609070205080204" pitchFamily="49" charset="-128"/>
              </a:rPr>
              <a:t>40432</a:t>
            </a:r>
          </a:p>
        </p:txBody>
      </p:sp>
      <p:sp>
        <p:nvSpPr>
          <p:cNvPr id="27655" name="Rectangle 12">
            <a:extLst>
              <a:ext uri="{FF2B5EF4-FFF2-40B4-BE49-F238E27FC236}">
                <a16:creationId xmlns:a16="http://schemas.microsoft.com/office/drawing/2014/main" id="{8956E690-87A2-1047-A0D9-364DB71E6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646971"/>
            <a:ext cx="4953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E  analogamente si trovava:</a:t>
            </a:r>
          </a:p>
          <a:p>
            <a:pPr eaLnBrk="1" hangingPunct="1"/>
            <a:r>
              <a:rPr lang="it-IT" altLang="it-IT" dirty="0"/>
              <a:t>log253,7 </a:t>
            </a:r>
            <a:r>
              <a:rPr lang="it-IT" altLang="it-IT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 </a:t>
            </a:r>
            <a:r>
              <a:rPr lang="it-IT" altLang="it-IT" dirty="0">
                <a:ea typeface="ＭＳ ゴシック" panose="020B0609070205080204" pitchFamily="49" charset="-128"/>
              </a:rPr>
              <a:t>2,</a:t>
            </a:r>
            <a:r>
              <a:rPr lang="it-IT" altLang="it-IT" b="1" dirty="0">
                <a:solidFill>
                  <a:srgbClr val="CC0000"/>
                </a:solidFill>
                <a:ea typeface="ＭＳ ゴシック" panose="020B0609070205080204" pitchFamily="49" charset="-128"/>
              </a:rPr>
              <a:t>40432</a:t>
            </a:r>
            <a:r>
              <a:rPr lang="it-IT" altLang="it-IT" b="1" dirty="0">
                <a:ea typeface="ＭＳ ゴシック" panose="020B0609070205080204" pitchFamily="49" charset="-128"/>
              </a:rPr>
              <a:t>;</a:t>
            </a:r>
          </a:p>
          <a:p>
            <a:pPr eaLnBrk="1" hangingPunct="1"/>
            <a:r>
              <a:rPr lang="it-IT" altLang="it-IT" dirty="0">
                <a:ea typeface="ＭＳ ゴシック" panose="020B0609070205080204" pitchFamily="49" charset="-128"/>
              </a:rPr>
              <a:t>log2537  </a:t>
            </a:r>
            <a:r>
              <a:rPr lang="it-IT" altLang="it-IT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 </a:t>
            </a:r>
            <a:r>
              <a:rPr lang="it-IT" altLang="it-IT" dirty="0">
                <a:ea typeface="ＭＳ ゴシック" panose="020B0609070205080204" pitchFamily="49" charset="-128"/>
              </a:rPr>
              <a:t>3,</a:t>
            </a:r>
            <a:r>
              <a:rPr lang="it-IT" altLang="it-IT" b="1" dirty="0">
                <a:solidFill>
                  <a:srgbClr val="CC0000"/>
                </a:solidFill>
                <a:ea typeface="ＭＳ ゴシック" panose="020B0609070205080204" pitchFamily="49" charset="-128"/>
              </a:rPr>
              <a:t>40432</a:t>
            </a:r>
            <a:r>
              <a:rPr lang="it-IT" altLang="it-IT" b="1" dirty="0">
                <a:ea typeface="ＭＳ ゴシック" panose="020B0609070205080204" pitchFamily="49" charset="-128"/>
              </a:rPr>
              <a:t>; …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1019BE8-2C1C-414D-A931-2FECBC425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597811776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Personalizzati 1">
      <a:dk1>
        <a:srgbClr val="000000"/>
      </a:dk1>
      <a:lt1>
        <a:srgbClr val="1F2837"/>
      </a:lt1>
      <a:dk2>
        <a:srgbClr val="1F2837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10708</TotalTime>
  <Words>291</Words>
  <Application>Microsoft Macintosh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ＭＳ ゴシック</vt:lpstr>
      <vt:lpstr>ＭＳ Ｐゴシック</vt:lpstr>
      <vt:lpstr>Arial</vt:lpstr>
      <vt:lpstr>Calibri</vt:lpstr>
      <vt:lpstr>Struttura predefinita</vt:lpstr>
      <vt:lpstr>Importanza storica dei logaritmi</vt:lpstr>
      <vt:lpstr>Importanza storica dei logaritmi</vt:lpstr>
      <vt:lpstr>Un calcolo ‘storico’ con i logaritmi</vt:lpstr>
      <vt:lpstr>Un calcolo ‘storico’ con i logaritmi</vt:lpstr>
      <vt:lpstr>Come si trovavano i logaritmi fino al 1970?</vt:lpstr>
      <vt:lpstr>Le proprietà dei logaritmi e le tavole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552</cp:revision>
  <cp:lastPrinted>2012-04-24T09:03:52Z</cp:lastPrinted>
  <dcterms:created xsi:type="dcterms:W3CDTF">2012-05-18T16:53:25Z</dcterms:created>
  <dcterms:modified xsi:type="dcterms:W3CDTF">2026-08-15T16:22:33Z</dcterms:modified>
</cp:coreProperties>
</file>