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33" r:id="rId2"/>
    <p:sldId id="351" r:id="rId3"/>
    <p:sldId id="334" r:id="rId4"/>
    <p:sldId id="335" r:id="rId5"/>
    <p:sldId id="336" r:id="rId6"/>
    <p:sldId id="337" r:id="rId7"/>
    <p:sldId id="338" r:id="rId8"/>
    <p:sldId id="339" r:id="rId9"/>
    <p:sldId id="372" r:id="rId10"/>
    <p:sldId id="373" r:id="rId11"/>
    <p:sldId id="374" r:id="rId12"/>
    <p:sldId id="375" r:id="rId13"/>
    <p:sldId id="371" r:id="rId14"/>
    <p:sldId id="348" r:id="rId15"/>
    <p:sldId id="345" r:id="rId16"/>
    <p:sldId id="353" r:id="rId17"/>
    <p:sldId id="355" r:id="rId18"/>
    <p:sldId id="350" r:id="rId19"/>
    <p:sldId id="356" r:id="rId20"/>
    <p:sldId id="357" r:id="rId21"/>
    <p:sldId id="359" r:id="rId22"/>
    <p:sldId id="360" r:id="rId23"/>
    <p:sldId id="327" r:id="rId24"/>
    <p:sldId id="361" r:id="rId25"/>
    <p:sldId id="329" r:id="rId26"/>
    <p:sldId id="362" r:id="rId27"/>
    <p:sldId id="363" r:id="rId28"/>
    <p:sldId id="332" r:id="rId29"/>
  </p:sldIdLst>
  <p:sldSz cx="12192000" cy="6858000"/>
  <p:notesSz cx="6650038" cy="97837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3B82F6"/>
    <a:srgbClr val="1F2937"/>
    <a:srgbClr val="F7F9FC"/>
    <a:srgbClr val="FF0000"/>
    <a:srgbClr val="1F365C"/>
    <a:srgbClr val="222222"/>
    <a:srgbClr val="D97706"/>
    <a:srgbClr val="234E7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81"/>
    <p:restoredTop sz="92727"/>
  </p:normalViewPr>
  <p:slideViewPr>
    <p:cSldViewPr>
      <p:cViewPr varScale="1">
        <p:scale>
          <a:sx n="99" d="100"/>
          <a:sy n="99" d="100"/>
        </p:scale>
        <p:origin x="200" y="13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F5EFE4-B0D2-DF49-BD85-3EA87DB981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CFA737-7406-6741-810E-8306149DAD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7D94C69-BD5E-F246-A576-6EB1B7D60D78}" type="datetime1">
              <a:rPr lang="it-IT" altLang="it-IT"/>
              <a:pPr/>
              <a:t>03/09/26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782DE-BCC5-3B4E-AC99-B86C6D9EDE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CCF8A4-F06D-794B-A224-0C8CA85B0A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21ED630-9E69-2A4A-BFD8-042BF445224B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8BD8B7-FA0C-D841-A6BF-234FD4FA50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482758-FF42-C045-BE50-999AA82865A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16EA07-2616-3F45-8150-B0AF49C7A28E}" type="datetime1">
              <a:rPr lang="it-IT" altLang="it-IT"/>
              <a:pPr/>
              <a:t>03/09/26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300C2D3-AF2B-F74D-A0EE-F2F8180F5B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00CC16F-0355-E74A-9C35-7F2733BCB5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ACF53-BD85-174F-A809-CB212D9F784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C606A-21BA-574A-BE00-BCB753B38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B32D16-DF36-0941-AE35-10C62FE7B89F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B32D16-DF36-0941-AE35-10C62FE7B89F}" type="slidenum">
              <a:rPr lang="it-IT" altLang="it-IT" smtClean="0"/>
              <a:pPr/>
              <a:t>1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1830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AF5CF8-20F6-194E-9B03-BF801C61F9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4AF5A64-14EA-8F46-AD75-85F0721A54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6A70259-A9BB-A747-921C-EBD18A6FEA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119685-83D7-3841-B18F-3B6E8CB0270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9600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CA707-6F93-DE41-9C55-7A3454AA9C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CA3847-5CE4-E748-BF48-3566E5DFC2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76D73AC-8FEE-1645-B2DF-6DF7E40989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15B149-9852-1E48-BA92-C13A55582C3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1174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F61CB0-A550-AD4F-9456-73D5CDBFE2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7846C9-C735-3C4A-92EA-CFD4FD709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87CB8D5-11C0-614F-8CAF-4AC2490D9A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26135D-B30B-3F4C-967F-2B397C0D4F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815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C179F4-7E1C-0E42-B9E4-F8625DF32D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10005D-E677-5D4F-8A1C-7BC40C1C3B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34F667-0308-A448-B07B-781BBFF89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B93BFB-D57A-9140-8185-27AEB35DE5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53900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CEFEF09-F5A5-DD48-ACD0-0E21664D67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336E7F5-FB57-3E4F-A299-FA69B9D29F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ABADAB0-CF3A-0245-B9A2-2028CBB576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8301B0-262B-8B45-A15A-2F86059C01F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162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A0E3AA5-D3B4-824A-ABD7-2812FCE4DA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DC10A0C-892F-4141-8C01-5838DA45C4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E80911F-CBBC-9F48-A369-042FDB9FF4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23996C-36A8-DF46-A305-70C2B4AD7C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70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9691569-9934-C141-8ECE-6D8219581C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A925F47-84CB-C54F-8850-CC96F982EE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279A0A1-B173-244C-8C43-D16AF5C097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8342D-517E-4C4D-BEB3-9EACE527D92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1110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7B429E-A4CA-F941-B640-3600EC25D8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67D50D-DEB6-AF49-BF6A-84FAB85251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B2F66B-F606-5D41-9295-F4B3137DEB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7561D9-8C32-9A40-8B53-12A8FFCF7C7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8755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613D0B-0A10-3E44-80DD-40F6DF7DA6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3EFDAD-26AC-3947-9AC5-4679FCAF76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03C595-81B2-AC46-BE37-97D7C326B5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33F14-D9DD-1841-8EC7-BA8FF5EDD64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7272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9E30B2D-3ABA-414E-8B88-6EF46C67ED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FCAF83B-4D91-AA46-B12D-EB9D249709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DF8873-A1F2-7A48-85C9-CF9EB5783B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1D6C1E-A871-D84A-9980-F6ED1C6737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000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6E3688-208D-144B-8C56-A03E0BE819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CF49C5-0183-284D-A66E-855EE7CDAF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8BFF925-B6C3-C148-911E-921580D674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263568-758E-9042-8A3F-537E2C7D3C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5947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857FE8-3C89-4D47-BC68-CC68EA759C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69287D-1DD9-C544-B22A-E04CAA1D9B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9A948D-89CF-0E4E-B99B-8A7E47EFFF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1602AC-240C-F84E-941C-2B4D9F7EDD7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71379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B91BBF3-1443-9E46-B09A-E76C405644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ACE5788-D2F7-524F-A969-C39BD808B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79E191E-E1D0-9649-90C3-65BF875698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F87DD8-E31F-B04A-8711-4CB9E741D66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04164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527085F-7588-B843-9003-6030D91AFB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B7078B7-10BC-1C44-BBCF-2A4CD2F5B2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2F30BBD-6A2D-8645-A4B2-3B0AA1192A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E06E97-5996-4D4B-B745-D4AA5A0242C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1930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8C161E3-36C5-8A4A-8EE3-66B7C6B7EB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10B9A28-7D56-7549-A452-8D3B4EFA71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gli stili del testo dello schema</a:t>
            </a:r>
          </a:p>
          <a:p>
            <a:pPr lvl="1"/>
            <a:r>
              <a:rPr lang="it-IT" altLang="it-IT" dirty="0"/>
              <a:t>Secondo livello</a:t>
            </a:r>
          </a:p>
          <a:p>
            <a:pPr lvl="2"/>
            <a:r>
              <a:rPr lang="it-IT" altLang="it-IT" dirty="0"/>
              <a:t>Terzo livello</a:t>
            </a:r>
          </a:p>
          <a:p>
            <a:pPr lvl="3"/>
            <a:r>
              <a:rPr lang="it-IT" altLang="it-IT" dirty="0"/>
              <a:t>Quarto livello</a:t>
            </a:r>
          </a:p>
          <a:p>
            <a:pPr lvl="4"/>
            <a:r>
              <a:rPr lang="it-IT" altLang="it-IT" dirty="0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918EC65-ABF5-B747-A707-0F42C0BB2E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A083C04-6C86-074C-95F9-66FA8E81C48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it-IT" altLang="it-IT"/>
              <a:t>Daniela Valenti, 2020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331F987-D42F-364D-80CC-2239BE01993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7662C0-837F-814B-8DFE-D68D5F006596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4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png"/><Relationship Id="rId9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oleObject" Target="../embeddings/oleObject5.bin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7.png"/><Relationship Id="rId5" Type="http://schemas.openxmlformats.org/officeDocument/2006/relationships/image" Target="../media/image35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01BF148-5F3B-1843-82C3-343CA99EE1A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23592" y="2060848"/>
            <a:ext cx="7543800" cy="2160588"/>
          </a:xfrm>
        </p:spPr>
        <p:txBody>
          <a:bodyPr/>
          <a:lstStyle/>
          <a:p>
            <a:pPr eaLnBrk="1" hangingPunct="1"/>
            <a:r>
              <a:rPr lang="it-IT" altLang="it-IT" sz="48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Proprietà dei logaritmi</a:t>
            </a:r>
          </a:p>
        </p:txBody>
      </p:sp>
      <p:sp>
        <p:nvSpPr>
          <p:cNvPr id="18435" name="Footer Placeholder 4">
            <a:extLst>
              <a:ext uri="{FF2B5EF4-FFF2-40B4-BE49-F238E27FC236}">
                <a16:creationId xmlns:a16="http://schemas.microsoft.com/office/drawing/2014/main" id="{489E09AB-401A-AF43-A176-3AF604E75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40CC5E4-EB02-994F-9CAC-003CA2D1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AFF59C6-FCC1-2549-B468-3D222F2326A2}" type="slidenum">
              <a:rPr lang="it-IT" altLang="it-IT" sz="1400"/>
              <a:pPr eaLnBrk="1" hangingPunct="1"/>
              <a:t>1</a:t>
            </a:fld>
            <a:endParaRPr lang="it-IT" altLang="it-IT" sz="1400"/>
          </a:p>
        </p:txBody>
      </p:sp>
    </p:spTree>
    <p:extLst>
      <p:ext uri="{BB962C8B-B14F-4D97-AF65-F5344CB8AC3E}">
        <p14:creationId xmlns:p14="http://schemas.microsoft.com/office/powerpoint/2010/main" val="1866695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01BF148-5F3B-1843-82C3-343CA99EE1A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464674" y="1916484"/>
            <a:ext cx="5643736" cy="2160588"/>
          </a:xfrm>
          <a:noFill/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Perché le proprietà dei logaritmi?</a:t>
            </a:r>
          </a:p>
        </p:txBody>
      </p:sp>
      <p:sp>
        <p:nvSpPr>
          <p:cNvPr id="18435" name="Footer Placeholder 4">
            <a:extLst>
              <a:ext uri="{FF2B5EF4-FFF2-40B4-BE49-F238E27FC236}">
                <a16:creationId xmlns:a16="http://schemas.microsoft.com/office/drawing/2014/main" id="{489E09AB-401A-AF43-A176-3AF604E75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40CC5E4-EB02-994F-9CAC-003CA2D1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AFF59C6-FCC1-2549-B468-3D222F2326A2}" type="slidenum">
              <a:rPr lang="it-IT" altLang="it-IT" sz="1400"/>
              <a:pPr eaLnBrk="1" hangingPunct="1"/>
              <a:t>2</a:t>
            </a:fld>
            <a:endParaRPr lang="it-IT" altLang="it-IT" sz="1400"/>
          </a:p>
        </p:txBody>
      </p:sp>
    </p:spTree>
    <p:extLst>
      <p:ext uri="{BB962C8B-B14F-4D97-AF65-F5344CB8AC3E}">
        <p14:creationId xmlns:p14="http://schemas.microsoft.com/office/powerpoint/2010/main" val="2466268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itle 6">
            <a:extLst>
              <a:ext uri="{FF2B5EF4-FFF2-40B4-BE49-F238E27FC236}">
                <a16:creationId xmlns:a16="http://schemas.microsoft.com/office/drawing/2014/main" id="{420EF53F-F62E-424D-A1EF-BECB76408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7827" y="363365"/>
            <a:ext cx="8623788" cy="8382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 logaritmi in molte leggi scientifiche</a:t>
            </a:r>
          </a:p>
        </p:txBody>
      </p:sp>
      <p:sp>
        <p:nvSpPr>
          <p:cNvPr id="19459" name="Footer Placeholder 4">
            <a:extLst>
              <a:ext uri="{FF2B5EF4-FFF2-40B4-BE49-F238E27FC236}">
                <a16:creationId xmlns:a16="http://schemas.microsoft.com/office/drawing/2014/main" id="{A48D8F37-B94C-1841-8516-B080C55AF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72208" y="638175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 dirty="0"/>
              <a:t>Daniela Valenti, 2020</a:t>
            </a:r>
          </a:p>
        </p:txBody>
      </p:sp>
      <p:sp>
        <p:nvSpPr>
          <p:cNvPr id="19460" name="Slide Number Placeholder 4">
            <a:extLst>
              <a:ext uri="{FF2B5EF4-FFF2-40B4-BE49-F238E27FC236}">
                <a16:creationId xmlns:a16="http://schemas.microsoft.com/office/drawing/2014/main" id="{F9FA49B3-99E6-994B-96AE-FFF7A1765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F998230-1C6F-C542-A0FF-87F7FEA673EC}" type="slidenum">
              <a:rPr lang="it-IT" altLang="it-IT" sz="1400"/>
              <a:pPr eaLnBrk="1" hangingPunct="1"/>
              <a:t>3</a:t>
            </a:fld>
            <a:endParaRPr lang="it-IT" altLang="it-IT" sz="1400" dirty="0"/>
          </a:p>
        </p:txBody>
      </p:sp>
      <p:sp>
        <p:nvSpPr>
          <p:cNvPr id="19462" name="TextBox 8">
            <a:extLst>
              <a:ext uri="{FF2B5EF4-FFF2-40B4-BE49-F238E27FC236}">
                <a16:creationId xmlns:a16="http://schemas.microsoft.com/office/drawing/2014/main" id="{DBD5173E-056A-E74D-8BED-167840F89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333175"/>
            <a:ext cx="8763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Troviamo i logaritmi in molte leggi scientifiche insieme ad altre operazioni.</a:t>
            </a:r>
          </a:p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 Ecco un primo esempio:</a:t>
            </a:r>
          </a:p>
        </p:txBody>
      </p:sp>
      <p:sp>
        <p:nvSpPr>
          <p:cNvPr id="19464" name="Rectangle 10">
            <a:extLst>
              <a:ext uri="{FF2B5EF4-FFF2-40B4-BE49-F238E27FC236}">
                <a16:creationId xmlns:a16="http://schemas.microsoft.com/office/drawing/2014/main" id="{AB3D2B34-7AB3-7A4D-990A-781FE42E0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229" y="2844491"/>
            <a:ext cx="885698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>
                <a:solidFill>
                  <a:srgbClr val="1F2937"/>
                </a:solidFill>
                <a:cs typeface="Arial" panose="020B0604020202020204" pitchFamily="34" charset="0"/>
              </a:rPr>
              <a:t>La legge per misurare l’intensità della sensazione </a:t>
            </a:r>
            <a:r>
              <a:rPr lang="it-IT" altLang="it-IT" b="1" i="1" dirty="0" err="1">
                <a:solidFill>
                  <a:srgbClr val="1F2937"/>
                </a:solidFill>
                <a:cs typeface="Arial" panose="020B0604020202020204" pitchFamily="34" charset="0"/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  <a:cs typeface="Arial" panose="020B0604020202020204" pitchFamily="34" charset="0"/>
              </a:rPr>
              <a:t> prodotta da una sorgente sonora d’intensità </a:t>
            </a:r>
            <a:r>
              <a:rPr lang="it-IT" altLang="it-IT" b="1" i="1" dirty="0" err="1">
                <a:solidFill>
                  <a:srgbClr val="1F2937"/>
                </a:solidFill>
                <a:cs typeface="Arial" panose="020B0604020202020204" pitchFamily="34" charset="0"/>
              </a:rPr>
              <a:t>P</a:t>
            </a:r>
            <a:endParaRPr lang="it-IT" altLang="it-IT" b="1" i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6AE59F5-1DC8-2645-828E-0DFB5806B6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95" b="20961"/>
          <a:stretch/>
        </p:blipFill>
        <p:spPr>
          <a:xfrm>
            <a:off x="4223792" y="3842369"/>
            <a:ext cx="3326126" cy="666751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D8214518-6918-144F-BFE5-0DC3E9F2A13F}"/>
              </a:ext>
            </a:extLst>
          </p:cNvPr>
          <p:cNvSpPr/>
          <p:nvPr/>
        </p:nvSpPr>
        <p:spPr>
          <a:xfrm>
            <a:off x="2076533" y="4772340"/>
            <a:ext cx="812637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Come si legge e si calcola un’espressione con i logaritmi, insieme con altre operazioni?</a:t>
            </a:r>
            <a:endParaRPr lang="it-IT" sz="2800" b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913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itle 6">
            <a:extLst>
              <a:ext uri="{FF2B5EF4-FFF2-40B4-BE49-F238E27FC236}">
                <a16:creationId xmlns:a16="http://schemas.microsoft.com/office/drawing/2014/main" id="{420EF53F-F62E-424D-A1EF-BECB76408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108" y="344250"/>
            <a:ext cx="7772400" cy="838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I logaritmi in molte leggi scientifiche</a:t>
            </a:r>
          </a:p>
        </p:txBody>
      </p:sp>
      <p:sp>
        <p:nvSpPr>
          <p:cNvPr id="19459" name="Footer Placeholder 4">
            <a:extLst>
              <a:ext uri="{FF2B5EF4-FFF2-40B4-BE49-F238E27FC236}">
                <a16:creationId xmlns:a16="http://schemas.microsoft.com/office/drawing/2014/main" id="{A48D8F37-B94C-1841-8516-B080C55AF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38175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19460" name="Slide Number Placeholder 4">
            <a:extLst>
              <a:ext uri="{FF2B5EF4-FFF2-40B4-BE49-F238E27FC236}">
                <a16:creationId xmlns:a16="http://schemas.microsoft.com/office/drawing/2014/main" id="{F9FA49B3-99E6-994B-96AE-FFF7A1765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F998230-1C6F-C542-A0FF-87F7FEA673EC}" type="slidenum">
              <a:rPr lang="it-IT" altLang="it-IT" sz="1400"/>
              <a:pPr eaLnBrk="1" hangingPunct="1"/>
              <a:t>4</a:t>
            </a:fld>
            <a:endParaRPr lang="it-IT" altLang="it-IT" sz="140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F259FC2A-5A1E-F34A-A6E0-D7730E33DE8E}"/>
              </a:ext>
            </a:extLst>
          </p:cNvPr>
          <p:cNvSpPr/>
          <p:nvPr/>
        </p:nvSpPr>
        <p:spPr>
          <a:xfrm>
            <a:off x="2006496" y="2116459"/>
            <a:ext cx="80065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it-IT" sz="2400" b="1" i="1" dirty="0">
                <a:solidFill>
                  <a:srgbClr val="1F2937"/>
                </a:solidFill>
                <a:cs typeface="Arial" panose="020B0604020202020204" pitchFamily="34" charset="0"/>
              </a:rPr>
              <a:t>Per risolvere problemi sul decadimento radioattivo abbiamo trovato la seguente formula 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8F9AE6F9-D582-FD4A-9976-2F4A1044158E}"/>
              </a:ext>
            </a:extLst>
          </p:cNvPr>
          <p:cNvSpPr/>
          <p:nvPr/>
        </p:nvSpPr>
        <p:spPr>
          <a:xfrm>
            <a:off x="2006496" y="1419078"/>
            <a:ext cx="7588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2800" b="1" dirty="0">
                <a:cs typeface="Arial" panose="020B0604020202020204" pitchFamily="34" charset="0"/>
              </a:rPr>
              <a:t>Ecco un altro esempio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727C2BDA-BA09-4A4C-9E9B-AFBC4C685296}"/>
              </a:ext>
            </a:extLst>
          </p:cNvPr>
          <p:cNvSpPr/>
          <p:nvPr/>
        </p:nvSpPr>
        <p:spPr>
          <a:xfrm>
            <a:off x="1415480" y="4851320"/>
            <a:ext cx="100022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Come si calcola il logaritmo con una base diversa da 10</a:t>
            </a:r>
            <a:r>
              <a:rPr lang="it-IT" altLang="it-IT" sz="2400" b="1" dirty="0">
                <a:solidFill>
                  <a:srgbClr val="1F2937"/>
                </a:solidFill>
                <a:cs typeface="Arial" panose="020B0604020202020204" pitchFamily="34" charset="0"/>
              </a:rPr>
              <a:t>?</a:t>
            </a:r>
            <a:endParaRPr lang="it-IT" sz="2400" b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0EC8F5F-919E-034E-9597-DCC1CCFC134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3458271"/>
            <a:ext cx="2413680" cy="104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536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3257C00-C9E0-ED42-A487-E27408B0E6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519432"/>
            <a:ext cx="7543800" cy="7620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Regole “di lettura”</a:t>
            </a:r>
          </a:p>
        </p:txBody>
      </p:sp>
      <p:sp>
        <p:nvSpPr>
          <p:cNvPr id="20483" name="Footer Placeholder 4">
            <a:extLst>
              <a:ext uri="{FF2B5EF4-FFF2-40B4-BE49-F238E27FC236}">
                <a16:creationId xmlns:a16="http://schemas.microsoft.com/office/drawing/2014/main" id="{0F42E9CC-F98F-F34C-91EE-6D74D09A7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CDD81AC7-F07A-7D42-A9B4-5FAE4D91F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1B7E68D-0A79-1640-BE18-97146B905739}" type="slidenum">
              <a:rPr lang="it-IT" altLang="it-IT" sz="1400"/>
              <a:pPr eaLnBrk="1" hangingPunct="1"/>
              <a:t>5</a:t>
            </a:fld>
            <a:endParaRPr lang="it-IT" altLang="it-IT" sz="1400"/>
          </a:p>
        </p:txBody>
      </p:sp>
      <p:sp>
        <p:nvSpPr>
          <p:cNvPr id="20485" name="TextBox 8">
            <a:extLst>
              <a:ext uri="{FF2B5EF4-FFF2-40B4-BE49-F238E27FC236}">
                <a16:creationId xmlns:a16="http://schemas.microsoft.com/office/drawing/2014/main" id="{C20B5B4C-AC7D-6540-8124-4910CBAD2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160" y="1709620"/>
            <a:ext cx="6908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A. Logaritmi e priorità delle operazioni</a:t>
            </a:r>
          </a:p>
        </p:txBody>
      </p:sp>
      <p:sp>
        <p:nvSpPr>
          <p:cNvPr id="20486" name="TextBox 6">
            <a:extLst>
              <a:ext uri="{FF2B5EF4-FFF2-40B4-BE49-F238E27FC236}">
                <a16:creationId xmlns:a16="http://schemas.microsoft.com/office/drawing/2014/main" id="{261DC356-BAE6-E042-8C38-9A46D3FD69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286001"/>
            <a:ext cx="813886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>
                <a:solidFill>
                  <a:srgbClr val="222222"/>
                </a:solidFill>
                <a:latin typeface="Times New Roman" panose="02020603050405020304" pitchFamily="18" charset="0"/>
              </a:rPr>
              <a:t>In un’espressione dove compaiono potenze (e radici), logaritmi, addizioni (e sottrazioni), moltiplicazioni (e divisioni) i calcoli si eseguono in questo ordine stabilito</a:t>
            </a:r>
            <a:r>
              <a:rPr lang="it-IT" altLang="it-IT" b="1" dirty="0">
                <a:solidFill>
                  <a:srgbClr val="222222"/>
                </a:solidFill>
                <a:latin typeface="Times New Roman" panose="02020603050405020304" pitchFamily="18" charset="0"/>
              </a:rPr>
              <a:t>:</a:t>
            </a:r>
          </a:p>
          <a:p>
            <a:pPr eaLnBrk="1" hangingPunct="1"/>
            <a:endParaRPr lang="it-IT" altLang="it-IT" b="1" dirty="0">
              <a:solidFill>
                <a:srgbClr val="22222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it-IT" altLang="it-IT" b="1" dirty="0">
                <a:solidFill>
                  <a:srgbClr val="222222"/>
                </a:solidFill>
                <a:latin typeface="Times New Roman" panose="02020603050405020304" pitchFamily="18" charset="0"/>
              </a:rPr>
              <a:t>1</a:t>
            </a:r>
            <a:r>
              <a:rPr lang="it-IT" altLang="it-IT" sz="2800" b="1" dirty="0">
                <a:solidFill>
                  <a:srgbClr val="222222"/>
                </a:solidFill>
                <a:latin typeface="Times New Roman" panose="02020603050405020304" pitchFamily="18" charset="0"/>
              </a:rPr>
              <a:t>. potenze, radici e logaritmi;</a:t>
            </a:r>
          </a:p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latin typeface="Times New Roman" panose="02020603050405020304" pitchFamily="18" charset="0"/>
              </a:rPr>
              <a:t>2. moltiplicazioni e divisioni;</a:t>
            </a:r>
          </a:p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latin typeface="Times New Roman" panose="02020603050405020304" pitchFamily="18" charset="0"/>
              </a:rPr>
              <a:t>3. addizioni e sottrazioni.</a:t>
            </a:r>
          </a:p>
        </p:txBody>
      </p:sp>
      <p:sp>
        <p:nvSpPr>
          <p:cNvPr id="20487" name="Rectangle 8">
            <a:extLst>
              <a:ext uri="{FF2B5EF4-FFF2-40B4-BE49-F238E27FC236}">
                <a16:creationId xmlns:a16="http://schemas.microsoft.com/office/drawing/2014/main" id="{E9C2E7BC-873D-344F-97B9-48D07F3D2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233521"/>
            <a:ext cx="80920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404813" indent="-392113" eaLnBrk="1" hangingPunct="1"/>
            <a:r>
              <a:rPr lang="it-IT" altLang="it-IT" b="1" dirty="0">
                <a:solidFill>
                  <a:srgbClr val="1F2937"/>
                </a:solidFill>
                <a:cs typeface="Arial" panose="020B0604020202020204" pitchFamily="34" charset="0"/>
              </a:rPr>
              <a:t>B. Si usano le parentesi per cambiare l’ordine stabilito  </a:t>
            </a:r>
          </a:p>
        </p:txBody>
      </p:sp>
    </p:spTree>
    <p:extLst>
      <p:ext uri="{BB962C8B-B14F-4D97-AF65-F5344CB8AC3E}">
        <p14:creationId xmlns:p14="http://schemas.microsoft.com/office/powerpoint/2010/main" val="523438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4" name="Rectangle 2">
            <a:extLst>
              <a:ext uri="{FF2B5EF4-FFF2-40B4-BE49-F238E27FC236}">
                <a16:creationId xmlns:a16="http://schemas.microsoft.com/office/drawing/2014/main" id="{BA35C82A-B5CB-BC4D-A3A6-E9CF9872E54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351584" y="836712"/>
            <a:ext cx="7543800" cy="5334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Esempi di regole “di lettura”</a:t>
            </a:r>
          </a:p>
        </p:txBody>
      </p:sp>
      <p:sp>
        <p:nvSpPr>
          <p:cNvPr id="21515" name="Footer Placeholder 4">
            <a:extLst>
              <a:ext uri="{FF2B5EF4-FFF2-40B4-BE49-F238E27FC236}">
                <a16:creationId xmlns:a16="http://schemas.microsoft.com/office/drawing/2014/main" id="{95881D18-822C-624C-A21F-5E5FC8D65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34150"/>
            <a:ext cx="2895600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1516" name="Slide Number Placeholder 3">
            <a:extLst>
              <a:ext uri="{FF2B5EF4-FFF2-40B4-BE49-F238E27FC236}">
                <a16:creationId xmlns:a16="http://schemas.microsoft.com/office/drawing/2014/main" id="{E809ACC2-B33A-164A-AFC8-2C1FFB4A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A361A5E-1A70-2742-9411-6EDC7328E4AB}" type="slidenum">
              <a:rPr lang="it-IT" altLang="it-IT" sz="1400"/>
              <a:pPr eaLnBrk="1" hangingPunct="1"/>
              <a:t>6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AFE91AF-5919-AF4C-8C26-231D7AE822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528" y="1999360"/>
            <a:ext cx="3860800" cy="11684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508E8A9D-5B8E-AF41-BB7C-1001A98F5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100" y="1999360"/>
            <a:ext cx="3822700" cy="1130300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6AEA3276-D737-974A-A197-30B566A498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528" y="3813427"/>
            <a:ext cx="3784600" cy="1244600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1FC4D31A-8EE5-9B4F-8418-F5350421EE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8100" y="3813427"/>
            <a:ext cx="3887017" cy="105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816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31B11BAA-DE34-A64E-9727-457015DA4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1506" y="407147"/>
            <a:ext cx="8859191" cy="872702"/>
          </a:xfrm>
        </p:spPr>
        <p:txBody>
          <a:bodyPr anchor="t"/>
          <a:lstStyle/>
          <a:p>
            <a:r>
              <a:rPr lang="it-IT" altLang="it-IT" sz="4000" b="1" dirty="0">
                <a:solidFill>
                  <a:srgbClr val="CC0000"/>
                </a:solidFill>
              </a:rPr>
              <a:t>Scritture che richiedono attenzione</a:t>
            </a:r>
            <a:endParaRPr lang="it-IT" sz="4000" dirty="0">
              <a:solidFill>
                <a:srgbClr val="CC0000"/>
              </a:solidFill>
            </a:endParaRPr>
          </a:p>
        </p:txBody>
      </p:sp>
      <p:sp>
        <p:nvSpPr>
          <p:cNvPr id="21515" name="Footer Placeholder 4">
            <a:extLst>
              <a:ext uri="{FF2B5EF4-FFF2-40B4-BE49-F238E27FC236}">
                <a16:creationId xmlns:a16="http://schemas.microsoft.com/office/drawing/2014/main" id="{95881D18-822C-624C-A21F-5E5FC8D65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34150"/>
            <a:ext cx="2895600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1516" name="Slide Number Placeholder 3">
            <a:extLst>
              <a:ext uri="{FF2B5EF4-FFF2-40B4-BE49-F238E27FC236}">
                <a16:creationId xmlns:a16="http://schemas.microsoft.com/office/drawing/2014/main" id="{E809ACC2-B33A-164A-AFC8-2C1FFB4A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A361A5E-1A70-2742-9411-6EDC7328E4AB}" type="slidenum">
              <a:rPr lang="it-IT" altLang="it-IT" sz="1400"/>
              <a:pPr eaLnBrk="1" hangingPunct="1"/>
              <a:t>7</a:t>
            </a:fld>
            <a:endParaRPr lang="it-IT" altLang="it-IT" sz="140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A2AFE53E-8D92-5149-9B37-2E6A3C993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760" y="1637169"/>
            <a:ext cx="3891582" cy="816934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1FCA5D9B-60E0-EF48-95F8-3A1391D0EF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493" y="4115879"/>
            <a:ext cx="3530600" cy="901700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823E9CA3-2FE5-EC45-AECA-20B0DE3E3E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6327" y="5227177"/>
            <a:ext cx="3467100" cy="10414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0FFD62F9-4898-5844-869A-885123522C1B}"/>
              </a:ext>
            </a:extLst>
          </p:cNvPr>
          <p:cNvSpPr/>
          <p:nvPr/>
        </p:nvSpPr>
        <p:spPr>
          <a:xfrm>
            <a:off x="6240016" y="1637169"/>
            <a:ext cx="1587326" cy="8169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5" name="Connettore 1 4">
            <a:extLst>
              <a:ext uri="{FF2B5EF4-FFF2-40B4-BE49-F238E27FC236}">
                <a16:creationId xmlns:a16="http://schemas.microsoft.com/office/drawing/2014/main" id="{2F3A5955-33E0-C74F-A49A-22A4D53F09C4}"/>
              </a:ext>
            </a:extLst>
          </p:cNvPr>
          <p:cNvCxnSpPr>
            <a:cxnSpLocks/>
          </p:cNvCxnSpPr>
          <p:nvPr/>
        </p:nvCxnSpPr>
        <p:spPr>
          <a:xfrm flipH="1" flipV="1">
            <a:off x="7827345" y="2042448"/>
            <a:ext cx="979817" cy="587377"/>
          </a:xfrm>
          <a:prstGeom prst="line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D2177489-58EB-9447-9659-8949E1994902}"/>
              </a:ext>
            </a:extLst>
          </p:cNvPr>
          <p:cNvSpPr txBox="1"/>
          <p:nvPr/>
        </p:nvSpPr>
        <p:spPr>
          <a:xfrm>
            <a:off x="8807163" y="2454103"/>
            <a:ext cx="1650208" cy="707886"/>
          </a:xfrm>
          <a:prstGeom prst="rect">
            <a:avLst/>
          </a:prstGeom>
          <a:solidFill>
            <a:srgbClr val="F1FFD9"/>
          </a:solidFill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2000" b="1" dirty="0"/>
              <a:t>Presenti in molti testi</a:t>
            </a: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C43A6800-E4AE-1846-8738-22398579F5AC}"/>
              </a:ext>
            </a:extLst>
          </p:cNvPr>
          <p:cNvSpPr txBox="1"/>
          <p:nvPr/>
        </p:nvSpPr>
        <p:spPr>
          <a:xfrm>
            <a:off x="8840089" y="4171854"/>
            <a:ext cx="1650208" cy="707886"/>
          </a:xfrm>
          <a:prstGeom prst="rect">
            <a:avLst/>
          </a:prstGeom>
          <a:solidFill>
            <a:srgbClr val="F1FFD9"/>
          </a:solidFill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2000" b="1" dirty="0"/>
              <a:t>Presente in molti testi</a:t>
            </a:r>
          </a:p>
        </p:txBody>
      </p:sp>
      <p:cxnSp>
        <p:nvCxnSpPr>
          <p:cNvPr id="31" name="Connettore 1 30">
            <a:extLst>
              <a:ext uri="{FF2B5EF4-FFF2-40B4-BE49-F238E27FC236}">
                <a16:creationId xmlns:a16="http://schemas.microsoft.com/office/drawing/2014/main" id="{2BE85577-2E1A-0F4F-9A1E-1AB1FBD46DEE}"/>
              </a:ext>
            </a:extLst>
          </p:cNvPr>
          <p:cNvCxnSpPr>
            <a:cxnSpLocks/>
            <a:stCxn id="30" idx="1"/>
            <a:endCxn id="32" idx="3"/>
          </p:cNvCxnSpPr>
          <p:nvPr/>
        </p:nvCxnSpPr>
        <p:spPr>
          <a:xfrm flipH="1">
            <a:off x="5340093" y="4525797"/>
            <a:ext cx="3499996" cy="54524"/>
          </a:xfrm>
          <a:prstGeom prst="line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ttangolo 31">
            <a:extLst>
              <a:ext uri="{FF2B5EF4-FFF2-40B4-BE49-F238E27FC236}">
                <a16:creationId xmlns:a16="http://schemas.microsoft.com/office/drawing/2014/main" id="{5439DEAE-6260-6449-BD6B-74D3111EB9D7}"/>
              </a:ext>
            </a:extLst>
          </p:cNvPr>
          <p:cNvSpPr/>
          <p:nvPr/>
        </p:nvSpPr>
        <p:spPr>
          <a:xfrm>
            <a:off x="3978103" y="4171854"/>
            <a:ext cx="1361991" cy="8169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pic>
        <p:nvPicPr>
          <p:cNvPr id="40" name="Immagine 39">
            <a:extLst>
              <a:ext uri="{FF2B5EF4-FFF2-40B4-BE49-F238E27FC236}">
                <a16:creationId xmlns:a16="http://schemas.microsoft.com/office/drawing/2014/main" id="{B1E1108F-026F-2946-BB3B-81D50E6A23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1505" y="2719677"/>
            <a:ext cx="6280422" cy="1067672"/>
          </a:xfrm>
          <a:prstGeom prst="rect">
            <a:avLst/>
          </a:prstGeom>
        </p:spPr>
      </p:pic>
      <p:sp>
        <p:nvSpPr>
          <p:cNvPr id="43" name="Rettangolo 42">
            <a:extLst>
              <a:ext uri="{FF2B5EF4-FFF2-40B4-BE49-F238E27FC236}">
                <a16:creationId xmlns:a16="http://schemas.microsoft.com/office/drawing/2014/main" id="{D089515B-4B23-AB48-AD65-ACDF384E21EA}"/>
              </a:ext>
            </a:extLst>
          </p:cNvPr>
          <p:cNvSpPr/>
          <p:nvPr/>
        </p:nvSpPr>
        <p:spPr>
          <a:xfrm>
            <a:off x="6528049" y="2719677"/>
            <a:ext cx="1383879" cy="10676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44" name="Connettore 1 43">
            <a:extLst>
              <a:ext uri="{FF2B5EF4-FFF2-40B4-BE49-F238E27FC236}">
                <a16:creationId xmlns:a16="http://schemas.microsoft.com/office/drawing/2014/main" id="{F3FA19D3-A3DA-EC47-8A22-B5D63B21C494}"/>
              </a:ext>
            </a:extLst>
          </p:cNvPr>
          <p:cNvCxnSpPr>
            <a:cxnSpLocks/>
          </p:cNvCxnSpPr>
          <p:nvPr/>
        </p:nvCxnSpPr>
        <p:spPr>
          <a:xfrm flipH="1">
            <a:off x="7911927" y="2983768"/>
            <a:ext cx="895234" cy="532165"/>
          </a:xfrm>
          <a:prstGeom prst="line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5715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783632" y="908720"/>
            <a:ext cx="6624736" cy="914400"/>
          </a:xfrm>
        </p:spPr>
        <p:txBody>
          <a:bodyPr/>
          <a:lstStyle/>
          <a:p>
            <a:pPr marL="176213" indent="-176213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Dalle proprietà delle potenze alle proprietà dei logaritmi</a:t>
            </a:r>
          </a:p>
        </p:txBody>
      </p:sp>
      <p:sp>
        <p:nvSpPr>
          <p:cNvPr id="22531" name="Footer Placeholder 4">
            <a:extLst>
              <a:ext uri="{FF2B5EF4-FFF2-40B4-BE49-F238E27FC236}">
                <a16:creationId xmlns:a16="http://schemas.microsoft.com/office/drawing/2014/main" id="{C356DDBB-2B1D-5847-B997-F3844BE6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8</a:t>
            </a:fld>
            <a:endParaRPr lang="it-IT" altLang="it-IT" sz="140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01C2E31C-C2F9-6946-8A85-F9D3AE33CDD4}"/>
              </a:ext>
            </a:extLst>
          </p:cNvPr>
          <p:cNvSpPr txBox="1"/>
          <p:nvPr/>
        </p:nvSpPr>
        <p:spPr>
          <a:xfrm>
            <a:off x="1676400" y="2471236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/>
              <a:t>Ricavo le proprietà dei logaritmi dalle proprietà delle potenze. Ecco come procedo.</a:t>
            </a:r>
          </a:p>
        </p:txBody>
      </p:sp>
    </p:spTree>
    <p:extLst>
      <p:ext uri="{BB962C8B-B14F-4D97-AF65-F5344CB8AC3E}">
        <p14:creationId xmlns:p14="http://schemas.microsoft.com/office/powerpoint/2010/main" val="3630465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99656" y="349356"/>
            <a:ext cx="6624736" cy="914400"/>
          </a:xfrm>
        </p:spPr>
        <p:txBody>
          <a:bodyPr/>
          <a:lstStyle/>
          <a:p>
            <a:pPr marL="2244725" indent="-2244725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Il logaritmo di una potenza</a:t>
            </a:r>
          </a:p>
        </p:txBody>
      </p:sp>
      <p:sp>
        <p:nvSpPr>
          <p:cNvPr id="22531" name="Footer Placeholder 4">
            <a:extLst>
              <a:ext uri="{FF2B5EF4-FFF2-40B4-BE49-F238E27FC236}">
                <a16:creationId xmlns:a16="http://schemas.microsoft.com/office/drawing/2014/main" id="{C356DDBB-2B1D-5847-B997-F3844BE6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363996" y="624522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 dirty="0"/>
              <a:t>Daniela Valenti, 2020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9</a:t>
            </a:fld>
            <a:endParaRPr lang="it-IT" altLang="it-IT" sz="140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E7C71B99-C56C-1F4E-8D8F-04CC6FEE7CB4}"/>
              </a:ext>
            </a:extLst>
          </p:cNvPr>
          <p:cNvSpPr txBox="1"/>
          <p:nvPr/>
        </p:nvSpPr>
        <p:spPr>
          <a:xfrm>
            <a:off x="335360" y="1364873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/>
              <a:t>P</a:t>
            </a:r>
            <a:r>
              <a:rPr lang="it-IT" sz="2800" b="1" dirty="0"/>
              <a:t>roprietà delle potenze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13D1A0E1-A7C7-6B46-BCBF-9299706FC1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60" y="1951521"/>
            <a:ext cx="3572535" cy="1853044"/>
          </a:xfrm>
          <a:prstGeom prst="rect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A2D8E2BE-571F-8E4C-BDD1-9A77720BC448}"/>
              </a:ext>
            </a:extLst>
          </p:cNvPr>
          <p:cNvSpPr/>
          <p:nvPr/>
        </p:nvSpPr>
        <p:spPr>
          <a:xfrm>
            <a:off x="6979066" y="2711753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/>
              <a:t>Proprietà dei logaritmi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5C8EA070-2693-234B-988C-EE8E48680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007" y="3254199"/>
            <a:ext cx="84582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6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27648" y="58000"/>
            <a:ext cx="6624736" cy="914400"/>
          </a:xfrm>
        </p:spPr>
        <p:txBody>
          <a:bodyPr/>
          <a:lstStyle/>
          <a:p>
            <a:pPr marL="2244725" indent="-2244725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Il logaritmo di un prodotto</a:t>
            </a:r>
          </a:p>
        </p:txBody>
      </p:sp>
      <p:sp>
        <p:nvSpPr>
          <p:cNvPr id="22531" name="Footer Placeholder 4">
            <a:extLst>
              <a:ext uri="{FF2B5EF4-FFF2-40B4-BE49-F238E27FC236}">
                <a16:creationId xmlns:a16="http://schemas.microsoft.com/office/drawing/2014/main" id="{C356DDBB-2B1D-5847-B997-F3844BE6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363996" y="624522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 dirty="0"/>
              <a:t>Daniela Valenti, 2020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10</a:t>
            </a:fld>
            <a:endParaRPr lang="it-IT" altLang="it-IT" sz="140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E7C71B99-C56C-1F4E-8D8F-04CC6FEE7CB4}"/>
              </a:ext>
            </a:extLst>
          </p:cNvPr>
          <p:cNvSpPr txBox="1"/>
          <p:nvPr/>
        </p:nvSpPr>
        <p:spPr>
          <a:xfrm>
            <a:off x="0" y="1081614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/>
              <a:t>Proprietà delle potenze</a:t>
            </a:r>
          </a:p>
          <a:p>
            <a:pPr algn="ctr"/>
            <a:r>
              <a:rPr lang="it-IT" sz="2400" b="1" dirty="0"/>
              <a:t>con la stessa base </a:t>
            </a:r>
            <a:r>
              <a:rPr lang="it-IT" sz="2400" b="1" i="1" dirty="0"/>
              <a:t>a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A2D8E2BE-571F-8E4C-BDD1-9A77720BC448}"/>
              </a:ext>
            </a:extLst>
          </p:cNvPr>
          <p:cNvSpPr/>
          <p:nvPr/>
        </p:nvSpPr>
        <p:spPr>
          <a:xfrm>
            <a:off x="5159896" y="2991453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/>
              <a:t>Proprietà dei logaritmi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669BBFC1-852B-FB4A-A709-83FF5581B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94" y="2021107"/>
            <a:ext cx="3060700" cy="1117600"/>
          </a:xfrm>
          <a:prstGeom prst="rect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FCFE5A83-ADD9-FE43-9EE3-A4D316F00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000" y="3604937"/>
            <a:ext cx="9083588" cy="311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88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27648" y="58000"/>
            <a:ext cx="6624736" cy="914400"/>
          </a:xfrm>
        </p:spPr>
        <p:txBody>
          <a:bodyPr/>
          <a:lstStyle/>
          <a:p>
            <a:pPr marL="2244725" indent="-2244725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Il logaritmo di un quoziente</a:t>
            </a:r>
          </a:p>
        </p:txBody>
      </p:sp>
      <p:sp>
        <p:nvSpPr>
          <p:cNvPr id="22531" name="Footer Placeholder 4">
            <a:extLst>
              <a:ext uri="{FF2B5EF4-FFF2-40B4-BE49-F238E27FC236}">
                <a16:creationId xmlns:a16="http://schemas.microsoft.com/office/drawing/2014/main" id="{C356DDBB-2B1D-5847-B997-F3844BE6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363996" y="624522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 dirty="0"/>
              <a:t>Daniela Valenti, 2020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11</a:t>
            </a:fld>
            <a:endParaRPr lang="it-IT" altLang="it-IT" sz="140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E7C71B99-C56C-1F4E-8D8F-04CC6FEE7CB4}"/>
              </a:ext>
            </a:extLst>
          </p:cNvPr>
          <p:cNvSpPr txBox="1"/>
          <p:nvPr/>
        </p:nvSpPr>
        <p:spPr>
          <a:xfrm>
            <a:off x="0" y="1081614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/>
              <a:t>Proprietà delle potenze</a:t>
            </a:r>
          </a:p>
          <a:p>
            <a:pPr algn="ctr"/>
            <a:r>
              <a:rPr lang="it-IT" sz="2400" b="1" dirty="0"/>
              <a:t>con la stessa base </a:t>
            </a:r>
            <a:r>
              <a:rPr lang="it-IT" sz="2400" b="1" i="1" dirty="0"/>
              <a:t>a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A2D8E2BE-571F-8E4C-BDD1-9A77720BC448}"/>
              </a:ext>
            </a:extLst>
          </p:cNvPr>
          <p:cNvSpPr/>
          <p:nvPr/>
        </p:nvSpPr>
        <p:spPr>
          <a:xfrm>
            <a:off x="5555777" y="2905780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/>
              <a:t>Proprietà dei logaritmi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366D32B-BF4F-B646-96BE-CFA9586E4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94" y="1928185"/>
            <a:ext cx="3009900" cy="1397000"/>
          </a:xfrm>
          <a:prstGeom prst="rect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E6FC29F4-F223-CE4A-B942-5754E7DEAB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563"/>
          <a:stretch/>
        </p:blipFill>
        <p:spPr>
          <a:xfrm>
            <a:off x="2927648" y="3532816"/>
            <a:ext cx="9010417" cy="295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26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67508" y="-243408"/>
            <a:ext cx="8856984" cy="914400"/>
          </a:xfrm>
        </p:spPr>
        <p:txBody>
          <a:bodyPr/>
          <a:lstStyle/>
          <a:p>
            <a:pPr marL="2244725" indent="-2244725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Cambiamento di base di un logaritmo</a:t>
            </a:r>
          </a:p>
        </p:txBody>
      </p:sp>
      <p:sp>
        <p:nvSpPr>
          <p:cNvPr id="22531" name="Footer Placeholder 4">
            <a:extLst>
              <a:ext uri="{FF2B5EF4-FFF2-40B4-BE49-F238E27FC236}">
                <a16:creationId xmlns:a16="http://schemas.microsoft.com/office/drawing/2014/main" id="{C356DDBB-2B1D-5847-B997-F3844BE6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34857" y="6455494"/>
            <a:ext cx="1851484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 dirty="0"/>
              <a:t>Daniela Valenti, 2020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12</a:t>
            </a:fld>
            <a:endParaRPr lang="it-IT" altLang="it-IT" sz="1400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5BE8ED0C-20C1-0C44-9D39-C8DD8504ED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117" y="476672"/>
            <a:ext cx="9636459" cy="624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076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itle 5">
            <a:extLst>
              <a:ext uri="{FF2B5EF4-FFF2-40B4-BE49-F238E27FC236}">
                <a16:creationId xmlns:a16="http://schemas.microsoft.com/office/drawing/2014/main" id="{F233705D-87BA-AA42-8A26-D17352331A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88640"/>
            <a:ext cx="8229600" cy="5334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Tutte le proprietà dei logaritmi</a:t>
            </a:r>
            <a:endParaRPr lang="it-IT" altLang="it-IT" sz="36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1" name="Footer Placeholder 4">
            <a:extLst>
              <a:ext uri="{FF2B5EF4-FFF2-40B4-BE49-F238E27FC236}">
                <a16:creationId xmlns:a16="http://schemas.microsoft.com/office/drawing/2014/main" id="{0EC04CD6-CA15-8D43-9861-F5E0584C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2533" name="Slide Number Placeholder 9">
            <a:extLst>
              <a:ext uri="{FF2B5EF4-FFF2-40B4-BE49-F238E27FC236}">
                <a16:creationId xmlns:a16="http://schemas.microsoft.com/office/drawing/2014/main" id="{B630CB09-B365-0D4F-A7D0-618969D34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2885B31-D5F5-FF4E-A09A-2C988F0CFFC2}" type="slidenum">
              <a:rPr lang="it-IT" altLang="it-IT" sz="1400"/>
              <a:pPr eaLnBrk="1" hangingPunct="1"/>
              <a:t>13</a:t>
            </a:fld>
            <a:endParaRPr lang="it-IT" altLang="it-IT" sz="1400"/>
          </a:p>
        </p:txBody>
      </p:sp>
      <p:sp>
        <p:nvSpPr>
          <p:cNvPr id="22535" name="TextBox 3">
            <a:extLst>
              <a:ext uri="{FF2B5EF4-FFF2-40B4-BE49-F238E27FC236}">
                <a16:creationId xmlns:a16="http://schemas.microsoft.com/office/drawing/2014/main" id="{242992D5-5412-534E-B21B-E526981F7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204864"/>
            <a:ext cx="56143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2. Logaritmo di un prodotto</a:t>
            </a:r>
          </a:p>
          <a:p>
            <a:pPr eaLnBrk="1" hangingPunct="1"/>
            <a:r>
              <a:rPr lang="it-IT" altLang="it-IT" b="1" dirty="0">
                <a:latin typeface="Arial Black" panose="020B0604020202020204" pitchFamily="34" charset="0"/>
              </a:rPr>
              <a:t>   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it-IT" altLang="it-IT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6" name="TextBox 6">
            <a:extLst>
              <a:ext uri="{FF2B5EF4-FFF2-40B4-BE49-F238E27FC236}">
                <a16:creationId xmlns:a16="http://schemas.microsoft.com/office/drawing/2014/main" id="{C865F711-F666-5E49-9EF2-1E0FD11ED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3493457"/>
            <a:ext cx="56143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3. Logaritmo di un quoziente</a:t>
            </a:r>
          </a:p>
          <a:p>
            <a:pPr eaLnBrk="1" hangingPunct="1"/>
            <a:r>
              <a:rPr lang="it-IT" altLang="it-IT" b="1" dirty="0">
                <a:latin typeface="Arial Black" panose="020B0604020202020204" pitchFamily="34" charset="0"/>
              </a:rPr>
              <a:t>   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b="1" dirty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−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it-IT" altLang="it-IT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7" name="TextBox 7">
            <a:extLst>
              <a:ext uri="{FF2B5EF4-FFF2-40B4-BE49-F238E27FC236}">
                <a16:creationId xmlns:a16="http://schemas.microsoft.com/office/drawing/2014/main" id="{9732ED86-5307-AF45-A2AF-CFB6C0370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6877" y="980728"/>
            <a:ext cx="4953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1. Logaritmo di una potenza</a:t>
            </a:r>
          </a:p>
          <a:p>
            <a:pPr eaLnBrk="1" hangingPunct="1"/>
            <a:r>
              <a:rPr lang="it-IT" altLang="it-IT" b="1" dirty="0">
                <a:latin typeface="Arial Black" panose="020B0604020202020204" pitchFamily="34" charset="0"/>
              </a:rPr>
              <a:t>   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it-IT" altLang="it-IT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8" name="TextBox 6">
            <a:extLst>
              <a:ext uri="{FF2B5EF4-FFF2-40B4-BE49-F238E27FC236}">
                <a16:creationId xmlns:a16="http://schemas.microsoft.com/office/drawing/2014/main" id="{B58550D8-0063-8440-8AA0-A840FECC89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705980"/>
            <a:ext cx="69825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4. Cambiamento dalla base </a:t>
            </a:r>
            <a:r>
              <a:rPr lang="it-IT" altLang="it-IT" sz="2800" b="1" i="1" dirty="0">
                <a:solidFill>
                  <a:srgbClr val="1F29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 alla base </a:t>
            </a:r>
            <a:r>
              <a:rPr lang="it-IT" altLang="it-IT" sz="2800" b="1" i="1" dirty="0">
                <a:solidFill>
                  <a:srgbClr val="1F29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A4E06A1D-27AA-694D-B3C3-B1CE5283874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48600" y="5222233"/>
            <a:ext cx="2974160" cy="130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59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07693" y="2348880"/>
            <a:ext cx="5616624" cy="1219200"/>
          </a:xfrm>
          <a:solidFill>
            <a:srgbClr val="F7F9FC"/>
          </a:solidFill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Calcoli con i logaritmi</a:t>
            </a:r>
          </a:p>
        </p:txBody>
      </p:sp>
      <p:sp>
        <p:nvSpPr>
          <p:cNvPr id="23554" name="Footer Placeholder 4">
            <a:extLst>
              <a:ext uri="{FF2B5EF4-FFF2-40B4-BE49-F238E27FC236}">
                <a16:creationId xmlns:a16="http://schemas.microsoft.com/office/drawing/2014/main" id="{AAAEDB60-A0B4-DB41-92C5-6EF1F163D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14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3572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087E794-2A0C-564F-8F44-8C62B9FCF6D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287688" y="692696"/>
            <a:ext cx="4920952" cy="533400"/>
          </a:xfrm>
        </p:spPr>
        <p:txBody>
          <a:bodyPr/>
          <a:lstStyle/>
          <a:p>
            <a:pPr marL="9525" indent="-95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Oggi con la calcolatrice</a:t>
            </a:r>
          </a:p>
        </p:txBody>
      </p:sp>
      <p:sp>
        <p:nvSpPr>
          <p:cNvPr id="28675" name="Footer Placeholder 4">
            <a:extLst>
              <a:ext uri="{FF2B5EF4-FFF2-40B4-BE49-F238E27FC236}">
                <a16:creationId xmlns:a16="http://schemas.microsoft.com/office/drawing/2014/main" id="{2F7F0393-2EE8-F94F-9498-06B285DC4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8676" name="Slide Number Placeholder 5">
            <a:extLst>
              <a:ext uri="{FF2B5EF4-FFF2-40B4-BE49-F238E27FC236}">
                <a16:creationId xmlns:a16="http://schemas.microsoft.com/office/drawing/2014/main" id="{246D6B76-5E0E-DA46-89C4-7F28E9059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50B85B2-38DE-B646-8830-187F56DCD474}" type="slidenum">
              <a:rPr lang="it-IT" altLang="it-IT" sz="1400"/>
              <a:pPr eaLnBrk="1" hangingPunct="1"/>
              <a:t>15</a:t>
            </a:fld>
            <a:endParaRPr lang="it-IT" altLang="it-IT" sz="1400"/>
          </a:p>
        </p:txBody>
      </p:sp>
      <p:sp>
        <p:nvSpPr>
          <p:cNvPr id="28677" name="TextBox 8">
            <a:extLst>
              <a:ext uri="{FF2B5EF4-FFF2-40B4-BE49-F238E27FC236}">
                <a16:creationId xmlns:a16="http://schemas.microsoft.com/office/drawing/2014/main" id="{20B8279C-F127-E44F-A62A-3D80D823F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447800"/>
            <a:ext cx="9095928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L’importanza  dei logaritmi è legata alla possibilità di risolvere numerosi problemi descritti da leggi esponenziali o logaritmiche nei campi più vari: fisica, astronomia, biologia, scienze della Terra, economia, psicologia, medicina, informatica, …</a:t>
            </a:r>
          </a:p>
          <a:p>
            <a:pPr eaLnBrk="1" hangingPunct="1"/>
            <a:endParaRPr lang="it-IT" altLang="it-IT" sz="1000" b="1" dirty="0">
              <a:solidFill>
                <a:srgbClr val="1F2937"/>
              </a:solidFill>
            </a:endParaRPr>
          </a:p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Ma restano due punti importanti, origine di difficoltà: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Come organizzare i calcoli con la calcolatrice?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Come organizzare la ‘traduzione’ di un problema in funzioni esponenziali o logaritmiche? </a:t>
            </a:r>
          </a:p>
        </p:txBody>
      </p:sp>
    </p:spTree>
    <p:extLst>
      <p:ext uri="{BB962C8B-B14F-4D97-AF65-F5344CB8AC3E}">
        <p14:creationId xmlns:p14="http://schemas.microsoft.com/office/powerpoint/2010/main" val="6140159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528" y="345282"/>
            <a:ext cx="8610600" cy="1219200"/>
          </a:xfrm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Difficoltà dei calcoli con i logaritmi</a:t>
            </a:r>
          </a:p>
        </p:txBody>
      </p:sp>
      <p:sp>
        <p:nvSpPr>
          <p:cNvPr id="23554" name="Footer Placeholder 4">
            <a:extLst>
              <a:ext uri="{FF2B5EF4-FFF2-40B4-BE49-F238E27FC236}">
                <a16:creationId xmlns:a16="http://schemas.microsoft.com/office/drawing/2014/main" id="{AAAEDB60-A0B4-DB41-92C5-6EF1F163D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16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3558" name="TextBox 15">
            <a:extLst>
              <a:ext uri="{FF2B5EF4-FFF2-40B4-BE49-F238E27FC236}">
                <a16:creationId xmlns:a16="http://schemas.microsoft.com/office/drawing/2014/main" id="{4F74CE20-B96F-0044-B234-77C088831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9898" y="2053004"/>
            <a:ext cx="9014614" cy="2816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I calcoli con i logaritmi richiedono una continua attenzione mentre si scrive e si calcola: bisogna applicare correttamente le proprietà e bisogna usare opportunamente la calcolatrice, … non si può procedere automaticamente.</a:t>
            </a:r>
          </a:p>
          <a:p>
            <a:pPr eaLnBrk="1" hangingPunct="1"/>
            <a:endParaRPr lang="it-IT" altLang="it-IT" sz="900" b="1" dirty="0">
              <a:solidFill>
                <a:srgbClr val="1F2937"/>
              </a:solidFill>
            </a:endParaRPr>
          </a:p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Ragioniamo su un esempio.</a:t>
            </a:r>
          </a:p>
        </p:txBody>
      </p:sp>
    </p:spTree>
    <p:extLst>
      <p:ext uri="{BB962C8B-B14F-4D97-AF65-F5344CB8AC3E}">
        <p14:creationId xmlns:p14="http://schemas.microsoft.com/office/powerpoint/2010/main" val="890015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Title 14">
            <a:extLst>
              <a:ext uri="{FF2B5EF4-FFF2-40B4-BE49-F238E27FC236}">
                <a16:creationId xmlns:a16="http://schemas.microsoft.com/office/drawing/2014/main" id="{445F76C0-9E69-8F40-85ED-7833B0EFE7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381000"/>
            <a:ext cx="8686800" cy="8382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nei calcoli con i logaritmi</a:t>
            </a:r>
          </a:p>
        </p:txBody>
      </p:sp>
      <p:sp>
        <p:nvSpPr>
          <p:cNvPr id="24581" name="Footer Placeholder 4">
            <a:extLst>
              <a:ext uri="{FF2B5EF4-FFF2-40B4-BE49-F238E27FC236}">
                <a16:creationId xmlns:a16="http://schemas.microsoft.com/office/drawing/2014/main" id="{5868FC87-44CC-0044-96E0-9FB84C18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4008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4582" name="Slide Number Placeholder 9">
            <a:extLst>
              <a:ext uri="{FF2B5EF4-FFF2-40B4-BE49-F238E27FC236}">
                <a16:creationId xmlns:a16="http://schemas.microsoft.com/office/drawing/2014/main" id="{50A0E482-7E9D-7340-82AC-DCBB4323A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D0370EC-1BA5-C647-A68A-0010F2F5A182}" type="slidenum">
              <a:rPr lang="it-IT" altLang="it-IT" sz="1400"/>
              <a:pPr eaLnBrk="1" hangingPunct="1"/>
              <a:t>17</a:t>
            </a:fld>
            <a:endParaRPr lang="it-IT" altLang="it-IT" sz="1400" dirty="0"/>
          </a:p>
        </p:txBody>
      </p:sp>
      <p:sp>
        <p:nvSpPr>
          <p:cNvPr id="24584" name="TextBox 6">
            <a:extLst>
              <a:ext uri="{FF2B5EF4-FFF2-40B4-BE49-F238E27FC236}">
                <a16:creationId xmlns:a16="http://schemas.microsoft.com/office/drawing/2014/main" id="{8F048EA5-6186-9A46-A031-4457412B7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266825"/>
            <a:ext cx="5127104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Esempio: calcolare l’espressione</a:t>
            </a:r>
            <a:endParaRPr lang="it-IT" altLang="it-IT" b="1" i="1" dirty="0">
              <a:solidFill>
                <a:srgbClr val="1F2937"/>
              </a:solidFill>
            </a:endParaRPr>
          </a:p>
        </p:txBody>
      </p:sp>
      <p:sp>
        <p:nvSpPr>
          <p:cNvPr id="24585" name="Rectangle 8">
            <a:extLst>
              <a:ext uri="{FF2B5EF4-FFF2-40B4-BE49-F238E27FC236}">
                <a16:creationId xmlns:a16="http://schemas.microsoft.com/office/drawing/2014/main" id="{0807F9B4-FC9D-6A4F-AE68-BB97AE0FC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505200"/>
            <a:ext cx="7848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 b. Calcoli </a:t>
            </a:r>
            <a:r>
              <a:rPr lang="it-IT" altLang="it-IT" b="1" dirty="0">
                <a:solidFill>
                  <a:srgbClr val="FF0000"/>
                </a:solidFill>
              </a:rPr>
              <a:t>solo</a:t>
            </a:r>
            <a:r>
              <a:rPr lang="it-IT" altLang="it-IT" b="1" dirty="0"/>
              <a:t> con la calcolatrice</a:t>
            </a:r>
          </a:p>
          <a:p>
            <a:pPr eaLnBrk="1" hangingPunct="1"/>
            <a:r>
              <a:rPr lang="it-IT" altLang="it-IT" dirty="0"/>
              <a:t>     </a:t>
            </a:r>
            <a:r>
              <a:rPr lang="it-IT" altLang="it-IT" i="1" dirty="0"/>
              <a:t>Pigio la</a:t>
            </a:r>
            <a:r>
              <a:rPr lang="it-IT" altLang="it-IT" dirty="0"/>
              <a:t> </a:t>
            </a:r>
            <a:r>
              <a:rPr lang="it-IT" altLang="it-IT" i="1" dirty="0"/>
              <a:t>sequenza di tasti  </a:t>
            </a:r>
          </a:p>
          <a:p>
            <a:pPr eaLnBrk="1" hangingPunct="1"/>
            <a:r>
              <a:rPr lang="it-IT" altLang="it-IT" i="1" dirty="0"/>
              <a:t>     </a:t>
            </a:r>
            <a:endParaRPr lang="it-IT" altLang="it-IT" b="1" i="1" dirty="0"/>
          </a:p>
          <a:p>
            <a:pPr eaLnBrk="1" hangingPunct="1"/>
            <a:r>
              <a:rPr lang="it-IT" altLang="it-IT" i="1" dirty="0"/>
              <a:t>    </a:t>
            </a:r>
          </a:p>
          <a:p>
            <a:pPr eaLnBrk="1" hangingPunct="1"/>
            <a:r>
              <a:rPr lang="it-IT" altLang="it-IT" i="1" dirty="0"/>
              <a:t>     e ottengo:</a:t>
            </a:r>
            <a:endParaRPr lang="it-IT" altLang="it-IT" sz="800" baseline="30000" dirty="0"/>
          </a:p>
        </p:txBody>
      </p:sp>
      <p:graphicFrame>
        <p:nvGraphicFramePr>
          <p:cNvPr id="24580" name="Object 4">
            <a:extLst>
              <a:ext uri="{FF2B5EF4-FFF2-40B4-BE49-F238E27FC236}">
                <a16:creationId xmlns:a16="http://schemas.microsoft.com/office/drawing/2014/main" id="{FEF429B6-9FF6-8840-9899-3D6ADA6208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29201" y="1600200"/>
          <a:ext cx="13557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3" name="Equation" r:id="rId3" imgW="18084800" imgH="6096000" progId="Equation.3">
                  <p:embed/>
                </p:oleObj>
              </mc:Choice>
              <mc:Fallback>
                <p:oleObj name="Equation" r:id="rId3" imgW="18084800" imgH="6096000" progId="Equation.3">
                  <p:embed/>
                  <p:pic>
                    <p:nvPicPr>
                      <p:cNvPr id="24580" name="Object 4">
                        <a:extLst>
                          <a:ext uri="{FF2B5EF4-FFF2-40B4-BE49-F238E27FC236}">
                            <a16:creationId xmlns:a16="http://schemas.microsoft.com/office/drawing/2014/main" id="{FEF429B6-9FF6-8840-9899-3D6ADA6208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1" y="1600200"/>
                        <a:ext cx="135572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6" name="Rectangle 14">
            <a:extLst>
              <a:ext uri="{FF2B5EF4-FFF2-40B4-BE49-F238E27FC236}">
                <a16:creationId xmlns:a16="http://schemas.microsoft.com/office/drawing/2014/main" id="{332C6D07-4042-7C4E-84B4-4946C719A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857186"/>
            <a:ext cx="8077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lphaLcPeriod"/>
            </a:pPr>
            <a:r>
              <a:rPr lang="it-IT" altLang="it-IT" b="1" dirty="0">
                <a:solidFill>
                  <a:srgbClr val="1F2937"/>
                </a:solidFill>
              </a:rPr>
              <a:t>Calcoli con carta e penna</a:t>
            </a:r>
          </a:p>
          <a:p>
            <a:pPr eaLnBrk="1" hangingPunct="1"/>
            <a:r>
              <a:rPr lang="it-IT" altLang="it-IT" dirty="0">
                <a:solidFill>
                  <a:srgbClr val="1F2937"/>
                </a:solidFill>
              </a:rPr>
              <a:t>     </a:t>
            </a:r>
            <a:r>
              <a:rPr lang="it-IT" altLang="it-IT" i="1" dirty="0">
                <a:solidFill>
                  <a:srgbClr val="1F2937"/>
                </a:solidFill>
              </a:rPr>
              <a:t>Applico la proprietà del logaritmo di potenza e ottengo:</a:t>
            </a:r>
          </a:p>
        </p:txBody>
      </p:sp>
      <p:sp>
        <p:nvSpPr>
          <p:cNvPr id="24587" name="TextBox 16">
            <a:extLst>
              <a:ext uri="{FF2B5EF4-FFF2-40B4-BE49-F238E27FC236}">
                <a16:creationId xmlns:a16="http://schemas.microsoft.com/office/drawing/2014/main" id="{AF0806ED-7826-D646-9161-5B7D1059F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559425"/>
            <a:ext cx="8001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La calcolatrice esegue i calcoli con tutte le cifre disponibili, perciò dà il risultato più preciso possibile.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6EA3030-2346-4B47-9D08-12EC6DBAAA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4053" b="13142"/>
          <a:stretch/>
        </p:blipFill>
        <p:spPr>
          <a:xfrm>
            <a:off x="7027341" y="1134831"/>
            <a:ext cx="1841500" cy="637985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0F89B4A3-6993-7E46-AE04-8A81CAC8C5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0450" y="2628900"/>
            <a:ext cx="4838700" cy="8763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34E62336-2259-8D43-B434-4A78C0A370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2052" y="4312406"/>
            <a:ext cx="5883548" cy="717506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1F56937E-1D1B-824F-9644-639ADA9CEC9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37302"/>
          <a:stretch/>
        </p:blipFill>
        <p:spPr>
          <a:xfrm>
            <a:off x="3600450" y="4962880"/>
            <a:ext cx="633338" cy="52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765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Title 14">
            <a:extLst>
              <a:ext uri="{FF2B5EF4-FFF2-40B4-BE49-F238E27FC236}">
                <a16:creationId xmlns:a16="http://schemas.microsoft.com/office/drawing/2014/main" id="{E45E81FA-C00E-C248-8093-A71A70C7A9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381000"/>
            <a:ext cx="8686800" cy="838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nei calcoli con i logaritmi</a:t>
            </a:r>
          </a:p>
        </p:txBody>
      </p:sp>
      <p:sp>
        <p:nvSpPr>
          <p:cNvPr id="25605" name="Footer Placeholder 4">
            <a:extLst>
              <a:ext uri="{FF2B5EF4-FFF2-40B4-BE49-F238E27FC236}">
                <a16:creationId xmlns:a16="http://schemas.microsoft.com/office/drawing/2014/main" id="{755BB97B-1E47-9C41-A142-688E0128E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5606" name="Slide Number Placeholder 9">
            <a:extLst>
              <a:ext uri="{FF2B5EF4-FFF2-40B4-BE49-F238E27FC236}">
                <a16:creationId xmlns:a16="http://schemas.microsoft.com/office/drawing/2014/main" id="{D8FB9160-02CD-6B41-81FD-BD647DE8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B8DE93-2DED-E04E-99E8-2DD12BFD5EE8}" type="slidenum">
              <a:rPr lang="it-IT" altLang="it-IT" sz="1400"/>
              <a:pPr eaLnBrk="1" hangingPunct="1"/>
              <a:t>18</a:t>
            </a:fld>
            <a:endParaRPr lang="it-IT" altLang="it-IT" sz="1400"/>
          </a:p>
        </p:txBody>
      </p:sp>
      <p:graphicFrame>
        <p:nvGraphicFramePr>
          <p:cNvPr id="25602" name="Object 2">
            <a:extLst>
              <a:ext uri="{FF2B5EF4-FFF2-40B4-BE49-F238E27FC236}">
                <a16:creationId xmlns:a16="http://schemas.microsoft.com/office/drawing/2014/main" id="{1F68B4CE-0F37-A845-BE42-F6D4455AE1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1" y="1752600"/>
          <a:ext cx="13557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36" name="Equation" r:id="rId3" imgW="18084800" imgH="6096000" progId="Equation.3">
                  <p:embed/>
                </p:oleObj>
              </mc:Choice>
              <mc:Fallback>
                <p:oleObj name="Equation" r:id="rId3" imgW="18084800" imgH="6096000" progId="Equation.3">
                  <p:embed/>
                  <p:pic>
                    <p:nvPicPr>
                      <p:cNvPr id="25602" name="Object 2">
                        <a:extLst>
                          <a:ext uri="{FF2B5EF4-FFF2-40B4-BE49-F238E27FC236}">
                            <a16:creationId xmlns:a16="http://schemas.microsoft.com/office/drawing/2014/main" id="{1F68B4CE-0F37-A845-BE42-F6D4455AE18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1" y="1752600"/>
                        <a:ext cx="135572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9E792BE9-295E-2047-B557-9FC768B7046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67000" y="3048000"/>
          <a:ext cx="62484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37" name="Equation" r:id="rId5" imgW="23368000" imgH="1524000" progId="Equation.3">
                  <p:embed/>
                </p:oleObj>
              </mc:Choice>
              <mc:Fallback>
                <p:oleObj name="Equation" r:id="rId5" imgW="23368000" imgH="1524000" progId="Equation.3">
                  <p:embed/>
                  <p:pic>
                    <p:nvPicPr>
                      <p:cNvPr id="25603" name="Object 3">
                        <a:extLst>
                          <a:ext uri="{FF2B5EF4-FFF2-40B4-BE49-F238E27FC236}">
                            <a16:creationId xmlns:a16="http://schemas.microsoft.com/office/drawing/2014/main" id="{9E792BE9-295E-2047-B557-9FC768B7046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3048000"/>
                        <a:ext cx="624840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6FE4F92B-34FA-C64F-9A6F-0FCA4B22850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29201" y="4114800"/>
          <a:ext cx="239077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38" name="Equation" r:id="rId7" imgW="19939000" imgH="3810000" progId="Equation.3">
                  <p:embed/>
                </p:oleObj>
              </mc:Choice>
              <mc:Fallback>
                <p:oleObj name="Equation" r:id="rId7" imgW="19939000" imgH="3810000" progId="Equation.3">
                  <p:embed/>
                  <p:pic>
                    <p:nvPicPr>
                      <p:cNvPr id="25604" name="Object 4">
                        <a:extLst>
                          <a:ext uri="{FF2B5EF4-FFF2-40B4-BE49-F238E27FC236}">
                            <a16:creationId xmlns:a16="http://schemas.microsoft.com/office/drawing/2014/main" id="{6FE4F92B-34FA-C64F-9A6F-0FCA4B2285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1" y="4114800"/>
                        <a:ext cx="239077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2" name="TextBox 16">
            <a:extLst>
              <a:ext uri="{FF2B5EF4-FFF2-40B4-BE49-F238E27FC236}">
                <a16:creationId xmlns:a16="http://schemas.microsoft.com/office/drawing/2014/main" id="{9A24CC71-8915-3640-A0D6-D4CB8A8E3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1763" y="5181578"/>
            <a:ext cx="886973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altLang="it-IT" dirty="0">
                <a:solidFill>
                  <a:srgbClr val="1F2937"/>
                </a:solidFill>
              </a:rPr>
              <a:t> </a:t>
            </a:r>
            <a:r>
              <a:rPr lang="it-IT" altLang="it-IT" b="1" i="1" dirty="0">
                <a:solidFill>
                  <a:srgbClr val="1F2937"/>
                </a:solidFill>
              </a:rPr>
              <a:t>Scrivere su carta i risultati parziali porta errori di scrittura.</a:t>
            </a:r>
          </a:p>
          <a:p>
            <a:pPr eaLnBrk="1" hangingPunct="1">
              <a:buFontTx/>
              <a:buChar char="-"/>
            </a:pPr>
            <a:r>
              <a:rPr lang="it-IT" altLang="it-IT" b="1" i="1" dirty="0">
                <a:solidFill>
                  <a:srgbClr val="1F2937"/>
                </a:solidFill>
              </a:rPr>
              <a:t> Con solo due cifre decimali generalmente non si ottiene </a:t>
            </a:r>
          </a:p>
          <a:p>
            <a:pPr eaLnBrk="1" hangingPunct="1"/>
            <a:r>
              <a:rPr lang="it-IT" altLang="it-IT" b="1" i="1" dirty="0">
                <a:solidFill>
                  <a:srgbClr val="1F2937"/>
                </a:solidFill>
              </a:rPr>
              <a:t>   una buona l’approssimazione. 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1BBF021-1DCB-3D42-922A-45B60AC105C2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24168" y="1099344"/>
            <a:ext cx="8616715" cy="389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71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43672" y="2348880"/>
            <a:ext cx="5616624" cy="1219200"/>
          </a:xfrm>
          <a:solidFill>
            <a:srgbClr val="F7F9FC"/>
          </a:solidFill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Problemi da risolvere con i logaritmi</a:t>
            </a:r>
          </a:p>
        </p:txBody>
      </p:sp>
      <p:sp>
        <p:nvSpPr>
          <p:cNvPr id="23554" name="Footer Placeholder 4">
            <a:extLst>
              <a:ext uri="{FF2B5EF4-FFF2-40B4-BE49-F238E27FC236}">
                <a16:creationId xmlns:a16="http://schemas.microsoft.com/office/drawing/2014/main" id="{AAAEDB60-A0B4-DB41-92C5-6EF1F163D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19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97512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5920" y="2348880"/>
            <a:ext cx="9383960" cy="1219200"/>
          </a:xfrm>
          <a:solidFill>
            <a:srgbClr val="F7F9FC"/>
          </a:solidFill>
          <a:ln>
            <a:noFill/>
          </a:ln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Riprendo il problema di datazione</a:t>
            </a:r>
          </a:p>
        </p:txBody>
      </p:sp>
      <p:sp>
        <p:nvSpPr>
          <p:cNvPr id="23554" name="Footer Placeholder 4">
            <a:extLst>
              <a:ext uri="{FF2B5EF4-FFF2-40B4-BE49-F238E27FC236}">
                <a16:creationId xmlns:a16="http://schemas.microsoft.com/office/drawing/2014/main" id="{AAAEDB60-A0B4-DB41-92C5-6EF1F163D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20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9127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7064AD9-F387-8242-B46C-51514476A68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20306" y="-27384"/>
            <a:ext cx="7704856" cy="914400"/>
          </a:xfrm>
        </p:spPr>
        <p:txBody>
          <a:bodyPr/>
          <a:lstStyle/>
          <a:p>
            <a:pPr marL="55563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di datazione</a:t>
            </a:r>
          </a:p>
        </p:txBody>
      </p:sp>
      <p:sp>
        <p:nvSpPr>
          <p:cNvPr id="21507" name="Footer Placeholder 4">
            <a:extLst>
              <a:ext uri="{FF2B5EF4-FFF2-40B4-BE49-F238E27FC236}">
                <a16:creationId xmlns:a16="http://schemas.microsoft.com/office/drawing/2014/main" id="{245CF51A-EB5D-584A-B41B-F8AADC498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1510" name="Slide Number Placeholder 5">
            <a:extLst>
              <a:ext uri="{FF2B5EF4-FFF2-40B4-BE49-F238E27FC236}">
                <a16:creationId xmlns:a16="http://schemas.microsoft.com/office/drawing/2014/main" id="{396FBBB9-9B0F-FF4B-9674-46E6F58D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EDE2E1-D4F0-B345-9FDC-F77C4791145C}" type="slidenum">
              <a:rPr lang="it-IT" altLang="it-IT" sz="1400"/>
              <a:pPr eaLnBrk="1" hangingPunct="1"/>
              <a:t>21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3095F4D-D3FE-3841-B8D7-8B6F824814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53" t="11251" r="8021"/>
          <a:stretch/>
        </p:blipFill>
        <p:spPr>
          <a:xfrm rot="10800000">
            <a:off x="8780226" y="908720"/>
            <a:ext cx="1571134" cy="1093935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278C468B-B394-804A-BC98-F44157D2672F}"/>
              </a:ext>
            </a:extLst>
          </p:cNvPr>
          <p:cNvSpPr txBox="1"/>
          <p:nvPr/>
        </p:nvSpPr>
        <p:spPr>
          <a:xfrm>
            <a:off x="1919536" y="908720"/>
            <a:ext cx="3500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1F2937"/>
                </a:solidFill>
              </a:rPr>
              <a:t>Da risolvere con la legge logaritmica 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622FA45-F69E-F34D-9035-908CF02A7103}"/>
              </a:ext>
            </a:extLst>
          </p:cNvPr>
          <p:cNvSpPr txBox="1"/>
          <p:nvPr/>
        </p:nvSpPr>
        <p:spPr>
          <a:xfrm>
            <a:off x="1886939" y="1988227"/>
            <a:ext cx="6800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>
                <a:solidFill>
                  <a:srgbClr val="1F2937"/>
                </a:solidFill>
                <a:cs typeface="Arial" panose="020B0604020202020204" pitchFamily="34" charset="0"/>
              </a:rPr>
              <a:t>In una conchiglia viva trovo 1mg di C</a:t>
            </a:r>
            <a:r>
              <a:rPr lang="it-IT" sz="2800" b="1" i="1" baseline="-25000" dirty="0">
                <a:solidFill>
                  <a:srgbClr val="1F2937"/>
                </a:solidFill>
                <a:cs typeface="Arial" panose="020B0604020202020204" pitchFamily="34" charset="0"/>
              </a:rPr>
              <a:t>14</a:t>
            </a:r>
            <a:endParaRPr lang="it-IT" sz="2800" b="1" i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18F28880-0761-1F4E-9F59-07B141F85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39"/>
          <a:stretch/>
        </p:blipFill>
        <p:spPr>
          <a:xfrm>
            <a:off x="6789725" y="3573016"/>
            <a:ext cx="3770771" cy="825500"/>
          </a:xfrm>
          <a:prstGeom prst="rect">
            <a:avLst/>
          </a:prstGeom>
        </p:spPr>
      </p:pic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BF391DAE-DB5A-E64B-8B62-2D2229B4BE2C}"/>
              </a:ext>
            </a:extLst>
          </p:cNvPr>
          <p:cNvSpPr txBox="1"/>
          <p:nvPr/>
        </p:nvSpPr>
        <p:spPr>
          <a:xfrm>
            <a:off x="6140788" y="4658663"/>
            <a:ext cx="5067780" cy="1384995"/>
          </a:xfrm>
          <a:prstGeom prst="rect">
            <a:avLst/>
          </a:prstGeom>
          <a:solidFill>
            <a:srgbClr val="F7F9FC"/>
          </a:solidFill>
        </p:spPr>
        <p:txBody>
          <a:bodyPr wrap="square" rtlCol="0">
            <a:spAutoFit/>
          </a:bodyPr>
          <a:lstStyle/>
          <a:p>
            <a:r>
              <a:rPr lang="it-IT" sz="2800" b="1" dirty="0">
                <a:latin typeface="Arial Narrow" panose="020B0604020202020204" pitchFamily="34" charset="0"/>
                <a:cs typeface="Arial Narrow" panose="020B0604020202020204" pitchFamily="34" charset="0"/>
              </a:rPr>
              <a:t>La conchiglia è morta da circa 1,74 tempi di dimezzamento e cioè da: </a:t>
            </a:r>
          </a:p>
          <a:p>
            <a:r>
              <a:rPr lang="it-IT" sz="2800" b="1" dirty="0">
                <a:latin typeface="Arial Narrow" panose="020B0604020202020204" pitchFamily="34" charset="0"/>
                <a:cs typeface="Arial Narrow" panose="020B0604020202020204" pitchFamily="34" charset="0"/>
              </a:rPr>
              <a:t>1,74 x 6000 = </a:t>
            </a:r>
            <a:r>
              <a:rPr lang="it-IT" sz="2800" b="1" dirty="0">
                <a:solidFill>
                  <a:schemeClr val="accent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10 440 anni</a:t>
            </a:r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80933730-A1F2-004F-B402-BCF21E5F4A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751" y="993087"/>
            <a:ext cx="3207421" cy="879912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E11E3C79-915D-C24D-9A89-9B34ED0CA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7220" y="5328601"/>
            <a:ext cx="2124780" cy="908711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1EBA393B-1100-0E41-A530-DBF386432C38}"/>
              </a:ext>
            </a:extLst>
          </p:cNvPr>
          <p:cNvSpPr txBox="1"/>
          <p:nvPr/>
        </p:nvSpPr>
        <p:spPr>
          <a:xfrm>
            <a:off x="6597949" y="2564904"/>
            <a:ext cx="4250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i="1" dirty="0">
                <a:solidFill>
                  <a:srgbClr val="1F2937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Cambiamento di base per eseguire i calcoli con il tascabile:</a:t>
            </a:r>
          </a:p>
        </p:txBody>
      </p:sp>
      <p:pic>
        <p:nvPicPr>
          <p:cNvPr id="36" name="Immagine 35">
            <a:extLst>
              <a:ext uri="{FF2B5EF4-FFF2-40B4-BE49-F238E27FC236}">
                <a16:creationId xmlns:a16="http://schemas.microsoft.com/office/drawing/2014/main" id="{02D96797-2AB9-8A42-BDE4-758CBCF59A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3472" y="2501510"/>
            <a:ext cx="4896544" cy="269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784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65512" y="2276872"/>
            <a:ext cx="6984776" cy="1219200"/>
          </a:xfrm>
          <a:solidFill>
            <a:srgbClr val="F7F9FC"/>
          </a:solidFill>
          <a:ln>
            <a:noFill/>
          </a:ln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Problemi sui suoni </a:t>
            </a:r>
          </a:p>
        </p:txBody>
      </p:sp>
      <p:sp>
        <p:nvSpPr>
          <p:cNvPr id="23554" name="Footer Placeholder 4">
            <a:extLst>
              <a:ext uri="{FF2B5EF4-FFF2-40B4-BE49-F238E27FC236}">
                <a16:creationId xmlns:a16="http://schemas.microsoft.com/office/drawing/2014/main" id="{AAAEDB60-A0B4-DB41-92C5-6EF1F163D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764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22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606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itle 12">
            <a:extLst>
              <a:ext uri="{FF2B5EF4-FFF2-40B4-BE49-F238E27FC236}">
                <a16:creationId xmlns:a16="http://schemas.microsoft.com/office/drawing/2014/main" id="{39B5A421-FF2A-B84B-8626-597EEEA0F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9916" y="195130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basato su una legge logaritmica</a:t>
            </a:r>
          </a:p>
        </p:txBody>
      </p:sp>
      <p:sp>
        <p:nvSpPr>
          <p:cNvPr id="27652" name="Footer Placeholder 4">
            <a:extLst>
              <a:ext uri="{FF2B5EF4-FFF2-40B4-BE49-F238E27FC236}">
                <a16:creationId xmlns:a16="http://schemas.microsoft.com/office/drawing/2014/main" id="{0F4D31A6-5A6C-7C40-A92F-CF23D366D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7653" name="Slide Number Placeholder 9">
            <a:extLst>
              <a:ext uri="{FF2B5EF4-FFF2-40B4-BE49-F238E27FC236}">
                <a16:creationId xmlns:a16="http://schemas.microsoft.com/office/drawing/2014/main" id="{6A0FF7DE-7FE0-904E-806B-EC177DD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85342AA-FFF6-7745-BD54-68CADCC9AE9D}" type="slidenum">
              <a:rPr lang="it-IT" altLang="it-IT" sz="1400"/>
              <a:pPr eaLnBrk="1" hangingPunct="1"/>
              <a:t>23</a:t>
            </a:fld>
            <a:endParaRPr lang="it-IT" altLang="it-IT" sz="1400"/>
          </a:p>
        </p:txBody>
      </p:sp>
      <p:sp>
        <p:nvSpPr>
          <p:cNvPr id="27655" name="TextBox 13">
            <a:extLst>
              <a:ext uri="{FF2B5EF4-FFF2-40B4-BE49-F238E27FC236}">
                <a16:creationId xmlns:a16="http://schemas.microsoft.com/office/drawing/2014/main" id="{2B6B1D93-93D3-0E41-B137-D018AB950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508" y="768966"/>
            <a:ext cx="8229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Legge che dà la misura in decibel dell’intensità della sensazione prodotta da un suono.  </a:t>
            </a:r>
          </a:p>
        </p:txBody>
      </p:sp>
      <p:sp>
        <p:nvSpPr>
          <p:cNvPr id="27656" name="TextBox 17">
            <a:extLst>
              <a:ext uri="{FF2B5EF4-FFF2-40B4-BE49-F238E27FC236}">
                <a16:creationId xmlns:a16="http://schemas.microsoft.com/office/drawing/2014/main" id="{1B04EF39-4DEB-2B4B-A248-3586589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4281194"/>
            <a:ext cx="902731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Traduzione in linguaggio matematico: </a:t>
            </a:r>
            <a:r>
              <a:rPr lang="it-IT" altLang="it-IT" b="1" i="1" dirty="0">
                <a:solidFill>
                  <a:srgbClr val="1F2937"/>
                </a:solidFill>
              </a:rPr>
              <a:t>quanto vale </a:t>
            </a:r>
            <a:r>
              <a:rPr lang="it-IT" altLang="it-IT" b="1" i="1" dirty="0" err="1">
                <a:solidFill>
                  <a:srgbClr val="1F2937"/>
                </a:solidFill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</a:rPr>
              <a:t>, se nella formula sostituisco 0,2 al posto di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?</a:t>
            </a:r>
          </a:p>
        </p:txBody>
      </p:sp>
      <p:sp>
        <p:nvSpPr>
          <p:cNvPr id="27657" name="TextBox 18">
            <a:extLst>
              <a:ext uri="{FF2B5EF4-FFF2-40B4-BE49-F238E27FC236}">
                <a16:creationId xmlns:a16="http://schemas.microsoft.com/office/drawing/2014/main" id="{0D9ECE89-EDD6-EF4E-B902-AD80178AB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8484" y="1664990"/>
            <a:ext cx="2108987" cy="646331"/>
          </a:xfrm>
          <a:prstGeom prst="rect">
            <a:avLst/>
          </a:prstGeom>
          <a:solidFill>
            <a:srgbClr val="FFFFCC"/>
          </a:solidFill>
          <a:ln w="31750">
            <a:solidFill>
              <a:srgbClr val="008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b="1" dirty="0" err="1">
                <a:solidFill>
                  <a:srgbClr val="FF0000"/>
                </a:solidFill>
              </a:rPr>
              <a:t>S</a:t>
            </a:r>
            <a:r>
              <a:rPr lang="it-IT" altLang="it-IT" sz="1800" b="1" dirty="0">
                <a:solidFill>
                  <a:srgbClr val="008000"/>
                </a:solidFill>
              </a:rPr>
              <a:t> Intensità della </a:t>
            </a:r>
            <a:r>
              <a:rPr lang="it-IT" altLang="it-IT" sz="1800" b="1" dirty="0">
                <a:solidFill>
                  <a:srgbClr val="FF0000"/>
                </a:solidFill>
              </a:rPr>
              <a:t>s</a:t>
            </a:r>
            <a:r>
              <a:rPr lang="it-IT" altLang="it-IT" sz="1800" b="1" dirty="0">
                <a:solidFill>
                  <a:srgbClr val="008000"/>
                </a:solidFill>
              </a:rPr>
              <a:t>ensazione udita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65AF74-3B22-0248-8641-8D7D28CD56B8}"/>
              </a:ext>
            </a:extLst>
          </p:cNvPr>
          <p:cNvSpPr txBox="1"/>
          <p:nvPr/>
        </p:nvSpPr>
        <p:spPr>
          <a:xfrm>
            <a:off x="7702083" y="1712505"/>
            <a:ext cx="2514600" cy="646331"/>
          </a:xfrm>
          <a:prstGeom prst="rect">
            <a:avLst/>
          </a:prstGeom>
          <a:solidFill>
            <a:schemeClr val="accent3"/>
          </a:solidFill>
          <a:ln w="31750">
            <a:solidFill>
              <a:srgbClr val="0000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b="1" i="1" dirty="0" err="1">
                <a:solidFill>
                  <a:srgbClr val="FF0000"/>
                </a:solidFill>
              </a:rPr>
              <a:t>P</a:t>
            </a:r>
            <a:r>
              <a:rPr lang="it-IT" altLang="it-IT" sz="1800" b="1" dirty="0">
                <a:solidFill>
                  <a:srgbClr val="0000FF"/>
                </a:solidFill>
              </a:rPr>
              <a:t> Potenza trasmessa dall’onda sonora</a:t>
            </a:r>
          </a:p>
        </p:txBody>
      </p:sp>
      <p:sp>
        <p:nvSpPr>
          <p:cNvPr id="27661" name="Rectangle 44">
            <a:extLst>
              <a:ext uri="{FF2B5EF4-FFF2-40B4-BE49-F238E27FC236}">
                <a16:creationId xmlns:a16="http://schemas.microsoft.com/office/drawing/2014/main" id="{C6C14168-8526-A042-9C44-1C402EA5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9916" y="3080865"/>
            <a:ext cx="910290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9400" indent="-279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a</a:t>
            </a:r>
            <a:r>
              <a:rPr lang="it-IT" altLang="it-IT" sz="2000" dirty="0">
                <a:solidFill>
                  <a:srgbClr val="1F2937"/>
                </a:solidFill>
              </a:rPr>
              <a:t>. </a:t>
            </a:r>
            <a:r>
              <a:rPr lang="it-IT" altLang="it-IT" b="1" dirty="0">
                <a:solidFill>
                  <a:srgbClr val="1F2937"/>
                </a:solidFill>
              </a:rPr>
              <a:t>Al</a:t>
            </a:r>
            <a:r>
              <a:rPr lang="it-IT" altLang="it-IT" dirty="0">
                <a:solidFill>
                  <a:srgbClr val="1F2937"/>
                </a:solidFill>
              </a:rPr>
              <a:t> </a:t>
            </a:r>
            <a:r>
              <a:rPr lang="it-IT" altLang="it-IT" b="1" dirty="0">
                <a:solidFill>
                  <a:srgbClr val="1F2937"/>
                </a:solidFill>
              </a:rPr>
              <a:t>momento del decollo un aereo produce un’onda sonora che trasmette una potenza </a:t>
            </a:r>
            <a:r>
              <a:rPr lang="it-IT" altLang="it-IT" b="1" dirty="0" err="1">
                <a:solidFill>
                  <a:srgbClr val="1F2937"/>
                </a:solidFill>
              </a:rPr>
              <a:t>P</a:t>
            </a:r>
            <a:r>
              <a:rPr lang="it-IT" altLang="it-IT" b="1" dirty="0">
                <a:solidFill>
                  <a:srgbClr val="1F2937"/>
                </a:solidFill>
              </a:rPr>
              <a:t> = 0,2 </a:t>
            </a:r>
            <a:r>
              <a:rPr lang="it-IT" altLang="it-IT" b="1" dirty="0" err="1">
                <a:solidFill>
                  <a:srgbClr val="1F2937"/>
                </a:solidFill>
              </a:rPr>
              <a:t>W</a:t>
            </a:r>
            <a:r>
              <a:rPr lang="it-IT" altLang="it-IT" b="1" dirty="0">
                <a:solidFill>
                  <a:srgbClr val="1F2937"/>
                </a:solidFill>
              </a:rPr>
              <a:t>/m</a:t>
            </a:r>
            <a:r>
              <a:rPr lang="it-IT" altLang="it-IT" b="1" baseline="30000" dirty="0">
                <a:solidFill>
                  <a:srgbClr val="1F2937"/>
                </a:solidFill>
              </a:rPr>
              <a:t>2</a:t>
            </a:r>
            <a:r>
              <a:rPr lang="it-IT" altLang="it-IT" b="1" dirty="0">
                <a:solidFill>
                  <a:srgbClr val="1F2937"/>
                </a:solidFill>
              </a:rPr>
              <a:t>; quanto vale in decibel la sensazione sonora corrispondente?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9AEA14F-7A28-2A47-BABA-5F69B2C01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6585" y="1664920"/>
            <a:ext cx="2679700" cy="7747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D76BC27-47CD-BE4A-9E9D-3417A80CE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071" y="1664920"/>
            <a:ext cx="985849" cy="444500"/>
          </a:xfrm>
          <a:prstGeom prst="rect">
            <a:avLst/>
          </a:prstGeom>
        </p:spPr>
      </p:pic>
      <p:cxnSp>
        <p:nvCxnSpPr>
          <p:cNvPr id="19" name="Straight Arrow Connector 20">
            <a:extLst>
              <a:ext uri="{FF2B5EF4-FFF2-40B4-BE49-F238E27FC236}">
                <a16:creationId xmlns:a16="http://schemas.microsoft.com/office/drawing/2014/main" id="{34A3D590-09EC-E44D-B3A7-9007B9E3727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31021" y="1692506"/>
            <a:ext cx="619862" cy="286167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" name="Immagine 6">
            <a:extLst>
              <a:ext uri="{FF2B5EF4-FFF2-40B4-BE49-F238E27FC236}">
                <a16:creationId xmlns:a16="http://schemas.microsoft.com/office/drawing/2014/main" id="{D4089193-2A96-EA42-A35B-23C1109CB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5034056"/>
            <a:ext cx="3467100" cy="87630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FA66318B-3CB7-8842-9EF5-63CB8F319FA6}"/>
              </a:ext>
            </a:extLst>
          </p:cNvPr>
          <p:cNvSpPr/>
          <p:nvPr/>
        </p:nvSpPr>
        <p:spPr>
          <a:xfrm>
            <a:off x="2170546" y="5814218"/>
            <a:ext cx="5542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2400" b="1" dirty="0">
                <a:solidFill>
                  <a:srgbClr val="1F2937"/>
                </a:solidFill>
              </a:rPr>
              <a:t>Con la calcolatrice si ottiene</a:t>
            </a:r>
            <a:r>
              <a:rPr lang="it-IT" altLang="it-IT" sz="2400" dirty="0">
                <a:solidFill>
                  <a:srgbClr val="1F2937"/>
                </a:solidFill>
              </a:rPr>
              <a:t> </a:t>
            </a:r>
            <a:r>
              <a:rPr lang="it-IT" altLang="it-IT" sz="2400" b="1" i="1" dirty="0" err="1">
                <a:solidFill>
                  <a:srgbClr val="1F2937"/>
                </a:solidFill>
              </a:rPr>
              <a:t>S</a:t>
            </a:r>
            <a:r>
              <a:rPr lang="it-IT" altLang="it-IT" sz="2400" b="1" i="1" dirty="0">
                <a:solidFill>
                  <a:srgbClr val="1F2937"/>
                </a:solidFill>
              </a:rPr>
              <a:t> </a:t>
            </a:r>
            <a:r>
              <a:rPr lang="it-IT" altLang="it-IT" sz="2800" b="1" i="1" dirty="0">
                <a:solidFill>
                  <a:srgbClr val="1F2937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</a:t>
            </a:r>
            <a:r>
              <a:rPr lang="it-IT" altLang="it-IT" sz="2400" b="1" i="1" dirty="0">
                <a:solidFill>
                  <a:srgbClr val="1F2937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it-IT" altLang="it-IT" sz="2400" b="1" i="1" dirty="0">
                <a:solidFill>
                  <a:srgbClr val="1F2937"/>
                </a:solidFill>
              </a:rPr>
              <a:t>113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630F458-1012-054B-AD6E-24647D357AD7}"/>
              </a:ext>
            </a:extLst>
          </p:cNvPr>
          <p:cNvSpPr txBox="1"/>
          <p:nvPr/>
        </p:nvSpPr>
        <p:spPr>
          <a:xfrm>
            <a:off x="4480903" y="2522994"/>
            <a:ext cx="1884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/>
              <a:t>Quesito a</a:t>
            </a:r>
          </a:p>
        </p:txBody>
      </p:sp>
    </p:spTree>
    <p:extLst>
      <p:ext uri="{BB962C8B-B14F-4D97-AF65-F5344CB8AC3E}">
        <p14:creationId xmlns:p14="http://schemas.microsoft.com/office/powerpoint/2010/main" val="3879638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itle 12">
            <a:extLst>
              <a:ext uri="{FF2B5EF4-FFF2-40B4-BE49-F238E27FC236}">
                <a16:creationId xmlns:a16="http://schemas.microsoft.com/office/drawing/2014/main" id="{39B5A421-FF2A-B84B-8626-597EEEA0F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60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descritto da una legge logaritmica</a:t>
            </a:r>
          </a:p>
        </p:txBody>
      </p:sp>
      <p:sp>
        <p:nvSpPr>
          <p:cNvPr id="27652" name="Footer Placeholder 4">
            <a:extLst>
              <a:ext uri="{FF2B5EF4-FFF2-40B4-BE49-F238E27FC236}">
                <a16:creationId xmlns:a16="http://schemas.microsoft.com/office/drawing/2014/main" id="{0F4D31A6-5A6C-7C40-A92F-CF23D366D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7653" name="Slide Number Placeholder 9">
            <a:extLst>
              <a:ext uri="{FF2B5EF4-FFF2-40B4-BE49-F238E27FC236}">
                <a16:creationId xmlns:a16="http://schemas.microsoft.com/office/drawing/2014/main" id="{6A0FF7DE-7FE0-904E-806B-EC177DD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85342AA-FFF6-7745-BD54-68CADCC9AE9D}" type="slidenum">
              <a:rPr lang="it-IT" altLang="it-IT" sz="1400"/>
              <a:pPr eaLnBrk="1" hangingPunct="1"/>
              <a:t>24</a:t>
            </a:fld>
            <a:endParaRPr lang="it-IT" altLang="it-IT" sz="1400"/>
          </a:p>
        </p:txBody>
      </p:sp>
      <p:sp>
        <p:nvSpPr>
          <p:cNvPr id="27655" name="TextBox 13">
            <a:extLst>
              <a:ext uri="{FF2B5EF4-FFF2-40B4-BE49-F238E27FC236}">
                <a16:creationId xmlns:a16="http://schemas.microsoft.com/office/drawing/2014/main" id="{2B6B1D93-93D3-0E41-B137-D018AB950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508" y="620688"/>
            <a:ext cx="8229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Legge che dà la misura in decibel dell’intensità della sensazione prodotta da un suono.  </a:t>
            </a:r>
          </a:p>
        </p:txBody>
      </p:sp>
      <p:sp>
        <p:nvSpPr>
          <p:cNvPr id="27656" name="TextBox 17">
            <a:extLst>
              <a:ext uri="{FF2B5EF4-FFF2-40B4-BE49-F238E27FC236}">
                <a16:creationId xmlns:a16="http://schemas.microsoft.com/office/drawing/2014/main" id="{1B04EF39-4DEB-2B4B-A248-3586589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9098" y="4340833"/>
            <a:ext cx="93245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Traduzione in linguaggio matematico: </a:t>
            </a:r>
            <a:r>
              <a:rPr lang="it-IT" altLang="it-IT" b="1" i="1" dirty="0">
                <a:solidFill>
                  <a:srgbClr val="1F2937"/>
                </a:solidFill>
              </a:rPr>
              <a:t>quanto vale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, se nella formula sostituisco 60 al posto di </a:t>
            </a:r>
            <a:r>
              <a:rPr lang="it-IT" altLang="it-IT" b="1" i="1" dirty="0" err="1">
                <a:solidFill>
                  <a:srgbClr val="1F2937"/>
                </a:solidFill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</a:rPr>
              <a:t>?</a:t>
            </a:r>
          </a:p>
        </p:txBody>
      </p:sp>
      <p:sp>
        <p:nvSpPr>
          <p:cNvPr id="27657" name="TextBox 18">
            <a:extLst>
              <a:ext uri="{FF2B5EF4-FFF2-40B4-BE49-F238E27FC236}">
                <a16:creationId xmlns:a16="http://schemas.microsoft.com/office/drawing/2014/main" id="{0D9ECE89-EDD6-EF4E-B902-AD80178AB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8484" y="1664990"/>
            <a:ext cx="2108987" cy="646331"/>
          </a:xfrm>
          <a:prstGeom prst="rect">
            <a:avLst/>
          </a:prstGeom>
          <a:solidFill>
            <a:srgbClr val="FFFFCC"/>
          </a:solidFill>
          <a:ln w="31750">
            <a:solidFill>
              <a:srgbClr val="008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b="1" dirty="0" err="1">
                <a:solidFill>
                  <a:srgbClr val="FF0000"/>
                </a:solidFill>
              </a:rPr>
              <a:t>S</a:t>
            </a:r>
            <a:r>
              <a:rPr lang="it-IT" altLang="it-IT" sz="1800" b="1" dirty="0">
                <a:solidFill>
                  <a:srgbClr val="008000"/>
                </a:solidFill>
              </a:rPr>
              <a:t> Intensità della </a:t>
            </a:r>
            <a:r>
              <a:rPr lang="it-IT" altLang="it-IT" sz="1800" b="1" dirty="0">
                <a:solidFill>
                  <a:srgbClr val="FF0000"/>
                </a:solidFill>
              </a:rPr>
              <a:t>s</a:t>
            </a:r>
            <a:r>
              <a:rPr lang="it-IT" altLang="it-IT" sz="1800" b="1" dirty="0">
                <a:solidFill>
                  <a:srgbClr val="008000"/>
                </a:solidFill>
              </a:rPr>
              <a:t>ensazione udita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65AF74-3B22-0248-8641-8D7D28CD56B8}"/>
              </a:ext>
            </a:extLst>
          </p:cNvPr>
          <p:cNvSpPr txBox="1"/>
          <p:nvPr/>
        </p:nvSpPr>
        <p:spPr>
          <a:xfrm>
            <a:off x="7702083" y="1712505"/>
            <a:ext cx="2514600" cy="646331"/>
          </a:xfrm>
          <a:prstGeom prst="rect">
            <a:avLst/>
          </a:prstGeom>
          <a:solidFill>
            <a:schemeClr val="accent3"/>
          </a:solidFill>
          <a:ln w="31750">
            <a:solidFill>
              <a:srgbClr val="0000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b="1" i="1" dirty="0" err="1">
                <a:solidFill>
                  <a:srgbClr val="FF0000"/>
                </a:solidFill>
              </a:rPr>
              <a:t>P</a:t>
            </a:r>
            <a:r>
              <a:rPr lang="it-IT" altLang="it-IT" sz="1800" b="1" dirty="0">
                <a:solidFill>
                  <a:srgbClr val="0000FF"/>
                </a:solidFill>
              </a:rPr>
              <a:t> Potenza trasmessa dall’onda sonora</a:t>
            </a:r>
          </a:p>
        </p:txBody>
      </p:sp>
      <p:sp>
        <p:nvSpPr>
          <p:cNvPr id="27661" name="Rectangle 44">
            <a:extLst>
              <a:ext uri="{FF2B5EF4-FFF2-40B4-BE49-F238E27FC236}">
                <a16:creationId xmlns:a16="http://schemas.microsoft.com/office/drawing/2014/main" id="{C6C14168-8526-A042-9C44-1C402EA5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8374" y="3226100"/>
            <a:ext cx="974703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9400" indent="-279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b</a:t>
            </a:r>
            <a:r>
              <a:rPr lang="it-IT" altLang="it-IT" sz="2000" dirty="0">
                <a:solidFill>
                  <a:srgbClr val="1F2937"/>
                </a:solidFill>
              </a:rPr>
              <a:t>. </a:t>
            </a:r>
            <a:r>
              <a:rPr lang="it-IT" altLang="it-IT" b="1" dirty="0">
                <a:solidFill>
                  <a:srgbClr val="1F2937"/>
                </a:solidFill>
              </a:rPr>
              <a:t>Un ragazzo suona in casa una chitarra elettrica che produce un suono intenso 60 decibel; quanto vale la potenza trasmessa dall’onda sonora?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9AEA14F-7A28-2A47-BABA-5F69B2C01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6585" y="1664920"/>
            <a:ext cx="2679700" cy="774700"/>
          </a:xfrm>
          <a:prstGeom prst="rect">
            <a:avLst/>
          </a:prstGeom>
        </p:spPr>
      </p:pic>
      <p:cxnSp>
        <p:nvCxnSpPr>
          <p:cNvPr id="19" name="Straight Arrow Connector 20">
            <a:extLst>
              <a:ext uri="{FF2B5EF4-FFF2-40B4-BE49-F238E27FC236}">
                <a16:creationId xmlns:a16="http://schemas.microsoft.com/office/drawing/2014/main" id="{34A3D590-09EC-E44D-B3A7-9007B9E3727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31021" y="1692506"/>
            <a:ext cx="619862" cy="286167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" name="Immagine 4">
            <a:extLst>
              <a:ext uri="{FF2B5EF4-FFF2-40B4-BE49-F238E27FC236}">
                <a16:creationId xmlns:a16="http://schemas.microsoft.com/office/drawing/2014/main" id="{34EEABDC-8A83-8F4B-A9AB-F33F2DEDE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2285" y="5088399"/>
            <a:ext cx="2908300" cy="7493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224E025-190B-5443-979E-161A79CDDE86}"/>
              </a:ext>
            </a:extLst>
          </p:cNvPr>
          <p:cNvSpPr txBox="1"/>
          <p:nvPr/>
        </p:nvSpPr>
        <p:spPr>
          <a:xfrm>
            <a:off x="1579098" y="5837699"/>
            <a:ext cx="5123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1F2937"/>
                </a:solidFill>
              </a:rPr>
              <a:t>Nella formula debbo esplicitare P.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EF8296D0-21A7-AE45-9384-C405BA2AF9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3421" y="1664920"/>
            <a:ext cx="1206500" cy="4445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0BB849B9-022C-F342-B63E-7BED24F3E88B}"/>
              </a:ext>
            </a:extLst>
          </p:cNvPr>
          <p:cNvSpPr/>
          <p:nvPr/>
        </p:nvSpPr>
        <p:spPr>
          <a:xfrm>
            <a:off x="4681250" y="2761764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/>
              <a:t>Quesito b</a:t>
            </a:r>
          </a:p>
        </p:txBody>
      </p:sp>
    </p:spTree>
    <p:extLst>
      <p:ext uri="{BB962C8B-B14F-4D97-AF65-F5344CB8AC3E}">
        <p14:creationId xmlns:p14="http://schemas.microsoft.com/office/powerpoint/2010/main" val="26723876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itle 12">
            <a:extLst>
              <a:ext uri="{FF2B5EF4-FFF2-40B4-BE49-F238E27FC236}">
                <a16:creationId xmlns:a16="http://schemas.microsoft.com/office/drawing/2014/main" id="{EEDA35ED-7BE7-134C-913D-A8F0D2662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968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Procedimento per esplicitare </a:t>
            </a:r>
            <a:r>
              <a:rPr lang="it-IT" altLang="it-IT" sz="3200" b="1" dirty="0" err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</a:t>
            </a:r>
            <a:endParaRPr lang="it-IT" altLang="it-IT" sz="3200" b="1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0726" name="Footer Placeholder 4">
            <a:extLst>
              <a:ext uri="{FF2B5EF4-FFF2-40B4-BE49-F238E27FC236}">
                <a16:creationId xmlns:a16="http://schemas.microsoft.com/office/drawing/2014/main" id="{4D74B61E-7104-524B-9809-2D64EF630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30727" name="Slide Number Placeholder 9">
            <a:extLst>
              <a:ext uri="{FF2B5EF4-FFF2-40B4-BE49-F238E27FC236}">
                <a16:creationId xmlns:a16="http://schemas.microsoft.com/office/drawing/2014/main" id="{87B100F1-897F-074A-BCAD-05F199FA0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05CF1DD-13EA-5747-BA06-6E2ECEFAF037}" type="slidenum">
              <a:rPr lang="it-IT" altLang="it-IT" sz="1400"/>
              <a:pPr eaLnBrk="1" hangingPunct="1"/>
              <a:t>25</a:t>
            </a:fld>
            <a:endParaRPr lang="it-IT" altLang="it-IT" sz="1400"/>
          </a:p>
        </p:txBody>
      </p:sp>
      <p:graphicFrame>
        <p:nvGraphicFramePr>
          <p:cNvPr id="30722" name="Object 2">
            <a:extLst>
              <a:ext uri="{FF2B5EF4-FFF2-40B4-BE49-F238E27FC236}">
                <a16:creationId xmlns:a16="http://schemas.microsoft.com/office/drawing/2014/main" id="{2522EEA0-24F9-2E49-BF20-F02B244A61A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0" y="1066801"/>
          <a:ext cx="1447800" cy="677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44" name="Equation" r:id="rId3" imgW="18440400" imgH="9144000" progId="Equation.3">
                  <p:embed/>
                </p:oleObj>
              </mc:Choice>
              <mc:Fallback>
                <p:oleObj name="Equation" r:id="rId3" imgW="18440400" imgH="9144000" progId="Equation.3">
                  <p:embed/>
                  <p:pic>
                    <p:nvPicPr>
                      <p:cNvPr id="30722" name="Object 2">
                        <a:extLst>
                          <a:ext uri="{FF2B5EF4-FFF2-40B4-BE49-F238E27FC236}">
                            <a16:creationId xmlns:a16="http://schemas.microsoft.com/office/drawing/2014/main" id="{2522EEA0-24F9-2E49-BF20-F02B244A61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1066801"/>
                        <a:ext cx="1447800" cy="677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9" name="TextBox 14">
            <a:extLst>
              <a:ext uri="{FF2B5EF4-FFF2-40B4-BE49-F238E27FC236}">
                <a16:creationId xmlns:a16="http://schemas.microsoft.com/office/drawing/2014/main" id="{16DFFD50-040A-214F-B179-3137B8F9C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9560" y="1358688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it-IT" altLang="it-IT" b="1" dirty="0">
                <a:solidFill>
                  <a:srgbClr val="1F2937"/>
                </a:solidFill>
              </a:rPr>
              <a:t> Divido per 10 i due membri  per esplicitare il logaritmo, che è moltiplicato per 10; ottengo:</a:t>
            </a:r>
          </a:p>
        </p:txBody>
      </p:sp>
      <p:sp>
        <p:nvSpPr>
          <p:cNvPr id="30730" name="Rectangle 15">
            <a:extLst>
              <a:ext uri="{FF2B5EF4-FFF2-40B4-BE49-F238E27FC236}">
                <a16:creationId xmlns:a16="http://schemas.microsoft.com/office/drawing/2014/main" id="{60A40853-C4E2-CA4D-8606-DC7F76D6E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666" y="2927827"/>
            <a:ext cx="83057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2. Applico la definizione di logaritmo per esplicitare l’argomento del logaritmo; ottengo:</a:t>
            </a:r>
          </a:p>
        </p:txBody>
      </p:sp>
      <p:sp>
        <p:nvSpPr>
          <p:cNvPr id="30731" name="Rectangle 19">
            <a:extLst>
              <a:ext uri="{FF2B5EF4-FFF2-40B4-BE49-F238E27FC236}">
                <a16:creationId xmlns:a16="http://schemas.microsoft.com/office/drawing/2014/main" id="{4444CA14-0958-9647-9D95-3E3539EC0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8740" y="4339704"/>
            <a:ext cx="8617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3. Divido i due membri per 10</a:t>
            </a:r>
            <a:r>
              <a:rPr lang="it-IT" altLang="it-IT" b="1" baseline="30000" dirty="0">
                <a:solidFill>
                  <a:srgbClr val="1F2937"/>
                </a:solidFill>
              </a:rPr>
              <a:t>12</a:t>
            </a:r>
            <a:r>
              <a:rPr lang="it-IT" altLang="it-IT" b="1" dirty="0">
                <a:solidFill>
                  <a:srgbClr val="1F2937"/>
                </a:solidFill>
              </a:rPr>
              <a:t> per esplicitare </a:t>
            </a:r>
            <a:r>
              <a:rPr lang="it-IT" altLang="it-IT" b="1" dirty="0" err="1">
                <a:solidFill>
                  <a:srgbClr val="1F2937"/>
                </a:solidFill>
              </a:rPr>
              <a:t>P</a:t>
            </a:r>
            <a:r>
              <a:rPr lang="it-IT" altLang="it-IT" b="1" dirty="0">
                <a:solidFill>
                  <a:srgbClr val="1F2937"/>
                </a:solidFill>
              </a:rPr>
              <a:t>; ottengo: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1662A5F9-1073-3846-997D-9A6A71FCBB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8450" y="620688"/>
            <a:ext cx="2908300" cy="7493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A814FB03-03CF-E345-83EE-3617CBF384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8450" y="2243817"/>
            <a:ext cx="2202721" cy="644413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36BD7D36-1C9A-624B-98AC-19CF4A19C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3792" y="3735650"/>
            <a:ext cx="2205564" cy="690291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90665343-9292-7343-B518-685DFBC0B75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2904"/>
          <a:stretch/>
        </p:blipFill>
        <p:spPr>
          <a:xfrm>
            <a:off x="4108450" y="4767920"/>
            <a:ext cx="3267048" cy="614329"/>
          </a:xfrm>
          <a:prstGeom prst="rect">
            <a:avLst/>
          </a:prstGeom>
        </p:spPr>
      </p:pic>
      <p:sp>
        <p:nvSpPr>
          <p:cNvPr id="19" name="TextBox 13">
            <a:extLst>
              <a:ext uri="{FF2B5EF4-FFF2-40B4-BE49-F238E27FC236}">
                <a16:creationId xmlns:a16="http://schemas.microsoft.com/office/drawing/2014/main" id="{F952CF95-4FF6-5D41-A41E-1336DA918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634" y="5493344"/>
            <a:ext cx="101968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>
                <a:solidFill>
                  <a:srgbClr val="1F2937"/>
                </a:solidFill>
              </a:rPr>
              <a:t>Ho ottenuto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= 10</a:t>
            </a:r>
            <a:r>
              <a:rPr lang="it-IT" altLang="it-IT" b="1" i="1" baseline="30000" dirty="0">
                <a:solidFill>
                  <a:srgbClr val="1F2937"/>
                </a:solidFill>
              </a:rPr>
              <a:t>-6 </a:t>
            </a:r>
            <a:r>
              <a:rPr lang="it-IT" altLang="it-IT" b="1" dirty="0" err="1">
                <a:solidFill>
                  <a:srgbClr val="1F2937"/>
                </a:solidFill>
              </a:rPr>
              <a:t>W</a:t>
            </a:r>
            <a:r>
              <a:rPr lang="it-IT" altLang="it-IT" b="1" dirty="0">
                <a:solidFill>
                  <a:srgbClr val="1F2937"/>
                </a:solidFill>
              </a:rPr>
              <a:t>/m</a:t>
            </a:r>
            <a:r>
              <a:rPr lang="it-IT" altLang="it-IT" b="1" baseline="30000" dirty="0">
                <a:solidFill>
                  <a:srgbClr val="1F2937"/>
                </a:solidFill>
              </a:rPr>
              <a:t>2</a:t>
            </a:r>
            <a:r>
              <a:rPr lang="it-IT" altLang="it-IT" b="1" i="1" dirty="0">
                <a:solidFill>
                  <a:srgbClr val="1F2937"/>
                </a:solidFill>
              </a:rPr>
              <a:t> senza usare la calcolatrice: ho applicato la proprietà del quoziente di potenze con la stessa base.</a:t>
            </a:r>
          </a:p>
        </p:txBody>
      </p:sp>
    </p:spTree>
    <p:extLst>
      <p:ext uri="{BB962C8B-B14F-4D97-AF65-F5344CB8AC3E}">
        <p14:creationId xmlns:p14="http://schemas.microsoft.com/office/powerpoint/2010/main" val="1979264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itle 12">
            <a:extLst>
              <a:ext uri="{FF2B5EF4-FFF2-40B4-BE49-F238E27FC236}">
                <a16:creationId xmlns:a16="http://schemas.microsoft.com/office/drawing/2014/main" id="{39B5A421-FF2A-B84B-8626-597EEEA0F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60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descritto da una legge logaritmica</a:t>
            </a:r>
          </a:p>
        </p:txBody>
      </p:sp>
      <p:sp>
        <p:nvSpPr>
          <p:cNvPr id="27652" name="Footer Placeholder 4">
            <a:extLst>
              <a:ext uri="{FF2B5EF4-FFF2-40B4-BE49-F238E27FC236}">
                <a16:creationId xmlns:a16="http://schemas.microsoft.com/office/drawing/2014/main" id="{0F4D31A6-5A6C-7C40-A92F-CF23D366D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27653" name="Slide Number Placeholder 9">
            <a:extLst>
              <a:ext uri="{FF2B5EF4-FFF2-40B4-BE49-F238E27FC236}">
                <a16:creationId xmlns:a16="http://schemas.microsoft.com/office/drawing/2014/main" id="{6A0FF7DE-7FE0-904E-806B-EC177DD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85342AA-FFF6-7745-BD54-68CADCC9AE9D}" type="slidenum">
              <a:rPr lang="it-IT" altLang="it-IT" sz="1400"/>
              <a:pPr eaLnBrk="1" hangingPunct="1"/>
              <a:t>26</a:t>
            </a:fld>
            <a:endParaRPr lang="it-IT" altLang="it-IT" sz="1400"/>
          </a:p>
        </p:txBody>
      </p:sp>
      <p:sp>
        <p:nvSpPr>
          <p:cNvPr id="27655" name="TextBox 13">
            <a:extLst>
              <a:ext uri="{FF2B5EF4-FFF2-40B4-BE49-F238E27FC236}">
                <a16:creationId xmlns:a16="http://schemas.microsoft.com/office/drawing/2014/main" id="{2B6B1D93-93D3-0E41-B137-D018AB950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508" y="620688"/>
            <a:ext cx="8229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Legge che dà la misura in decibel dell’intensità della sensazione prodotta da un suono.  </a:t>
            </a:r>
          </a:p>
        </p:txBody>
      </p:sp>
      <p:sp>
        <p:nvSpPr>
          <p:cNvPr id="27656" name="TextBox 17">
            <a:extLst>
              <a:ext uri="{FF2B5EF4-FFF2-40B4-BE49-F238E27FC236}">
                <a16:creationId xmlns:a16="http://schemas.microsoft.com/office/drawing/2014/main" id="{1B04EF39-4DEB-2B4B-A248-3586589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7062" y="4183638"/>
            <a:ext cx="8534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Problema analogo al precedente: </a:t>
            </a:r>
            <a:r>
              <a:rPr lang="it-IT" altLang="it-IT" b="1" i="1" dirty="0">
                <a:solidFill>
                  <a:srgbClr val="1F2937"/>
                </a:solidFill>
              </a:rPr>
              <a:t>quanto vale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, se nella formula sostituisco 0 al posto di </a:t>
            </a:r>
            <a:r>
              <a:rPr lang="it-IT" altLang="it-IT" b="1" i="1" dirty="0" err="1">
                <a:solidFill>
                  <a:srgbClr val="1F2937"/>
                </a:solidFill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</a:rPr>
              <a:t>?</a:t>
            </a:r>
          </a:p>
        </p:txBody>
      </p:sp>
      <p:sp>
        <p:nvSpPr>
          <p:cNvPr id="27657" name="TextBox 18">
            <a:extLst>
              <a:ext uri="{FF2B5EF4-FFF2-40B4-BE49-F238E27FC236}">
                <a16:creationId xmlns:a16="http://schemas.microsoft.com/office/drawing/2014/main" id="{0D9ECE89-EDD6-EF4E-B902-AD80178AB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8484" y="1664990"/>
            <a:ext cx="2108987" cy="646331"/>
          </a:xfrm>
          <a:prstGeom prst="rect">
            <a:avLst/>
          </a:prstGeom>
          <a:solidFill>
            <a:srgbClr val="FFFFCC"/>
          </a:solidFill>
          <a:ln w="31750">
            <a:solidFill>
              <a:srgbClr val="008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b="1" dirty="0" err="1">
                <a:solidFill>
                  <a:srgbClr val="FF0000"/>
                </a:solidFill>
              </a:rPr>
              <a:t>S</a:t>
            </a:r>
            <a:r>
              <a:rPr lang="it-IT" altLang="it-IT" sz="1800" b="1" dirty="0">
                <a:solidFill>
                  <a:srgbClr val="008000"/>
                </a:solidFill>
              </a:rPr>
              <a:t> Intensità della </a:t>
            </a:r>
            <a:r>
              <a:rPr lang="it-IT" altLang="it-IT" sz="1800" b="1" dirty="0">
                <a:solidFill>
                  <a:srgbClr val="FF0000"/>
                </a:solidFill>
              </a:rPr>
              <a:t>s</a:t>
            </a:r>
            <a:r>
              <a:rPr lang="it-IT" altLang="it-IT" sz="1800" b="1" dirty="0">
                <a:solidFill>
                  <a:srgbClr val="008000"/>
                </a:solidFill>
              </a:rPr>
              <a:t>ensazione udita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65AF74-3B22-0248-8641-8D7D28CD56B8}"/>
              </a:ext>
            </a:extLst>
          </p:cNvPr>
          <p:cNvSpPr txBox="1"/>
          <p:nvPr/>
        </p:nvSpPr>
        <p:spPr>
          <a:xfrm>
            <a:off x="7702083" y="1712505"/>
            <a:ext cx="2514600" cy="646331"/>
          </a:xfrm>
          <a:prstGeom prst="rect">
            <a:avLst/>
          </a:prstGeom>
          <a:solidFill>
            <a:schemeClr val="accent3"/>
          </a:solidFill>
          <a:ln w="31750">
            <a:solidFill>
              <a:srgbClr val="0000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800" b="1" i="1" dirty="0" err="1">
                <a:solidFill>
                  <a:srgbClr val="FF0000"/>
                </a:solidFill>
              </a:rPr>
              <a:t>P</a:t>
            </a:r>
            <a:r>
              <a:rPr lang="it-IT" altLang="it-IT" sz="1800" b="1" dirty="0">
                <a:solidFill>
                  <a:srgbClr val="0000FF"/>
                </a:solidFill>
              </a:rPr>
              <a:t> Potenza trasmessa dall’onda sonora</a:t>
            </a:r>
          </a:p>
        </p:txBody>
      </p:sp>
      <p:sp>
        <p:nvSpPr>
          <p:cNvPr id="27661" name="Rectangle 44">
            <a:extLst>
              <a:ext uri="{FF2B5EF4-FFF2-40B4-BE49-F238E27FC236}">
                <a16:creationId xmlns:a16="http://schemas.microsoft.com/office/drawing/2014/main" id="{C6C14168-8526-A042-9C44-1C402EA5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472" y="3327316"/>
            <a:ext cx="102389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9400" indent="-279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c</a:t>
            </a:r>
            <a:r>
              <a:rPr lang="it-IT" altLang="it-IT" sz="2000" dirty="0">
                <a:solidFill>
                  <a:srgbClr val="1F2937"/>
                </a:solidFill>
              </a:rPr>
              <a:t>. </a:t>
            </a:r>
            <a:r>
              <a:rPr lang="it-IT" altLang="it-IT" b="1" dirty="0">
                <a:solidFill>
                  <a:srgbClr val="1F2937"/>
                </a:solidFill>
              </a:rPr>
              <a:t>Si ha </a:t>
            </a:r>
            <a:r>
              <a:rPr lang="it-IT" altLang="it-IT" b="1" i="1" dirty="0">
                <a:solidFill>
                  <a:srgbClr val="1F2937"/>
                </a:solidFill>
              </a:rPr>
              <a:t>la soglia di udibilità</a:t>
            </a:r>
            <a:r>
              <a:rPr lang="it-IT" altLang="it-IT" b="1" dirty="0">
                <a:solidFill>
                  <a:srgbClr val="1F2937"/>
                </a:solidFill>
              </a:rPr>
              <a:t> quando vale 0 l’intensità della sensazione udita; quanto vale la corrispondente potenza?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9AEA14F-7A28-2A47-BABA-5F69B2C01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6585" y="1664920"/>
            <a:ext cx="2679700" cy="774700"/>
          </a:xfrm>
          <a:prstGeom prst="rect">
            <a:avLst/>
          </a:prstGeom>
        </p:spPr>
      </p:pic>
      <p:cxnSp>
        <p:nvCxnSpPr>
          <p:cNvPr id="19" name="Straight Arrow Connector 20">
            <a:extLst>
              <a:ext uri="{FF2B5EF4-FFF2-40B4-BE49-F238E27FC236}">
                <a16:creationId xmlns:a16="http://schemas.microsoft.com/office/drawing/2014/main" id="{34A3D590-09EC-E44D-B3A7-9007B9E3727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31021" y="1692506"/>
            <a:ext cx="619862" cy="286167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" name="Immagine 4">
            <a:extLst>
              <a:ext uri="{FF2B5EF4-FFF2-40B4-BE49-F238E27FC236}">
                <a16:creationId xmlns:a16="http://schemas.microsoft.com/office/drawing/2014/main" id="{34EEABDC-8A83-8F4B-A9AB-F33F2DEDEE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28"/>
          <a:stretch/>
        </p:blipFill>
        <p:spPr>
          <a:xfrm>
            <a:off x="4466393" y="4971871"/>
            <a:ext cx="2660278" cy="7493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224E025-190B-5443-979E-161A79CDDE86}"/>
              </a:ext>
            </a:extLst>
          </p:cNvPr>
          <p:cNvSpPr txBox="1"/>
          <p:nvPr/>
        </p:nvSpPr>
        <p:spPr>
          <a:xfrm>
            <a:off x="1706224" y="5721682"/>
            <a:ext cx="6563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1F2937"/>
                </a:solidFill>
              </a:rPr>
              <a:t>Nella formula debbo di nuovo esplicitare </a:t>
            </a:r>
            <a:r>
              <a:rPr lang="it-IT" sz="2400" b="1" dirty="0" err="1">
                <a:solidFill>
                  <a:srgbClr val="1F2937"/>
                </a:solidFill>
              </a:rPr>
              <a:t>P</a:t>
            </a:r>
            <a:endParaRPr lang="it-IT" sz="2400" b="1" dirty="0">
              <a:solidFill>
                <a:srgbClr val="1F2937"/>
              </a:solidFill>
            </a:endParaRP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0D3EC1A4-203C-9044-B3EC-432441F636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3421" y="1664920"/>
            <a:ext cx="1206500" cy="4445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555D42DD-805E-2B46-911B-9AA9EEA79A4D}"/>
              </a:ext>
            </a:extLst>
          </p:cNvPr>
          <p:cNvSpPr/>
          <p:nvPr/>
        </p:nvSpPr>
        <p:spPr>
          <a:xfrm>
            <a:off x="4988157" y="2791434"/>
            <a:ext cx="18722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b="1" dirty="0"/>
              <a:t>Quesito c</a:t>
            </a:r>
          </a:p>
        </p:txBody>
      </p:sp>
    </p:spTree>
    <p:extLst>
      <p:ext uri="{BB962C8B-B14F-4D97-AF65-F5344CB8AC3E}">
        <p14:creationId xmlns:p14="http://schemas.microsoft.com/office/powerpoint/2010/main" val="777163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itle 12">
            <a:extLst>
              <a:ext uri="{FF2B5EF4-FFF2-40B4-BE49-F238E27FC236}">
                <a16:creationId xmlns:a16="http://schemas.microsoft.com/office/drawing/2014/main" id="{EEDA35ED-7BE7-134C-913D-A8F0D2662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968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Procedimento per esplicitare </a:t>
            </a:r>
            <a:r>
              <a:rPr lang="it-IT" altLang="it-IT" sz="3200" b="1" dirty="0" err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</a:t>
            </a:r>
            <a:endParaRPr lang="it-IT" altLang="it-IT" sz="3200" b="1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0726" name="Footer Placeholder 4">
            <a:extLst>
              <a:ext uri="{FF2B5EF4-FFF2-40B4-BE49-F238E27FC236}">
                <a16:creationId xmlns:a16="http://schemas.microsoft.com/office/drawing/2014/main" id="{4D74B61E-7104-524B-9809-2D64EF630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/>
              <a:t>Daniela Valenti, 2020</a:t>
            </a:r>
          </a:p>
        </p:txBody>
      </p:sp>
      <p:sp>
        <p:nvSpPr>
          <p:cNvPr id="30727" name="Slide Number Placeholder 9">
            <a:extLst>
              <a:ext uri="{FF2B5EF4-FFF2-40B4-BE49-F238E27FC236}">
                <a16:creationId xmlns:a16="http://schemas.microsoft.com/office/drawing/2014/main" id="{87B100F1-897F-074A-BCAD-05F199FA0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05CF1DD-13EA-5747-BA06-6E2ECEFAF037}" type="slidenum">
              <a:rPr lang="it-IT" altLang="it-IT" sz="1400"/>
              <a:pPr eaLnBrk="1" hangingPunct="1"/>
              <a:t>27</a:t>
            </a:fld>
            <a:endParaRPr lang="it-IT" altLang="it-IT" sz="1400"/>
          </a:p>
        </p:txBody>
      </p:sp>
      <p:sp>
        <p:nvSpPr>
          <p:cNvPr id="30729" name="TextBox 14">
            <a:extLst>
              <a:ext uri="{FF2B5EF4-FFF2-40B4-BE49-F238E27FC236}">
                <a16:creationId xmlns:a16="http://schemas.microsoft.com/office/drawing/2014/main" id="{16DFFD50-040A-214F-B179-3137B8F9C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5761" y="1484784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it-IT" altLang="it-IT" b="1" dirty="0">
                <a:solidFill>
                  <a:srgbClr val="1F2937"/>
                </a:solidFill>
              </a:rPr>
              <a:t> Divido per 10 i due membri  per esplicitare il logaritmo, che è moltiplicato per 10; ottengo:</a:t>
            </a:r>
          </a:p>
        </p:txBody>
      </p:sp>
      <p:sp>
        <p:nvSpPr>
          <p:cNvPr id="30730" name="Rectangle 15">
            <a:extLst>
              <a:ext uri="{FF2B5EF4-FFF2-40B4-BE49-F238E27FC236}">
                <a16:creationId xmlns:a16="http://schemas.microsoft.com/office/drawing/2014/main" id="{60A40853-C4E2-CA4D-8606-DC7F76D6E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5761" y="3068960"/>
            <a:ext cx="83057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2. Applico la definizione di logaritmo per esplicitare l’argomento del logaritmo; ottengo:</a:t>
            </a:r>
          </a:p>
        </p:txBody>
      </p:sp>
      <p:sp>
        <p:nvSpPr>
          <p:cNvPr id="30731" name="Rectangle 19">
            <a:extLst>
              <a:ext uri="{FF2B5EF4-FFF2-40B4-BE49-F238E27FC236}">
                <a16:creationId xmlns:a16="http://schemas.microsoft.com/office/drawing/2014/main" id="{4444CA14-0958-9647-9D95-3E3539EC0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512" y="4581128"/>
            <a:ext cx="84850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3. Divido i due membri per 10</a:t>
            </a:r>
            <a:r>
              <a:rPr lang="it-IT" altLang="it-IT" b="1" baseline="30000" dirty="0">
                <a:solidFill>
                  <a:srgbClr val="1F2937"/>
                </a:solidFill>
              </a:rPr>
              <a:t>12</a:t>
            </a:r>
            <a:r>
              <a:rPr lang="it-IT" altLang="it-IT" b="1" dirty="0">
                <a:solidFill>
                  <a:srgbClr val="1F2937"/>
                </a:solidFill>
              </a:rPr>
              <a:t> per esplicitare </a:t>
            </a:r>
            <a:r>
              <a:rPr lang="it-IT" altLang="it-IT" b="1" dirty="0" err="1">
                <a:solidFill>
                  <a:srgbClr val="1F2937"/>
                </a:solidFill>
              </a:rPr>
              <a:t>P</a:t>
            </a:r>
            <a:r>
              <a:rPr lang="it-IT" altLang="it-IT" b="1" dirty="0">
                <a:solidFill>
                  <a:srgbClr val="1F2937"/>
                </a:solidFill>
              </a:rPr>
              <a:t>; ottengo: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970D0AA-9332-C740-9283-C17E44FEC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760" y="620688"/>
            <a:ext cx="3403600" cy="8382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4B6FAA00-734D-A740-A846-87B94AF4C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056" y="2348880"/>
            <a:ext cx="2159000" cy="72390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242821FC-4061-D84E-8DDF-A792E93FD1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832" y="3933056"/>
            <a:ext cx="2236903" cy="701119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165147B4-202D-144A-AE43-8D56B4D40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3792" y="4995299"/>
            <a:ext cx="3038390" cy="665949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89EE134D-E349-AD4B-B4FA-67A484DFE567}"/>
              </a:ext>
            </a:extLst>
          </p:cNvPr>
          <p:cNvSpPr/>
          <p:nvPr/>
        </p:nvSpPr>
        <p:spPr>
          <a:xfrm>
            <a:off x="515380" y="5707534"/>
            <a:ext cx="111612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it-IT" sz="2400" b="1" i="1" dirty="0">
                <a:solidFill>
                  <a:srgbClr val="1F2937"/>
                </a:solidFill>
              </a:rPr>
              <a:t>La soglia di udibilità</a:t>
            </a:r>
            <a:r>
              <a:rPr lang="it-IT" altLang="it-IT" sz="2400" b="1" dirty="0">
                <a:solidFill>
                  <a:srgbClr val="1F2937"/>
                </a:solidFill>
              </a:rPr>
              <a:t> corrisponde ad una potenza trasmessa </a:t>
            </a:r>
            <a:r>
              <a:rPr lang="it-IT" altLang="it-IT" sz="2400" b="1" dirty="0" err="1">
                <a:solidFill>
                  <a:srgbClr val="1F2937"/>
                </a:solidFill>
              </a:rPr>
              <a:t>P</a:t>
            </a:r>
            <a:r>
              <a:rPr lang="it-IT" altLang="it-IT" sz="2400" b="1" dirty="0">
                <a:solidFill>
                  <a:srgbClr val="1F2937"/>
                </a:solidFill>
              </a:rPr>
              <a:t> = 10</a:t>
            </a:r>
            <a:r>
              <a:rPr lang="it-IT" altLang="it-IT" sz="2400" b="1" baseline="30000" dirty="0">
                <a:solidFill>
                  <a:srgbClr val="1F2937"/>
                </a:solidFill>
              </a:rPr>
              <a:t>-12 </a:t>
            </a:r>
            <a:r>
              <a:rPr lang="it-IT" altLang="it-IT" sz="2400" b="1" dirty="0" err="1">
                <a:solidFill>
                  <a:srgbClr val="1F2937"/>
                </a:solidFill>
              </a:rPr>
              <a:t>W</a:t>
            </a:r>
            <a:r>
              <a:rPr lang="it-IT" altLang="it-IT" sz="2400" b="1" dirty="0">
                <a:solidFill>
                  <a:srgbClr val="1F2937"/>
                </a:solidFill>
              </a:rPr>
              <a:t>/m</a:t>
            </a:r>
            <a:r>
              <a:rPr lang="it-IT" altLang="it-IT" sz="2400" b="1" baseline="30000" dirty="0">
                <a:solidFill>
                  <a:srgbClr val="1F2937"/>
                </a:solidFill>
              </a:rPr>
              <a:t>2</a:t>
            </a:r>
            <a:endParaRPr lang="it-IT" sz="2400" dirty="0">
              <a:solidFill>
                <a:srgbClr val="1F293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27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itle 12">
            <a:extLst>
              <a:ext uri="{FF2B5EF4-FFF2-40B4-BE49-F238E27FC236}">
                <a16:creationId xmlns:a16="http://schemas.microsoft.com/office/drawing/2014/main" id="{F2DA8749-0DE1-5E42-8A05-589D7DDDF9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9448" y="393576"/>
            <a:ext cx="86868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Osservazioni sulla scala in decibel (dB)</a:t>
            </a:r>
          </a:p>
        </p:txBody>
      </p:sp>
      <p:sp>
        <p:nvSpPr>
          <p:cNvPr id="32770" name="Footer Placeholder 4">
            <a:extLst>
              <a:ext uri="{FF2B5EF4-FFF2-40B4-BE49-F238E27FC236}">
                <a16:creationId xmlns:a16="http://schemas.microsoft.com/office/drawing/2014/main" id="{0F1AB500-0FC2-EB4E-AB5F-02B28119C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83432" y="6553200"/>
            <a:ext cx="2895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200" i="1" dirty="0"/>
              <a:t>Daniela Valenti, 2020</a:t>
            </a:r>
          </a:p>
        </p:txBody>
      </p:sp>
      <p:sp>
        <p:nvSpPr>
          <p:cNvPr id="32771" name="Slide Number Placeholder 9">
            <a:extLst>
              <a:ext uri="{FF2B5EF4-FFF2-40B4-BE49-F238E27FC236}">
                <a16:creationId xmlns:a16="http://schemas.microsoft.com/office/drawing/2014/main" id="{DB267B44-CB7D-4C4C-AF5B-711A5D0D4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3848" y="6245225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5674252-D718-B446-9EA7-A402C1818E40}" type="slidenum">
              <a:rPr lang="it-IT" altLang="it-IT" sz="1400"/>
              <a:pPr eaLnBrk="1" hangingPunct="1"/>
              <a:t>28</a:t>
            </a:fld>
            <a:endParaRPr lang="it-IT" altLang="it-IT" sz="140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7FDE2EB-71D5-B243-9E51-0F8F1A7759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784423"/>
              </p:ext>
            </p:extLst>
          </p:nvPr>
        </p:nvGraphicFramePr>
        <p:xfrm>
          <a:off x="3183904" y="1143000"/>
          <a:ext cx="5562600" cy="2184400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1276517624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202584482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Intensità della sensazione in </a:t>
                      </a: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db</a:t>
                      </a:r>
                      <a:endParaRPr kumimoji="0" lang="it-IT" alt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1F2937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</a:t>
                      </a:r>
                      <a:endParaRPr kumimoji="0" lang="it-IT" alt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1F2937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Potenza trasmessa dall’onda sonora in </a:t>
                      </a: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W</a:t>
                      </a:r>
                      <a:r>
                        <a:rPr kumimoji="0" lang="it-IT" alt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/m</a:t>
                      </a:r>
                      <a:r>
                        <a:rPr kumimoji="0" lang="it-IT" altLang="it-IT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  <a:br>
                        <a:rPr kumimoji="0" lang="it-IT" altLang="it-IT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</a:b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P</a:t>
                      </a:r>
                      <a:endParaRPr kumimoji="0" lang="it-IT" altLang="it-IT" sz="1800" b="1" i="0" u="none" strike="noStrike" cap="none" normalizeH="0" baseline="30000" dirty="0">
                        <a:ln>
                          <a:noFill/>
                        </a:ln>
                        <a:solidFill>
                          <a:srgbClr val="1F2937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08107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  <a:r>
                        <a:rPr kumimoji="0" lang="it-IT" altLang="it-IT" sz="20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-12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509139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  <a:r>
                        <a:rPr kumimoji="0" lang="it-IT" altLang="it-IT" sz="20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</a:t>
                      </a:r>
                      <a:r>
                        <a:rPr kumimoji="0" lang="it-IT" alt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  <a:r>
                        <a:rPr kumimoji="0" lang="it-IT" altLang="it-IT" sz="20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-12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0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3214483"/>
                  </a:ext>
                </a:extLst>
              </a:tr>
            </a:tbl>
          </a:graphicData>
        </a:graphic>
      </p:graphicFrame>
      <p:sp>
        <p:nvSpPr>
          <p:cNvPr id="10" name="Circular Arrow 9">
            <a:extLst>
              <a:ext uri="{FF2B5EF4-FFF2-40B4-BE49-F238E27FC236}">
                <a16:creationId xmlns:a16="http://schemas.microsoft.com/office/drawing/2014/main" id="{687239BE-7813-B548-BAD4-56512B2EC6E9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2625824" y="2298576"/>
            <a:ext cx="609600" cy="914400"/>
          </a:xfrm>
          <a:custGeom>
            <a:avLst/>
            <a:gdLst>
              <a:gd name="T0" fmla="*/ 404114 w 609600"/>
              <a:gd name="T1" fmla="*/ 815598 h 914400"/>
              <a:gd name="T2" fmla="*/ 438526 w 609600"/>
              <a:gd name="T3" fmla="*/ 44925 h 914400"/>
              <a:gd name="T4" fmla="*/ 483952 w 609600"/>
              <a:gd name="T5" fmla="*/ 194138 h 914400"/>
              <a:gd name="T6" fmla="*/ 366660 w 609600"/>
              <a:gd name="T7" fmla="*/ 150453 h 914400"/>
              <a:gd name="T8" fmla="*/ 4 60000 65536"/>
              <a:gd name="T9" fmla="*/ 3 60000 65536"/>
              <a:gd name="T10" fmla="*/ 0 60000 65536"/>
              <a:gd name="T11" fmla="*/ 1 60000 65536"/>
              <a:gd name="T12" fmla="*/ 98537 w 609600"/>
              <a:gd name="T13" fmla="*/ 143174 h 914400"/>
              <a:gd name="T14" fmla="*/ 511063 w 609600"/>
              <a:gd name="T15" fmla="*/ 771226 h 9144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09600" h="914400">
                <a:moveTo>
                  <a:pt x="418185" y="866377"/>
                </a:moveTo>
                <a:lnTo>
                  <a:pt x="418185" y="866377"/>
                </a:lnTo>
                <a:cubicBezTo>
                  <a:pt x="382300" y="889425"/>
                  <a:pt x="343747" y="901300"/>
                  <a:pt x="304800" y="901300"/>
                </a:cubicBezTo>
                <a:cubicBezTo>
                  <a:pt x="143698" y="901300"/>
                  <a:pt x="13100" y="702469"/>
                  <a:pt x="13100" y="457200"/>
                </a:cubicBezTo>
                <a:cubicBezTo>
                  <a:pt x="13100" y="211930"/>
                  <a:pt x="143698" y="13100"/>
                  <a:pt x="304800" y="13100"/>
                </a:cubicBezTo>
                <a:cubicBezTo>
                  <a:pt x="348343" y="13100"/>
                  <a:pt x="391334" y="27941"/>
                  <a:pt x="430619" y="56535"/>
                </a:cubicBezTo>
                <a:lnTo>
                  <a:pt x="438526" y="44925"/>
                </a:lnTo>
                <a:lnTo>
                  <a:pt x="483952" y="194138"/>
                </a:lnTo>
                <a:lnTo>
                  <a:pt x="366660" y="150453"/>
                </a:lnTo>
                <a:lnTo>
                  <a:pt x="374747" y="138578"/>
                </a:lnTo>
                <a:lnTo>
                  <a:pt x="374746" y="138578"/>
                </a:lnTo>
                <a:cubicBezTo>
                  <a:pt x="352477" y="122718"/>
                  <a:pt x="328746" y="114575"/>
                  <a:pt x="304800" y="114575"/>
                </a:cubicBezTo>
                <a:cubicBezTo>
                  <a:pt x="199741" y="114575"/>
                  <a:pt x="114574" y="267973"/>
                  <a:pt x="114574" y="457201"/>
                </a:cubicBezTo>
                <a:cubicBezTo>
                  <a:pt x="114574" y="646428"/>
                  <a:pt x="199741" y="799827"/>
                  <a:pt x="304800" y="799827"/>
                </a:cubicBezTo>
                <a:cubicBezTo>
                  <a:pt x="334285" y="799827"/>
                  <a:pt x="363367" y="787481"/>
                  <a:pt x="389750" y="763764"/>
                </a:cubicBezTo>
                <a:close/>
              </a:path>
            </a:pathLst>
          </a:custGeom>
          <a:solidFill>
            <a:srgbClr val="1F2937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it-IT" altLang="it-IT" dirty="0">
              <a:solidFill>
                <a:srgbClr val="1F2937"/>
              </a:solidFill>
            </a:endParaRPr>
          </a:p>
        </p:txBody>
      </p:sp>
      <p:sp>
        <p:nvSpPr>
          <p:cNvPr id="32788" name="TextBox 10">
            <a:extLst>
              <a:ext uri="{FF2B5EF4-FFF2-40B4-BE49-F238E27FC236}">
                <a16:creationId xmlns:a16="http://schemas.microsoft.com/office/drawing/2014/main" id="{C4E3E9D3-CAB5-304D-B8E7-97A66BC8F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752" y="2534989"/>
            <a:ext cx="76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+60</a:t>
            </a:r>
          </a:p>
        </p:txBody>
      </p:sp>
      <p:sp>
        <p:nvSpPr>
          <p:cNvPr id="15" name="Circular Arrow 14">
            <a:extLst>
              <a:ext uri="{FF2B5EF4-FFF2-40B4-BE49-F238E27FC236}">
                <a16:creationId xmlns:a16="http://schemas.microsoft.com/office/drawing/2014/main" id="{0429C8C8-C3F6-0F4C-B8F6-B1A443971497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8717160" y="2298576"/>
            <a:ext cx="533400" cy="914400"/>
          </a:xfrm>
          <a:custGeom>
            <a:avLst/>
            <a:gdLst>
              <a:gd name="T0" fmla="*/ 361880 w 533400"/>
              <a:gd name="T1" fmla="*/ 800679 h 914400"/>
              <a:gd name="T2" fmla="*/ 398050 w 533400"/>
              <a:gd name="T3" fmla="*/ 57188 h 914400"/>
              <a:gd name="T4" fmla="*/ 426559 w 533400"/>
              <a:gd name="T5" fmla="*/ 222467 h 914400"/>
              <a:gd name="T6" fmla="*/ 322989 w 533400"/>
              <a:gd name="T7" fmla="*/ 167406 h 914400"/>
              <a:gd name="T8" fmla="*/ 4 60000 65536"/>
              <a:gd name="T9" fmla="*/ 3 60000 65536"/>
              <a:gd name="T10" fmla="*/ 0 60000 65536"/>
              <a:gd name="T11" fmla="*/ 1 60000 65536"/>
              <a:gd name="T12" fmla="*/ 93869 w 533400"/>
              <a:gd name="T13" fmla="*/ 149665 h 914400"/>
              <a:gd name="T14" fmla="*/ 439531 w 533400"/>
              <a:gd name="T15" fmla="*/ 764735 h 9144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33400" h="914400">
                <a:moveTo>
                  <a:pt x="374793" y="847278"/>
                </a:moveTo>
                <a:lnTo>
                  <a:pt x="374792" y="847277"/>
                </a:lnTo>
                <a:cubicBezTo>
                  <a:pt x="341171" y="876777"/>
                  <a:pt x="304186" y="892120"/>
                  <a:pt x="266700" y="892120"/>
                </a:cubicBezTo>
                <a:cubicBezTo>
                  <a:pt x="131710" y="892120"/>
                  <a:pt x="22280" y="697399"/>
                  <a:pt x="22280" y="457200"/>
                </a:cubicBezTo>
                <a:cubicBezTo>
                  <a:pt x="22280" y="217000"/>
                  <a:pt x="131710" y="22280"/>
                  <a:pt x="266700" y="22280"/>
                </a:cubicBezTo>
                <a:cubicBezTo>
                  <a:pt x="308040" y="22280"/>
                  <a:pt x="348705" y="40938"/>
                  <a:pt x="384891" y="76509"/>
                </a:cubicBezTo>
                <a:lnTo>
                  <a:pt x="398050" y="57188"/>
                </a:lnTo>
                <a:lnTo>
                  <a:pt x="426559" y="222467"/>
                </a:lnTo>
                <a:lnTo>
                  <a:pt x="322989" y="167406"/>
                </a:lnTo>
                <a:lnTo>
                  <a:pt x="336396" y="147719"/>
                </a:lnTo>
                <a:lnTo>
                  <a:pt x="336396" y="147718"/>
                </a:lnTo>
                <a:cubicBezTo>
                  <a:pt x="314760" y="123618"/>
                  <a:pt x="290897" y="111070"/>
                  <a:pt x="266700" y="111070"/>
                </a:cubicBezTo>
                <a:cubicBezTo>
                  <a:pt x="180747" y="111070"/>
                  <a:pt x="111070" y="266037"/>
                  <a:pt x="111070" y="457200"/>
                </a:cubicBezTo>
                <a:cubicBezTo>
                  <a:pt x="111070" y="648362"/>
                  <a:pt x="180747" y="803330"/>
                  <a:pt x="266700" y="803330"/>
                </a:cubicBezTo>
                <a:cubicBezTo>
                  <a:pt x="295535" y="803330"/>
                  <a:pt x="323804" y="785512"/>
                  <a:pt x="348353" y="751864"/>
                </a:cubicBezTo>
                <a:close/>
              </a:path>
            </a:pathLst>
          </a:custGeom>
          <a:solidFill>
            <a:srgbClr val="1F2937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it-IT" altLang="it-IT"/>
          </a:p>
        </p:txBody>
      </p:sp>
      <p:sp>
        <p:nvSpPr>
          <p:cNvPr id="32790" name="TextBox 15">
            <a:extLst>
              <a:ext uri="{FF2B5EF4-FFF2-40B4-BE49-F238E27FC236}">
                <a16:creationId xmlns:a16="http://schemas.microsoft.com/office/drawing/2014/main" id="{C9478344-9390-3C47-B979-E4600075B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9952" y="2534989"/>
            <a:ext cx="182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×1000 000</a:t>
            </a:r>
          </a:p>
        </p:txBody>
      </p:sp>
      <p:pic>
        <p:nvPicPr>
          <p:cNvPr id="32791" name="Picture 16" descr="323-scala-rumore.jpg">
            <a:extLst>
              <a:ext uri="{FF2B5EF4-FFF2-40B4-BE49-F238E27FC236}">
                <a16:creationId xmlns:a16="http://schemas.microsoft.com/office/drawing/2014/main" id="{710F3932-44CC-D346-8470-179E84478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824" y="3404592"/>
            <a:ext cx="7288559" cy="305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087847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Personalizzati 1">
      <a:dk1>
        <a:srgbClr val="000000"/>
      </a:dk1>
      <a:lt1>
        <a:srgbClr val="1F2837"/>
      </a:lt1>
      <a:dk2>
        <a:srgbClr val="1F2837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10869</TotalTime>
  <Words>1184</Words>
  <Application>Microsoft Macintosh PowerPoint</Application>
  <PresentationFormat>Widescreen</PresentationFormat>
  <Paragraphs>185</Paragraphs>
  <Slides>28</Slides>
  <Notes>1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37" baseType="lpstr">
      <vt:lpstr>ＭＳ ゴシック</vt:lpstr>
      <vt:lpstr>ＭＳ Ｐゴシック</vt:lpstr>
      <vt:lpstr>Arial</vt:lpstr>
      <vt:lpstr>Arial Black</vt:lpstr>
      <vt:lpstr>Arial Narrow</vt:lpstr>
      <vt:lpstr>Calibri</vt:lpstr>
      <vt:lpstr>Times New Roman</vt:lpstr>
      <vt:lpstr>Struttura predefinita</vt:lpstr>
      <vt:lpstr>Equation</vt:lpstr>
      <vt:lpstr>Proprietà dei logaritmi</vt:lpstr>
      <vt:lpstr>Perché le proprietà dei logaritmi?</vt:lpstr>
      <vt:lpstr>I logaritmi in molte leggi scientifiche</vt:lpstr>
      <vt:lpstr>I logaritmi in molte leggi scientifiche</vt:lpstr>
      <vt:lpstr>Regole “di lettura”</vt:lpstr>
      <vt:lpstr>Esempi di regole “di lettura”</vt:lpstr>
      <vt:lpstr>Scritture che richiedono attenzione</vt:lpstr>
      <vt:lpstr>Dalle proprietà delle potenze alle proprietà dei logaritmi</vt:lpstr>
      <vt:lpstr>Il logaritmo di una potenza</vt:lpstr>
      <vt:lpstr>Il logaritmo di un prodotto</vt:lpstr>
      <vt:lpstr>Il logaritmo di un quoziente</vt:lpstr>
      <vt:lpstr>Cambiamento di base di un logaritmo</vt:lpstr>
      <vt:lpstr>Tutte le proprietà dei logaritmi</vt:lpstr>
      <vt:lpstr>Calcoli con i logaritmi</vt:lpstr>
      <vt:lpstr>Oggi con la calcolatrice</vt:lpstr>
      <vt:lpstr>Difficoltà dei calcoli con i logaritmi</vt:lpstr>
      <vt:lpstr>Attenzione nei calcoli con i logaritmi</vt:lpstr>
      <vt:lpstr>Attenzione nei calcoli con i logaritmi</vt:lpstr>
      <vt:lpstr>Problemi da risolvere con i logaritmi</vt:lpstr>
      <vt:lpstr>Riprendo il problema di datazione</vt:lpstr>
      <vt:lpstr>Problema di datazione</vt:lpstr>
      <vt:lpstr>Problemi sui suoni </vt:lpstr>
      <vt:lpstr>Problema basato su una legge logaritmica</vt:lpstr>
      <vt:lpstr>Problema descritto da una legge logaritmica</vt:lpstr>
      <vt:lpstr>Procedimento per esplicitare P</vt:lpstr>
      <vt:lpstr>Problema descritto da una legge logaritmica</vt:lpstr>
      <vt:lpstr>Procedimento per esplicitare P</vt:lpstr>
      <vt:lpstr>Osservazioni sulla scala in decibel (dB)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567</cp:revision>
  <cp:lastPrinted>2012-04-24T09:03:52Z</cp:lastPrinted>
  <dcterms:created xsi:type="dcterms:W3CDTF">2012-05-18T16:53:25Z</dcterms:created>
  <dcterms:modified xsi:type="dcterms:W3CDTF">2026-09-03T07:45:04Z</dcterms:modified>
</cp:coreProperties>
</file>