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12" r:id="rId3"/>
    <p:sldId id="297" r:id="rId4"/>
    <p:sldId id="298" r:id="rId5"/>
    <p:sldId id="307" r:id="rId6"/>
    <p:sldId id="301" r:id="rId7"/>
    <p:sldId id="302" r:id="rId8"/>
    <p:sldId id="303" r:id="rId9"/>
    <p:sldId id="304" r:id="rId10"/>
    <p:sldId id="305" r:id="rId11"/>
    <p:sldId id="299" r:id="rId12"/>
    <p:sldId id="308" r:id="rId13"/>
    <p:sldId id="309" r:id="rId14"/>
    <p:sldId id="310" r:id="rId15"/>
    <p:sldId id="311" r:id="rId16"/>
  </p:sldIdLst>
  <p:sldSz cx="9144000" cy="6858000" type="screen4x3"/>
  <p:notesSz cx="6650038" cy="978376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75"/>
  </p:normalViewPr>
  <p:slideViewPr>
    <p:cSldViewPr>
      <p:cViewPr varScale="1">
        <p:scale>
          <a:sx n="86" d="100"/>
          <a:sy n="86" d="100"/>
        </p:scale>
        <p:origin x="1736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CA9BCD-CF38-324F-A5F2-5D65CB2AC5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40ECEE-1104-BF4C-88B7-A92BA17A20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4DC10A-ECB0-A84B-BFBA-F961A4B97D4E}" type="datetime1">
              <a:rPr lang="it-IT" altLang="it-IT"/>
              <a:pPr/>
              <a:t>24/09/20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D44DB8-312D-1F4A-935B-917A6B447C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BAF5BC-42B0-F14F-B3ED-9CFF0C8AFC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13B19FD-0BEC-2E44-9056-1ACEF638938D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8A667E-0C2B-BC48-AD1B-2A8175EA3C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EA69FC-4CB0-704B-997E-EABEE0CE4A6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37E7270-9F78-0C43-86F3-B83BAA625557}" type="datetime1">
              <a:rPr lang="it-IT" altLang="it-IT"/>
              <a:pPr/>
              <a:t>24/09/20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06A4540-2BD7-F74F-9137-0D4A1C5223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91088" cy="366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67BA144-33C8-994A-9596-814F9F75E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163" y="4646613"/>
            <a:ext cx="5319712" cy="4403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EE48A-D402-6B47-B1A2-AD362384EBC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ECD1C-C82B-434B-B090-6B1B935C7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41D3D26-B46E-6540-867C-4297D1F2490D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CEA8EB7F-5518-D346-8546-2E50125F4A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DAAAD3BB-03F2-4341-BDE4-7AD604F4A6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2C42565F-A23C-974F-AFF8-CEED513002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1027431-060E-2E41-B2F7-F39CB715E27E}" type="slidenum">
              <a:rPr lang="it-IT" altLang="it-IT" sz="1200"/>
              <a:pPr eaLnBrk="1" hangingPunct="1"/>
              <a:t>13</a:t>
            </a:fld>
            <a:endParaRPr lang="it-IT" altLang="it-I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893929-CA33-A246-ADD9-134AC1B1FE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176B16-A4CC-FA4F-A944-05A1AC266F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6C14B7-0804-654F-8B9A-8625860AA2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CE5C4-7AA9-F245-A908-7D17447932D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72527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464135-B7ED-0349-A9BA-E397313BB3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273C3A-8E85-E841-8C7C-18CCFACB35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BC47AF-8294-2C44-8136-7F86302D63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FB661-8300-3245-82A2-1983FD2C025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2029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50CF8F-904D-ED45-8A7B-48A21605E8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A5AEAC-646A-104F-B424-4719048586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AE9540-B4AE-2246-B16C-D809F2505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B6696-C82E-5C4D-A685-12623D51E21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2751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354340-C67B-E546-BAB9-27C28078CD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528C84-10CC-6F40-A748-248E46B87D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A32CA0-2407-5245-B8F9-38F15A53D5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1ED0C-16EF-8A43-A280-12714643ACA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3356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1DBE272-7CE5-2D4D-8BCE-71FC94FACB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364ACC2-254C-584A-AA04-62FB94129F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5CBDBAF-F4D2-EB48-AC22-AC94B2E04D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B2472A-E0F8-2D46-B95E-8969A7FB17D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1336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F51AC4-A714-494B-92A0-1A1F2DD8FB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BC3F64D-28C9-F242-9E6D-2855D40E7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D6C7238-A1F9-9840-85A6-38BEE76A67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B96258-8644-1C49-8F1C-FA9A4F95F0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2643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BCFFCB-77D7-F34F-BD13-470EF18635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A2922B-E731-CC4C-8649-C966B7E20F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9E3110-FAD8-AE44-BB9D-A2AD8EA59D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94C526-5502-7240-80D0-EFC74D72D2B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895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315AA6-BF7D-DA41-A782-94FEE6BBCC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34EF5A-B6E2-EF49-AEED-1DE53591FA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8432F6-5106-2048-98E2-A23A4A7AB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F0C169-CD1C-C049-86B6-06CB5ABFAE4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4227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B819FF-D6F8-9741-89BF-0ABA8E2282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427D5A-F7A4-3B4F-B8B4-540E467DFD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14B36B-3DD0-FB45-863A-38E254F71F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2F3CDB-D7FA-8645-A9C2-F336046FB73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331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4E8DE58-2DD6-3C48-94E9-792F0CD7E9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08C4964-CF54-6142-85D1-A33B679182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F10598E-C875-0547-A97C-8890ECFA2F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5908E-45AB-9440-8CB6-D8D79E07A23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570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B1A7E01-F78E-DB41-B1D1-EAA3D1E23D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6488C7D-781A-0742-8CD1-F864B66C6A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0F498F7-EEA1-0444-AB33-9DE42CCB24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B1A185-55ED-BC48-AA65-D7384494FEC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0902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1221675-7F16-944A-AEFE-C13196693E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C308A7-4F69-904B-9453-06C61606B6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C76298-98ED-CD46-9DB7-18CF2A68EB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C9E2B-830E-874A-B8D4-89A1EA783E2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020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7B0915-DDE5-264F-B676-E2BD4887AB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69ABE7-C28C-F743-834B-A4D28FDD71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715369-6C92-7441-82BD-114A7918C6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29E3EF-53D6-9C44-89DD-8A1D10BB4C2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54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FADA16-70BB-AC43-A027-75075B3324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FF4993-1927-7148-BE2F-7D8475F08A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392D50-6CFB-B449-B596-37F61B6318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4A402B-544C-6541-802B-9565290CC6C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3670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405FC1E-DED4-9849-898F-C1FAAAEAC5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8D37D24-52C0-5C4E-84B8-39559A26FF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9E828F4-CA7F-6E45-8E2C-8AA6D5B2278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1F7FA30-4E16-4443-94B5-928D5AD4B9D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5332374-01C4-E24B-A970-FEDEADA884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068EEE3-591E-8B43-9FB3-33CDC01AD54B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A056B33-854E-6B41-BB48-FF44EA9F82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19200" y="1295400"/>
            <a:ext cx="6835775" cy="2160588"/>
          </a:xfrm>
        </p:spPr>
        <p:txBody>
          <a:bodyPr/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Leggi matematiche, curve e funzioni</a:t>
            </a:r>
          </a:p>
        </p:txBody>
      </p:sp>
      <p:sp>
        <p:nvSpPr>
          <p:cNvPr id="18435" name="Footer Placeholder 4">
            <a:extLst>
              <a:ext uri="{FF2B5EF4-FFF2-40B4-BE49-F238E27FC236}">
                <a16:creationId xmlns:a16="http://schemas.microsoft.com/office/drawing/2014/main" id="{A0D6788D-AD4D-7D42-B8D6-DB924521C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90743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 dirty="0"/>
              <a:t>Daniela Valenti, 2020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477C0EFF-2FEF-CA49-B6DF-6A05F4CBE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4E5B072-0AE9-0041-8022-92524F0D2D7B}" type="slidenum">
              <a:rPr lang="it-IT" altLang="it-IT" sz="1400"/>
              <a:pPr eaLnBrk="1" hangingPunct="1"/>
              <a:t>1</a:t>
            </a:fld>
            <a:endParaRPr lang="it-IT" altLang="it-IT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9389492-00D1-3745-9E1D-04141F6957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435975" cy="922337"/>
          </a:xfrm>
        </p:spPr>
        <p:txBody>
          <a:bodyPr/>
          <a:lstStyle/>
          <a:p>
            <a:pPr marL="439738" indent="-355600" algn="l" eaLnBrk="1" hangingPunct="1"/>
            <a:r>
              <a:rPr lang="it-IT" altLang="it-IT" sz="32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A.</a:t>
            </a:r>
            <a:r>
              <a:rPr lang="it-IT" altLang="it-IT" sz="32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</a:t>
            </a:r>
            <a:r>
              <a:rPr lang="it-IT" altLang="it-IT" sz="32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concetto di funzione si evolve</a:t>
            </a:r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037455D8-BCF0-D240-9C25-4DBF2FD57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1792288"/>
            <a:ext cx="671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9A985229-7D5F-D445-8F1D-7EB3CDDF1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38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8000"/>
                </a:solidFill>
                <a:cs typeface="Arial" panose="020B0604020202020204" pitchFamily="34" charset="0"/>
              </a:rPr>
              <a:t>5. Reazioni all’impostazione “bourbakista”</a:t>
            </a:r>
            <a:r>
              <a:rPr lang="it-IT" altLang="it-IT" sz="28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22533" name="Text Box 5">
            <a:extLst>
              <a:ext uri="{FF2B5EF4-FFF2-40B4-BE49-F238E27FC236}">
                <a16:creationId xmlns:a16="http://schemas.microsoft.com/office/drawing/2014/main" id="{4147E499-7907-194C-A72F-C1DDA12A5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29353"/>
            <a:ext cx="6248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660066"/>
                </a:solidFill>
                <a:cs typeface="Arial" panose="020B0604020202020204" pitchFamily="34" charset="0"/>
              </a:rPr>
              <a:t>Il commento di </a:t>
            </a:r>
            <a:r>
              <a:rPr lang="it-IT" altLang="it-IT" sz="2800" b="1" dirty="0" err="1">
                <a:solidFill>
                  <a:srgbClr val="660066"/>
                </a:solidFill>
                <a:cs typeface="Arial" panose="020B0604020202020204" pitchFamily="34" charset="0"/>
              </a:rPr>
              <a:t>Thom</a:t>
            </a:r>
            <a:r>
              <a:rPr lang="it-IT" altLang="it-IT" sz="2800" b="1" dirty="0">
                <a:solidFill>
                  <a:srgbClr val="660066"/>
                </a:solidFill>
                <a:cs typeface="Arial" panose="020B0604020202020204" pitchFamily="34" charset="0"/>
              </a:rPr>
              <a:t> (1974)</a:t>
            </a:r>
          </a:p>
          <a:p>
            <a:pPr eaLnBrk="1" hangingPunct="1"/>
            <a:r>
              <a:rPr lang="it-IT" altLang="it-IT" sz="2800" b="1" dirty="0">
                <a:cs typeface="Arial" panose="020B0604020202020204" pitchFamily="34" charset="0"/>
              </a:rPr>
              <a:t>«È caratteristico che, dall’immenso sforzo di sistemazione di </a:t>
            </a:r>
            <a:r>
              <a:rPr lang="it-IT" altLang="it-IT" sz="2800" b="1" dirty="0" err="1">
                <a:cs typeface="Arial" panose="020B0604020202020204" pitchFamily="34" charset="0"/>
              </a:rPr>
              <a:t>Bourbaki</a:t>
            </a:r>
            <a:r>
              <a:rPr lang="it-IT" altLang="it-IT" sz="2800" b="1" dirty="0">
                <a:cs typeface="Arial" panose="020B0604020202020204" pitchFamily="34" charset="0"/>
              </a:rPr>
              <a:t> non sia uscito alcun teorema nuovo di qualche importanza»</a:t>
            </a:r>
          </a:p>
        </p:txBody>
      </p:sp>
      <p:sp>
        <p:nvSpPr>
          <p:cNvPr id="22534" name="Text Box 6">
            <a:extLst>
              <a:ext uri="{FF2B5EF4-FFF2-40B4-BE49-F238E27FC236}">
                <a16:creationId xmlns:a16="http://schemas.microsoft.com/office/drawing/2014/main" id="{4F7D319E-7298-7042-A074-774030798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191000"/>
            <a:ext cx="8424863" cy="1947863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i="1" dirty="0">
                <a:solidFill>
                  <a:srgbClr val="003300"/>
                </a:solidFill>
                <a:latin typeface="Comic Sans MS" panose="030F0902030302020204" pitchFamily="66" charset="0"/>
              </a:rPr>
              <a:t>Un eterno dilemma della matematica:</a:t>
            </a:r>
            <a:r>
              <a:rPr lang="it-IT" altLang="it-IT" sz="2800" b="1" dirty="0">
                <a:solidFill>
                  <a:srgbClr val="003300"/>
                </a:solidFill>
                <a:latin typeface="Comic Sans MS" panose="030F0902030302020204" pitchFamily="66" charset="0"/>
              </a:rPr>
              <a:t> </a:t>
            </a:r>
          </a:p>
          <a:p>
            <a:pPr eaLnBrk="1" hangingPunct="1"/>
            <a:r>
              <a:rPr lang="it-IT" altLang="it-IT" sz="2800" b="1" dirty="0">
                <a:solidFill>
                  <a:srgbClr val="003300"/>
                </a:solidFill>
                <a:latin typeface="Comic Sans MS" panose="030F0902030302020204" pitchFamily="66" charset="0"/>
              </a:rPr>
              <a:t>scoprire nuovi risultati o sistemare logicamente i risultati noti?</a:t>
            </a:r>
          </a:p>
          <a:p>
            <a:pPr eaLnBrk="1" hangingPunct="1"/>
            <a:r>
              <a:rPr lang="it-IT" altLang="it-IT" sz="2800" b="1" dirty="0">
                <a:solidFill>
                  <a:srgbClr val="003300"/>
                </a:solidFill>
                <a:latin typeface="Comic Sans MS" panose="030F0902030302020204" pitchFamily="66" charset="0"/>
              </a:rPr>
              <a:t>                </a:t>
            </a:r>
            <a:r>
              <a:rPr lang="it-IT" altLang="it-IT" sz="3600" b="1" dirty="0" err="1">
                <a:solidFill>
                  <a:srgbClr val="003300"/>
                </a:solidFill>
                <a:latin typeface="Comic Sans MS" panose="030F0902030302020204" pitchFamily="66" charset="0"/>
              </a:rPr>
              <a:t>Bourbaki</a:t>
            </a:r>
            <a:r>
              <a:rPr lang="it-IT" altLang="it-IT" sz="3600" b="1" dirty="0">
                <a:solidFill>
                  <a:srgbClr val="003300"/>
                </a:solidFill>
                <a:latin typeface="Comic Sans MS" panose="030F0902030302020204" pitchFamily="66" charset="0"/>
              </a:rPr>
              <a:t> o </a:t>
            </a:r>
            <a:r>
              <a:rPr lang="it-IT" altLang="it-IT" sz="3600" b="1" dirty="0" err="1">
                <a:solidFill>
                  <a:srgbClr val="003300"/>
                </a:solidFill>
                <a:latin typeface="Comic Sans MS" panose="030F0902030302020204" pitchFamily="66" charset="0"/>
              </a:rPr>
              <a:t>Thom</a:t>
            </a:r>
            <a:r>
              <a:rPr lang="it-IT" altLang="it-IT" sz="3600" b="1" dirty="0">
                <a:solidFill>
                  <a:srgbClr val="003300"/>
                </a:solidFill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27655" name="Text Box 8">
            <a:extLst>
              <a:ext uri="{FF2B5EF4-FFF2-40B4-BE49-F238E27FC236}">
                <a16:creationId xmlns:a16="http://schemas.microsoft.com/office/drawing/2014/main" id="{113B3260-9993-8048-A8AE-5484684A4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157788"/>
            <a:ext cx="80851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>
                <a:solidFill>
                  <a:srgbClr val="FF0000"/>
                </a:solidFill>
                <a:latin typeface="Arial Black" panose="020B0604020202020204" pitchFamily="34" charset="0"/>
              </a:rPr>
              <a:t> </a:t>
            </a:r>
          </a:p>
        </p:txBody>
      </p:sp>
      <p:pic>
        <p:nvPicPr>
          <p:cNvPr id="22538" name="Picture 10" descr="http://www.exploratorium.edu/complexity/CompLexicon/ReneThom.gif">
            <a:extLst>
              <a:ext uri="{FF2B5EF4-FFF2-40B4-BE49-F238E27FC236}">
                <a16:creationId xmlns:a16="http://schemas.microsoft.com/office/drawing/2014/main" id="{85BC464E-2207-2241-83DC-4D338A2A0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76400"/>
            <a:ext cx="16859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Slide Number Placeholder 8">
            <a:extLst>
              <a:ext uri="{FF2B5EF4-FFF2-40B4-BE49-F238E27FC236}">
                <a16:creationId xmlns:a16="http://schemas.microsoft.com/office/drawing/2014/main" id="{50CFB116-10B2-0640-86AE-4D823D2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7C2B527-00F8-C44C-AAE1-25C44388A8C2}" type="slidenum">
              <a:rPr lang="it-IT" altLang="it-IT" sz="1400"/>
              <a:pPr eaLnBrk="1" hangingPunct="1"/>
              <a:t>10</a:t>
            </a:fld>
            <a:endParaRPr lang="it-IT" altLang="it-IT" sz="1400"/>
          </a:p>
        </p:txBody>
      </p:sp>
      <p:sp>
        <p:nvSpPr>
          <p:cNvPr id="27658" name="Footer Placeholder 9">
            <a:extLst>
              <a:ext uri="{FF2B5EF4-FFF2-40B4-BE49-F238E27FC236}">
                <a16:creationId xmlns:a16="http://schemas.microsoft.com/office/drawing/2014/main" id="{C812755D-A1A3-6240-8DD8-1CBEA2D9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8519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400" i="1"/>
              <a:t>Daniela Valenti, 2020</a:t>
            </a:r>
            <a:endParaRPr lang="it-IT" altLang="it-IT" sz="1400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F162B15-41E0-5A41-ACF5-201B011F1F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A.</a:t>
            </a:r>
            <a:r>
              <a:rPr lang="it-IT" altLang="it-IT" sz="32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</a:t>
            </a:r>
            <a:r>
              <a:rPr lang="it-IT" altLang="it-IT" sz="32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concetto di funzione si evolve</a:t>
            </a: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2350A26B-D0C5-C04A-865C-3D0FE5454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1792288"/>
            <a:ext cx="671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6379BCD8-4744-9D44-A66D-689C1264E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43000"/>
            <a:ext cx="7621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8000"/>
                </a:solidFill>
                <a:cs typeface="Arial" panose="020B0604020202020204" pitchFamily="34" charset="0"/>
              </a:rPr>
              <a:t>6. Una definizione più ‘snella’</a:t>
            </a:r>
            <a:endParaRPr lang="it-IT" altLang="it-IT" sz="2800" b="1" dirty="0">
              <a:cs typeface="Arial" panose="020B0604020202020204" pitchFamily="34" charset="0"/>
            </a:endParaRP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7E7CA4FA-BA82-C14A-8AF1-9D001E07D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28800"/>
            <a:ext cx="62674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20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 err="1">
                <a:solidFill>
                  <a:srgbClr val="660066"/>
                </a:solidFill>
                <a:cs typeface="Arial" panose="020B0604020202020204" pitchFamily="34" charset="0"/>
              </a:rPr>
              <a:t>Kolmogorov</a:t>
            </a:r>
            <a:r>
              <a:rPr lang="it-IT" altLang="it-IT" b="1" dirty="0">
                <a:solidFill>
                  <a:srgbClr val="660066"/>
                </a:solidFill>
                <a:cs typeface="Arial" panose="020B0604020202020204" pitchFamily="34" charset="0"/>
              </a:rPr>
              <a:t> (1974)</a:t>
            </a:r>
            <a:br>
              <a:rPr lang="it-IT" altLang="it-IT" b="1" dirty="0">
                <a:solidFill>
                  <a:srgbClr val="660066"/>
                </a:solidFill>
                <a:cs typeface="Arial" panose="020B0604020202020204" pitchFamily="34" charset="0"/>
              </a:rPr>
            </a:br>
            <a:r>
              <a:rPr lang="it-IT" altLang="it-IT" b="1" dirty="0">
                <a:cs typeface="Arial" panose="020B0604020202020204" pitchFamily="34" charset="0"/>
              </a:rPr>
              <a:t>«Si può intendere una funzione come una legge arbitraria che, ad ogni x appartenente ad un insieme D (detto dominio della funzione), fa corrispondere una sola y appar­tenente ad un insieme C (detto codominio della funzione)» .</a:t>
            </a:r>
            <a:endParaRPr lang="it-IT" altLang="it-IT" b="1" dirty="0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32B25F2B-FDD8-D747-BD23-CEF8274FA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47" y="4744243"/>
            <a:ext cx="8229600" cy="1077913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i="1" dirty="0">
                <a:solidFill>
                  <a:srgbClr val="003300"/>
                </a:solidFill>
                <a:latin typeface="Comic Sans MS" panose="030F0902030302020204" pitchFamily="66" charset="0"/>
              </a:rPr>
              <a:t>Questo è il significato più diffuso anche oggi nella comunità scientifica</a:t>
            </a:r>
            <a:r>
              <a:rPr lang="it-IT" altLang="it-IT" sz="3200" b="1" dirty="0">
                <a:solidFill>
                  <a:srgbClr val="00330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27655" name="Picture 6" descr="Kolmogorov.jpg">
            <a:extLst>
              <a:ext uri="{FF2B5EF4-FFF2-40B4-BE49-F238E27FC236}">
                <a16:creationId xmlns:a16="http://schemas.microsoft.com/office/drawing/2014/main" id="{0A94A8B8-7973-D845-8058-865249709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271586"/>
            <a:ext cx="203835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Slide Number Placeholder 7">
            <a:extLst>
              <a:ext uri="{FF2B5EF4-FFF2-40B4-BE49-F238E27FC236}">
                <a16:creationId xmlns:a16="http://schemas.microsoft.com/office/drawing/2014/main" id="{618826B3-1558-E244-A18F-92D1ABF9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2E7C06E-3B96-8745-BD05-20BED042EB0B}" type="slidenum">
              <a:rPr lang="it-IT" altLang="it-IT" sz="1400"/>
              <a:pPr eaLnBrk="1" hangingPunct="1"/>
              <a:t>11</a:t>
            </a:fld>
            <a:endParaRPr lang="it-IT" altLang="it-IT" sz="1400"/>
          </a:p>
        </p:txBody>
      </p:sp>
      <p:sp>
        <p:nvSpPr>
          <p:cNvPr id="28681" name="Footer Placeholder 8">
            <a:extLst>
              <a:ext uri="{FF2B5EF4-FFF2-40B4-BE49-F238E27FC236}">
                <a16:creationId xmlns:a16="http://schemas.microsoft.com/office/drawing/2014/main" id="{7F8A9BF8-6C20-8D44-9A5F-86F8927BA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20384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400" i="1"/>
              <a:t>Daniela Valenti, 2020</a:t>
            </a:r>
            <a:endParaRPr lang="it-IT" altLang="it-IT" sz="1400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B39AF48D-5708-7440-8612-D21CDAE839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609600"/>
          </a:xfrm>
        </p:spPr>
        <p:txBody>
          <a:bodyPr/>
          <a:lstStyle/>
          <a:p>
            <a:pPr eaLnBrk="1" hangingPunct="1"/>
            <a:r>
              <a:rPr lang="it-IT" altLang="it-IT" sz="28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B.</a:t>
            </a:r>
            <a:r>
              <a:rPr lang="it-IT" altLang="it-IT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</a:t>
            </a:r>
            <a:r>
              <a:rPr lang="it-IT" altLang="it-IT" sz="28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Geometria analitica e linguaggio delle funzioni</a:t>
            </a:r>
          </a:p>
        </p:txBody>
      </p:sp>
      <p:sp>
        <p:nvSpPr>
          <p:cNvPr id="29699" name="Text Box 3">
            <a:extLst>
              <a:ext uri="{FF2B5EF4-FFF2-40B4-BE49-F238E27FC236}">
                <a16:creationId xmlns:a16="http://schemas.microsoft.com/office/drawing/2014/main" id="{B0FC993B-2343-214C-A8F7-8D4611B50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1792288"/>
            <a:ext cx="671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D8B23E-DBCD-0643-88C7-A294C4EF754C}"/>
              </a:ext>
            </a:extLst>
          </p:cNvPr>
          <p:cNvSpPr txBox="1"/>
          <p:nvPr/>
        </p:nvSpPr>
        <p:spPr>
          <a:xfrm>
            <a:off x="3018572" y="749746"/>
            <a:ext cx="3276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Geometria</a:t>
            </a:r>
            <a:r>
              <a:rPr lang="it-IT" altLang="it-IT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analitica</a:t>
            </a:r>
          </a:p>
        </p:txBody>
      </p:sp>
      <p:pic>
        <p:nvPicPr>
          <p:cNvPr id="28677" name="Picture 11" descr="funz_parabola.jpg">
            <a:extLst>
              <a:ext uri="{FF2B5EF4-FFF2-40B4-BE49-F238E27FC236}">
                <a16:creationId xmlns:a16="http://schemas.microsoft.com/office/drawing/2014/main" id="{877BF013-B6CE-614C-A82C-A429420AE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19200"/>
            <a:ext cx="243840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2" descr="iperbole.jpg">
            <a:extLst>
              <a:ext uri="{FF2B5EF4-FFF2-40B4-BE49-F238E27FC236}">
                <a16:creationId xmlns:a16="http://schemas.microsoft.com/office/drawing/2014/main" id="{5FF3217A-9BE8-9747-A2E4-0C32336B5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19200"/>
            <a:ext cx="22574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3" descr="Funz_retta.jpg">
            <a:extLst>
              <a:ext uri="{FF2B5EF4-FFF2-40B4-BE49-F238E27FC236}">
                <a16:creationId xmlns:a16="http://schemas.microsoft.com/office/drawing/2014/main" id="{B719193B-77BB-CE47-BC35-AB429158B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236220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Box 14">
            <a:extLst>
              <a:ext uri="{FF2B5EF4-FFF2-40B4-BE49-F238E27FC236}">
                <a16:creationId xmlns:a16="http://schemas.microsoft.com/office/drawing/2014/main" id="{CA7DD221-D71D-B944-BCF8-F5E697998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505200"/>
            <a:ext cx="2511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Equazione: </a:t>
            </a:r>
            <a:r>
              <a:rPr lang="it-IT" altLang="it-IT" sz="1800" b="1" i="1">
                <a:solidFill>
                  <a:srgbClr val="FF0000"/>
                </a:solidFill>
              </a:rPr>
              <a:t>y = -x + 6</a:t>
            </a:r>
          </a:p>
        </p:txBody>
      </p:sp>
      <p:sp>
        <p:nvSpPr>
          <p:cNvPr id="28681" name="Rectangle 15">
            <a:extLst>
              <a:ext uri="{FF2B5EF4-FFF2-40B4-BE49-F238E27FC236}">
                <a16:creationId xmlns:a16="http://schemas.microsoft.com/office/drawing/2014/main" id="{C3575AA1-CA9C-BC4E-AAF3-7E08AEEAB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505200"/>
            <a:ext cx="217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Equazione: </a:t>
            </a:r>
            <a:r>
              <a:rPr lang="it-IT" altLang="it-IT" sz="1800" b="1" i="1">
                <a:solidFill>
                  <a:srgbClr val="FF0000"/>
                </a:solidFill>
              </a:rPr>
              <a:t>y = x</a:t>
            </a:r>
            <a:r>
              <a:rPr lang="it-IT" altLang="it-IT" sz="1800" b="1" i="1" baseline="30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8682" name="Rectangle 16">
            <a:extLst>
              <a:ext uri="{FF2B5EF4-FFF2-40B4-BE49-F238E27FC236}">
                <a16:creationId xmlns:a16="http://schemas.microsoft.com/office/drawing/2014/main" id="{597E02AB-E464-D04C-BA76-566CBE882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505200"/>
            <a:ext cx="2363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Equazione: </a:t>
            </a:r>
            <a:r>
              <a:rPr lang="it-IT" altLang="it-IT" sz="1800" b="1" i="1">
                <a:solidFill>
                  <a:srgbClr val="FF0000"/>
                </a:solidFill>
              </a:rPr>
              <a:t>y = 16/x</a:t>
            </a:r>
          </a:p>
        </p:txBody>
      </p:sp>
      <p:sp>
        <p:nvSpPr>
          <p:cNvPr id="28683" name="TextBox 17">
            <a:extLst>
              <a:ext uri="{FF2B5EF4-FFF2-40B4-BE49-F238E27FC236}">
                <a16:creationId xmlns:a16="http://schemas.microsoft.com/office/drawing/2014/main" id="{2F80B377-1797-7A4A-B657-524C7E496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962400"/>
            <a:ext cx="8458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/>
              <a:t>Non si parlava di ‘</a:t>
            </a:r>
            <a:r>
              <a:rPr lang="it-IT" altLang="it-IT" sz="2000" b="1" i="1"/>
              <a:t>Dominio’</a:t>
            </a:r>
            <a:r>
              <a:rPr lang="it-IT" altLang="it-IT" sz="2000" b="1"/>
              <a:t> all’epoca di Cartesio.</a:t>
            </a:r>
          </a:p>
          <a:p>
            <a:pPr eaLnBrk="1" hangingPunct="1"/>
            <a:r>
              <a:rPr lang="it-IT" altLang="it-IT" sz="2000" b="1"/>
              <a:t>Come si può rivedere la geometria analitica alla luce del più recente concetto di funzione?</a:t>
            </a:r>
          </a:p>
        </p:txBody>
      </p:sp>
      <p:sp>
        <p:nvSpPr>
          <p:cNvPr id="28684" name="TextBox 18">
            <a:extLst>
              <a:ext uri="{FF2B5EF4-FFF2-40B4-BE49-F238E27FC236}">
                <a16:creationId xmlns:a16="http://schemas.microsoft.com/office/drawing/2014/main" id="{2CB72454-55C2-3C4C-BAB7-0C9599983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953000"/>
            <a:ext cx="838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i="1">
                <a:solidFill>
                  <a:srgbClr val="0000FF"/>
                </a:solidFill>
              </a:rPr>
              <a:t>È sottinteso come ‘Dominio’ l’insieme di tutti i numeri reali che, sostituiti ad x nella formula, producono un numero reale y</a:t>
            </a:r>
          </a:p>
        </p:txBody>
      </p:sp>
      <p:sp>
        <p:nvSpPr>
          <p:cNvPr id="28685" name="TextBox 19">
            <a:extLst>
              <a:ext uri="{FF2B5EF4-FFF2-40B4-BE49-F238E27FC236}">
                <a16:creationId xmlns:a16="http://schemas.microsoft.com/office/drawing/2014/main" id="{6D5B3F0B-5614-224A-9462-383971BD3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638800"/>
            <a:ext cx="845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/>
              <a:t>Per precisare meglio, il </a:t>
            </a:r>
            <a:r>
              <a:rPr lang="it-IT" altLang="it-IT" sz="2000" b="1" i="1">
                <a:solidFill>
                  <a:srgbClr val="0000FF"/>
                </a:solidFill>
              </a:rPr>
              <a:t>‘Dominio sottinteso’ </a:t>
            </a:r>
            <a:r>
              <a:rPr lang="it-IT" altLang="it-IT" sz="2000" b="1"/>
              <a:t>prende il nome di </a:t>
            </a:r>
            <a:r>
              <a:rPr lang="it-IT" altLang="it-IT" sz="2000" b="1" i="1">
                <a:solidFill>
                  <a:srgbClr val="FF0000"/>
                </a:solidFill>
              </a:rPr>
              <a:t>‘Campo di esistenza della formula’</a:t>
            </a:r>
          </a:p>
        </p:txBody>
      </p:sp>
      <p:sp>
        <p:nvSpPr>
          <p:cNvPr id="29710" name="Slide Number Placeholder 13">
            <a:extLst>
              <a:ext uri="{FF2B5EF4-FFF2-40B4-BE49-F238E27FC236}">
                <a16:creationId xmlns:a16="http://schemas.microsoft.com/office/drawing/2014/main" id="{3599F042-CB4A-D048-AFF6-22FE46B75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CC3AC5B-1E28-8C4F-8EC2-A3F02EE8D723}" type="slidenum">
              <a:rPr lang="it-IT" altLang="it-IT" sz="1400"/>
              <a:pPr eaLnBrk="1" hangingPunct="1"/>
              <a:t>12</a:t>
            </a:fld>
            <a:endParaRPr lang="it-IT" altLang="it-IT" sz="1400"/>
          </a:p>
        </p:txBody>
      </p:sp>
      <p:sp>
        <p:nvSpPr>
          <p:cNvPr id="29711" name="Footer Placeholder 14">
            <a:extLst>
              <a:ext uri="{FF2B5EF4-FFF2-40B4-BE49-F238E27FC236}">
                <a16:creationId xmlns:a16="http://schemas.microsoft.com/office/drawing/2014/main" id="{B145741A-1B97-C646-8DFD-6D7345BA4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61125"/>
            <a:ext cx="3276600" cy="396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400" i="1"/>
              <a:t>Daniela Valenti, 2020</a:t>
            </a:r>
            <a:endParaRPr lang="it-IT" altLang="it-IT" sz="1400" i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3C9376C-7ACF-1546-938F-52F4DFB5EB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609600"/>
          </a:xfrm>
        </p:spPr>
        <p:txBody>
          <a:bodyPr/>
          <a:lstStyle/>
          <a:p>
            <a:pPr eaLnBrk="1" hangingPunct="1"/>
            <a:r>
              <a:rPr lang="it-IT" altLang="it-IT" sz="28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B.</a:t>
            </a:r>
            <a:r>
              <a:rPr lang="it-IT" altLang="it-IT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</a:t>
            </a:r>
            <a:r>
              <a:rPr lang="it-IT" altLang="it-IT" sz="28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Geometria analitica e linguaggio delle funzioni</a:t>
            </a:r>
          </a:p>
        </p:txBody>
      </p:sp>
      <p:sp>
        <p:nvSpPr>
          <p:cNvPr id="29699" name="TextBox 9">
            <a:extLst>
              <a:ext uri="{FF2B5EF4-FFF2-40B4-BE49-F238E27FC236}">
                <a16:creationId xmlns:a16="http://schemas.microsoft.com/office/drawing/2014/main" id="{EABDEA7F-FBA4-AF42-BC82-C3D27C880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8240"/>
            <a:ext cx="815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Con una formula posso creare più funzioni: basta modificare il dominio. Ecco un primo esempio. </a:t>
            </a:r>
          </a:p>
        </p:txBody>
      </p:sp>
      <p:pic>
        <p:nvPicPr>
          <p:cNvPr id="29700" name="Picture 12" descr="iperbole.jpg">
            <a:extLst>
              <a:ext uri="{FF2B5EF4-FFF2-40B4-BE49-F238E27FC236}">
                <a16:creationId xmlns:a16="http://schemas.microsoft.com/office/drawing/2014/main" id="{81BB4075-B6A8-1F43-A80C-00F118477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22574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16">
            <a:extLst>
              <a:ext uri="{FF2B5EF4-FFF2-40B4-BE49-F238E27FC236}">
                <a16:creationId xmlns:a16="http://schemas.microsoft.com/office/drawing/2014/main" id="{05F91BAE-83A2-0E48-B93B-6785BF715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267200"/>
            <a:ext cx="3124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Equazione: </a:t>
            </a:r>
            <a:r>
              <a:rPr lang="it-IT" altLang="it-IT" sz="1800" b="1" i="1">
                <a:solidFill>
                  <a:srgbClr val="FF0000"/>
                </a:solidFill>
              </a:rPr>
              <a:t>y = 16/x</a:t>
            </a:r>
          </a:p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Non si può dividere per 0</a:t>
            </a:r>
          </a:p>
          <a:p>
            <a:pPr eaLnBrk="1" hangingPunct="1"/>
            <a:br>
              <a:rPr lang="it-IT" altLang="it-IT" sz="800" b="1" i="1">
                <a:solidFill>
                  <a:srgbClr val="FF0000"/>
                </a:solidFill>
              </a:rPr>
            </a:br>
            <a:r>
              <a:rPr lang="it-IT" altLang="it-IT" sz="1800" b="1" i="1">
                <a:solidFill>
                  <a:srgbClr val="0000FF"/>
                </a:solidFill>
              </a:rPr>
              <a:t>Campo di esistenza della formula:  l’insieme R</a:t>
            </a:r>
            <a:r>
              <a:rPr lang="it-IT" altLang="it-IT" sz="1800" b="1" i="1" baseline="-25000">
                <a:solidFill>
                  <a:srgbClr val="0000FF"/>
                </a:solidFill>
              </a:rPr>
              <a:t>0</a:t>
            </a:r>
            <a:r>
              <a:rPr lang="it-IT" altLang="it-IT" sz="1800" b="1" i="1">
                <a:solidFill>
                  <a:srgbClr val="0000FF"/>
                </a:solidFill>
              </a:rPr>
              <a:t> </a:t>
            </a:r>
            <a:r>
              <a:rPr lang="it-IT" altLang="it-IT" sz="1800" b="1">
                <a:solidFill>
                  <a:srgbClr val="0000FF"/>
                </a:solidFill>
              </a:rPr>
              <a:t>dei numeri reali diversi da 0 </a:t>
            </a:r>
          </a:p>
          <a:p>
            <a:pPr eaLnBrk="1" hangingPunct="1"/>
            <a:endParaRPr lang="it-IT" altLang="it-IT" sz="1800" b="1" i="1">
              <a:solidFill>
                <a:srgbClr val="FF0000"/>
              </a:solidFill>
            </a:endParaRPr>
          </a:p>
        </p:txBody>
      </p:sp>
      <p:sp>
        <p:nvSpPr>
          <p:cNvPr id="29702" name="TextBox 21">
            <a:extLst>
              <a:ext uri="{FF2B5EF4-FFF2-40B4-BE49-F238E27FC236}">
                <a16:creationId xmlns:a16="http://schemas.microsoft.com/office/drawing/2014/main" id="{537DA39B-03F5-854D-87FA-FDFE755EE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002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Geometria analitica</a:t>
            </a:r>
          </a:p>
        </p:txBody>
      </p:sp>
      <p:pic>
        <p:nvPicPr>
          <p:cNvPr id="29703" name="Picture 22" descr="Uperbole2.jpg">
            <a:extLst>
              <a:ext uri="{FF2B5EF4-FFF2-40B4-BE49-F238E27FC236}">
                <a16:creationId xmlns:a16="http://schemas.microsoft.com/office/drawing/2014/main" id="{1611F46D-35FA-754D-A13E-64499150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251460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24">
            <a:extLst>
              <a:ext uri="{FF2B5EF4-FFF2-40B4-BE49-F238E27FC236}">
                <a16:creationId xmlns:a16="http://schemas.microsoft.com/office/drawing/2014/main" id="{44DEE33F-CE61-D541-92DF-EECE6EBCF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600200"/>
            <a:ext cx="358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x, y  lati di rettangoli di area 16</a:t>
            </a:r>
          </a:p>
        </p:txBody>
      </p:sp>
      <p:sp>
        <p:nvSpPr>
          <p:cNvPr id="29705" name="Rectangle 27">
            <a:extLst>
              <a:ext uri="{FF2B5EF4-FFF2-40B4-BE49-F238E27FC236}">
                <a16:creationId xmlns:a16="http://schemas.microsoft.com/office/drawing/2014/main" id="{3A43F23A-B054-7144-9C04-81389855B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343400"/>
            <a:ext cx="3048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 i="1">
                <a:solidFill>
                  <a:srgbClr val="008000"/>
                </a:solidFill>
              </a:rPr>
              <a:t>Dominio: </a:t>
            </a:r>
            <a:r>
              <a:rPr lang="it-IT" altLang="it-IT" sz="1800" b="1">
                <a:solidFill>
                  <a:srgbClr val="008000"/>
                </a:solidFill>
              </a:rPr>
              <a:t>l’insieme R</a:t>
            </a:r>
            <a:r>
              <a:rPr lang="it-IT" altLang="it-IT" sz="1800" b="1" baseline="-25000">
                <a:solidFill>
                  <a:srgbClr val="008000"/>
                </a:solidFill>
              </a:rPr>
              <a:t>0</a:t>
            </a:r>
            <a:r>
              <a:rPr lang="it-IT" altLang="it-IT" sz="2000" b="1" baseline="30000">
                <a:solidFill>
                  <a:srgbClr val="008000"/>
                </a:solidFill>
              </a:rPr>
              <a:t>+</a:t>
            </a:r>
            <a:r>
              <a:rPr lang="it-IT" altLang="it-IT" sz="2000" b="1">
                <a:solidFill>
                  <a:srgbClr val="008000"/>
                </a:solidFill>
              </a:rPr>
              <a:t> </a:t>
            </a:r>
            <a:r>
              <a:rPr lang="it-IT" altLang="it-IT" sz="1800" b="1">
                <a:solidFill>
                  <a:srgbClr val="008000"/>
                </a:solidFill>
              </a:rPr>
              <a:t>dei numeri reali positivi</a:t>
            </a:r>
            <a:br>
              <a:rPr lang="it-IT" altLang="it-IT" sz="2000" b="1">
                <a:solidFill>
                  <a:srgbClr val="008000"/>
                </a:solidFill>
              </a:rPr>
            </a:br>
            <a:r>
              <a:rPr lang="it-IT" altLang="it-IT" sz="1800" b="1" i="1">
                <a:solidFill>
                  <a:srgbClr val="008000"/>
                </a:solidFill>
              </a:rPr>
              <a:t>Codominio: </a:t>
            </a:r>
            <a:r>
              <a:rPr lang="it-IT" altLang="it-IT" sz="1800" b="1">
                <a:solidFill>
                  <a:srgbClr val="008000"/>
                </a:solidFill>
              </a:rPr>
              <a:t>l’insieme R</a:t>
            </a:r>
            <a:r>
              <a:rPr lang="it-IT" altLang="it-IT" sz="1800" b="1" baseline="-25000">
                <a:solidFill>
                  <a:srgbClr val="008000"/>
                </a:solidFill>
              </a:rPr>
              <a:t>0</a:t>
            </a:r>
            <a:r>
              <a:rPr lang="it-IT" altLang="it-IT" sz="1800" b="1" baseline="30000">
                <a:solidFill>
                  <a:srgbClr val="008000"/>
                </a:solidFill>
              </a:rPr>
              <a:t>+</a:t>
            </a:r>
          </a:p>
          <a:p>
            <a:pPr eaLnBrk="1" hangingPunct="1"/>
            <a:r>
              <a:rPr lang="it-IT" altLang="it-IT" sz="1800" b="1" i="1">
                <a:solidFill>
                  <a:srgbClr val="008000"/>
                </a:solidFill>
              </a:rPr>
              <a:t>Legge:</a:t>
            </a:r>
            <a:r>
              <a:rPr lang="it-IT" altLang="it-IT" sz="1800" b="1">
                <a:solidFill>
                  <a:srgbClr val="008000"/>
                </a:solidFill>
              </a:rPr>
              <a:t> y = 16/x </a:t>
            </a:r>
            <a:endParaRPr lang="it-IT" altLang="it-IT" sz="1800"/>
          </a:p>
        </p:txBody>
      </p:sp>
      <p:sp>
        <p:nvSpPr>
          <p:cNvPr id="29706" name="TextBox 28">
            <a:extLst>
              <a:ext uri="{FF2B5EF4-FFF2-40B4-BE49-F238E27FC236}">
                <a16:creationId xmlns:a16="http://schemas.microsoft.com/office/drawing/2014/main" id="{BFD77666-C21B-F346-B7DC-63213C502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867400"/>
            <a:ext cx="441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3300"/>
                </a:solidFill>
              </a:rPr>
              <a:t>Sono due funzioni diverse</a:t>
            </a:r>
          </a:p>
        </p:txBody>
      </p:sp>
      <p:sp>
        <p:nvSpPr>
          <p:cNvPr id="30731" name="Slide Number Placeholder 10">
            <a:extLst>
              <a:ext uri="{FF2B5EF4-FFF2-40B4-BE49-F238E27FC236}">
                <a16:creationId xmlns:a16="http://schemas.microsoft.com/office/drawing/2014/main" id="{6AEB0F72-FAC6-1546-9975-96773E1B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880447-367A-CC45-862D-C90D9BEFED90}" type="slidenum">
              <a:rPr lang="it-IT" altLang="it-IT" sz="1400"/>
              <a:pPr eaLnBrk="1" hangingPunct="1"/>
              <a:t>13</a:t>
            </a:fld>
            <a:endParaRPr lang="it-IT" altLang="it-IT" sz="1400"/>
          </a:p>
        </p:txBody>
      </p:sp>
      <p:sp>
        <p:nvSpPr>
          <p:cNvPr id="30732" name="Footer Placeholder 11">
            <a:extLst>
              <a:ext uri="{FF2B5EF4-FFF2-40B4-BE49-F238E27FC236}">
                <a16:creationId xmlns:a16="http://schemas.microsoft.com/office/drawing/2014/main" id="{9A0D9785-5D8C-C949-9FAB-E3008E31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49188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400" i="1"/>
              <a:t>Daniela Valenti, 2020</a:t>
            </a:r>
            <a:endParaRPr lang="it-IT" altLang="it-IT" sz="1400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3274887-AC32-FC4C-9506-031B5ECF4D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609600"/>
          </a:xfrm>
        </p:spPr>
        <p:txBody>
          <a:bodyPr/>
          <a:lstStyle/>
          <a:p>
            <a:pPr eaLnBrk="1" hangingPunct="1"/>
            <a:r>
              <a:rPr lang="it-IT" altLang="it-IT" sz="28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B.</a:t>
            </a:r>
            <a:r>
              <a:rPr lang="it-IT" altLang="it-IT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</a:t>
            </a:r>
            <a:r>
              <a:rPr lang="it-IT" altLang="it-IT" sz="28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Geometria analitica e linguaggio delle funzioni</a:t>
            </a:r>
          </a:p>
        </p:txBody>
      </p:sp>
      <p:sp>
        <p:nvSpPr>
          <p:cNvPr id="30723" name="TextBox 9">
            <a:extLst>
              <a:ext uri="{FF2B5EF4-FFF2-40B4-BE49-F238E27FC236}">
                <a16:creationId xmlns:a16="http://schemas.microsoft.com/office/drawing/2014/main" id="{4928379C-9EB3-1A42-97D7-1AA898A40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0"/>
            <a:ext cx="815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Con una formula posso creare più funzioni: basta modificare il dominio. Ecco un secondo esempio. </a:t>
            </a:r>
          </a:p>
        </p:txBody>
      </p:sp>
      <p:sp>
        <p:nvSpPr>
          <p:cNvPr id="30724" name="Rectangle 16">
            <a:extLst>
              <a:ext uri="{FF2B5EF4-FFF2-40B4-BE49-F238E27FC236}">
                <a16:creationId xmlns:a16="http://schemas.microsoft.com/office/drawing/2014/main" id="{92DFF3F5-1401-D443-B49E-E09E1523B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419600"/>
            <a:ext cx="3124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Equazione: </a:t>
            </a:r>
            <a:r>
              <a:rPr lang="it-IT" altLang="it-IT" sz="1800" b="1" i="1">
                <a:solidFill>
                  <a:srgbClr val="FF0000"/>
                </a:solidFill>
              </a:rPr>
              <a:t>y = x</a:t>
            </a:r>
            <a:r>
              <a:rPr lang="it-IT" altLang="it-IT" sz="1800" b="1" i="1" baseline="30000">
                <a:solidFill>
                  <a:srgbClr val="FF0000"/>
                </a:solidFill>
              </a:rPr>
              <a:t>2</a:t>
            </a:r>
          </a:p>
          <a:p>
            <a:pPr eaLnBrk="1" hangingPunct="1"/>
            <a:br>
              <a:rPr lang="it-IT" altLang="it-IT" sz="800" b="1" i="1">
                <a:solidFill>
                  <a:srgbClr val="FF0000"/>
                </a:solidFill>
              </a:rPr>
            </a:br>
            <a:r>
              <a:rPr lang="it-IT" altLang="it-IT" sz="1800" b="1" i="1">
                <a:solidFill>
                  <a:srgbClr val="0000FF"/>
                </a:solidFill>
              </a:rPr>
              <a:t>Campo di esistenza della formula:  l’insieme R </a:t>
            </a:r>
            <a:r>
              <a:rPr lang="it-IT" altLang="it-IT" sz="1800" b="1">
                <a:solidFill>
                  <a:srgbClr val="0000FF"/>
                </a:solidFill>
              </a:rPr>
              <a:t>dei numeri reali</a:t>
            </a:r>
          </a:p>
          <a:p>
            <a:pPr eaLnBrk="1" hangingPunct="1"/>
            <a:endParaRPr lang="it-IT" altLang="it-IT" sz="1800" b="1" i="1">
              <a:solidFill>
                <a:srgbClr val="FF0000"/>
              </a:solidFill>
            </a:endParaRPr>
          </a:p>
        </p:txBody>
      </p:sp>
      <p:sp>
        <p:nvSpPr>
          <p:cNvPr id="30725" name="TextBox 21">
            <a:extLst>
              <a:ext uri="{FF2B5EF4-FFF2-40B4-BE49-F238E27FC236}">
                <a16:creationId xmlns:a16="http://schemas.microsoft.com/office/drawing/2014/main" id="{34D83952-F7DB-7E4D-98AE-F1E1923CD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002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Geometria analitica</a:t>
            </a:r>
          </a:p>
        </p:txBody>
      </p:sp>
      <p:sp>
        <p:nvSpPr>
          <p:cNvPr id="30726" name="TextBox 24">
            <a:extLst>
              <a:ext uri="{FF2B5EF4-FFF2-40B4-BE49-F238E27FC236}">
                <a16:creationId xmlns:a16="http://schemas.microsoft.com/office/drawing/2014/main" id="{8F053778-F3E6-9B45-9460-E9DD2E1A4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6002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Area </a:t>
            </a:r>
            <a:r>
              <a:rPr lang="it-IT" altLang="it-IT" sz="1800" b="1" i="1">
                <a:solidFill>
                  <a:srgbClr val="FF0000"/>
                </a:solidFill>
              </a:rPr>
              <a:t>y</a:t>
            </a:r>
            <a:r>
              <a:rPr lang="it-IT" altLang="it-IT" sz="1800" b="1">
                <a:solidFill>
                  <a:srgbClr val="FF0000"/>
                </a:solidFill>
              </a:rPr>
              <a:t> del quadrato di lato </a:t>
            </a:r>
            <a:r>
              <a:rPr lang="it-IT" altLang="it-IT" sz="1800" b="1" i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0727" name="Rectangle 27">
            <a:extLst>
              <a:ext uri="{FF2B5EF4-FFF2-40B4-BE49-F238E27FC236}">
                <a16:creationId xmlns:a16="http://schemas.microsoft.com/office/drawing/2014/main" id="{6542A0C8-2D3A-EA4A-8A32-945307765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419600"/>
            <a:ext cx="3048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 i="1">
                <a:solidFill>
                  <a:srgbClr val="008000"/>
                </a:solidFill>
              </a:rPr>
              <a:t>Dominio: </a:t>
            </a:r>
            <a:r>
              <a:rPr lang="it-IT" altLang="it-IT" sz="1800" b="1">
                <a:solidFill>
                  <a:srgbClr val="008000"/>
                </a:solidFill>
              </a:rPr>
              <a:t>l’insieme R</a:t>
            </a:r>
            <a:r>
              <a:rPr lang="it-IT" altLang="it-IT" sz="2000" b="1" baseline="30000">
                <a:solidFill>
                  <a:srgbClr val="008000"/>
                </a:solidFill>
              </a:rPr>
              <a:t>+</a:t>
            </a:r>
            <a:r>
              <a:rPr lang="it-IT" altLang="it-IT" sz="2000" b="1">
                <a:solidFill>
                  <a:srgbClr val="008000"/>
                </a:solidFill>
              </a:rPr>
              <a:t> </a:t>
            </a:r>
            <a:r>
              <a:rPr lang="it-IT" altLang="it-IT" sz="1800" b="1">
                <a:solidFill>
                  <a:srgbClr val="008000"/>
                </a:solidFill>
              </a:rPr>
              <a:t>dei numeri reali non negativi</a:t>
            </a:r>
            <a:br>
              <a:rPr lang="it-IT" altLang="it-IT" sz="2000" b="1">
                <a:solidFill>
                  <a:srgbClr val="008000"/>
                </a:solidFill>
              </a:rPr>
            </a:br>
            <a:r>
              <a:rPr lang="it-IT" altLang="it-IT" sz="1800" b="1" i="1">
                <a:solidFill>
                  <a:srgbClr val="008000"/>
                </a:solidFill>
              </a:rPr>
              <a:t>Codominio: </a:t>
            </a:r>
            <a:r>
              <a:rPr lang="it-IT" altLang="it-IT" sz="1800" b="1">
                <a:solidFill>
                  <a:srgbClr val="008000"/>
                </a:solidFill>
              </a:rPr>
              <a:t>l’insieme R</a:t>
            </a:r>
            <a:r>
              <a:rPr lang="it-IT" altLang="it-IT" sz="1800" b="1" baseline="30000">
                <a:solidFill>
                  <a:srgbClr val="008000"/>
                </a:solidFill>
              </a:rPr>
              <a:t>+</a:t>
            </a:r>
          </a:p>
          <a:p>
            <a:pPr eaLnBrk="1" hangingPunct="1"/>
            <a:r>
              <a:rPr lang="it-IT" altLang="it-IT" sz="1800" b="1" i="1">
                <a:solidFill>
                  <a:srgbClr val="008000"/>
                </a:solidFill>
              </a:rPr>
              <a:t>Legge:</a:t>
            </a:r>
            <a:r>
              <a:rPr lang="it-IT" altLang="it-IT" sz="1800" b="1">
                <a:solidFill>
                  <a:srgbClr val="008000"/>
                </a:solidFill>
              </a:rPr>
              <a:t> y = x</a:t>
            </a:r>
            <a:r>
              <a:rPr lang="it-IT" altLang="it-IT" sz="1800" b="1" baseline="30000">
                <a:solidFill>
                  <a:srgbClr val="008000"/>
                </a:solidFill>
              </a:rPr>
              <a:t>2</a:t>
            </a:r>
            <a:r>
              <a:rPr lang="it-IT" altLang="it-IT" sz="1800" b="1">
                <a:solidFill>
                  <a:srgbClr val="008000"/>
                </a:solidFill>
              </a:rPr>
              <a:t> </a:t>
            </a:r>
            <a:endParaRPr lang="it-IT" altLang="it-IT" sz="1800"/>
          </a:p>
        </p:txBody>
      </p:sp>
      <p:sp>
        <p:nvSpPr>
          <p:cNvPr id="30728" name="TextBox 28">
            <a:extLst>
              <a:ext uri="{FF2B5EF4-FFF2-40B4-BE49-F238E27FC236}">
                <a16:creationId xmlns:a16="http://schemas.microsoft.com/office/drawing/2014/main" id="{B229C3A1-D3EA-8242-B149-4BD2896D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715000"/>
            <a:ext cx="441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3300"/>
                </a:solidFill>
              </a:rPr>
              <a:t>Sono due funzioni diverse</a:t>
            </a:r>
          </a:p>
        </p:txBody>
      </p:sp>
      <p:pic>
        <p:nvPicPr>
          <p:cNvPr id="30729" name="Picture 10" descr="funz_parabola.jpg">
            <a:extLst>
              <a:ext uri="{FF2B5EF4-FFF2-40B4-BE49-F238E27FC236}">
                <a16:creationId xmlns:a16="http://schemas.microsoft.com/office/drawing/2014/main" id="{713B11C1-539A-D444-BA1F-77D7D5DB3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2590800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1" descr="Funz_par_b.jpg">
            <a:extLst>
              <a:ext uri="{FF2B5EF4-FFF2-40B4-BE49-F238E27FC236}">
                <a16:creationId xmlns:a16="http://schemas.microsoft.com/office/drawing/2014/main" id="{C4D27940-E9C4-1D4C-8D26-251A2A258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81200"/>
            <a:ext cx="211137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Slide Number Placeholder 10">
            <a:extLst>
              <a:ext uri="{FF2B5EF4-FFF2-40B4-BE49-F238E27FC236}">
                <a16:creationId xmlns:a16="http://schemas.microsoft.com/office/drawing/2014/main" id="{8EED6B17-D4D2-9341-9436-EF57B6505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5A79C3C-8A5D-C844-88A3-59DF13DFACBF}" type="slidenum">
              <a:rPr lang="it-IT" altLang="it-IT" sz="1400"/>
              <a:pPr eaLnBrk="1" hangingPunct="1"/>
              <a:t>14</a:t>
            </a:fld>
            <a:endParaRPr lang="it-IT" altLang="it-IT" sz="1400"/>
          </a:p>
        </p:txBody>
      </p:sp>
      <p:sp>
        <p:nvSpPr>
          <p:cNvPr id="32780" name="Footer Placeholder 11">
            <a:extLst>
              <a:ext uri="{FF2B5EF4-FFF2-40B4-BE49-F238E27FC236}">
                <a16:creationId xmlns:a16="http://schemas.microsoft.com/office/drawing/2014/main" id="{3C792536-F31F-1943-8EBC-2E6A209BD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635896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400"/>
              <a:t>Daniela Valenti, 2020</a:t>
            </a:r>
            <a:endParaRPr lang="it-IT" altLang="it-IT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7FF3B67-DF17-864E-86CC-BD50EE088E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609600"/>
          </a:xfrm>
        </p:spPr>
        <p:txBody>
          <a:bodyPr/>
          <a:lstStyle/>
          <a:p>
            <a:pPr eaLnBrk="1" hangingPunct="1"/>
            <a:r>
              <a:rPr lang="it-IT" altLang="it-IT" sz="28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B.</a:t>
            </a:r>
            <a:r>
              <a:rPr lang="it-IT" altLang="it-IT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</a:t>
            </a:r>
            <a:r>
              <a:rPr lang="it-IT" altLang="it-IT" sz="28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Geometria analitica e linguaggio delle funzioni</a:t>
            </a:r>
          </a:p>
        </p:txBody>
      </p:sp>
      <p:sp>
        <p:nvSpPr>
          <p:cNvPr id="31747" name="TextBox 9">
            <a:extLst>
              <a:ext uri="{FF2B5EF4-FFF2-40B4-BE49-F238E27FC236}">
                <a16:creationId xmlns:a16="http://schemas.microsoft.com/office/drawing/2014/main" id="{EC394DD1-7239-CB41-8786-2B9D8CDF8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676701"/>
            <a:ext cx="815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Ci sono linee disegnate sul piano cartesiano che </a:t>
            </a:r>
            <a:r>
              <a:rPr lang="it-IT" altLang="it-IT" b="1" dirty="0">
                <a:solidFill>
                  <a:srgbClr val="FF0000"/>
                </a:solidFill>
                <a:cs typeface="Arial" panose="020B0604020202020204" pitchFamily="34" charset="0"/>
              </a:rPr>
              <a:t>non</a:t>
            </a:r>
            <a:r>
              <a:rPr lang="it-IT" altLang="it-IT" b="1" dirty="0">
                <a:solidFill>
                  <a:srgbClr val="000000"/>
                </a:solidFill>
                <a:cs typeface="Arial" panose="020B0604020202020204" pitchFamily="34" charset="0"/>
              </a:rPr>
              <a:t> sono il grafico di una funzione. Ecco due esempi </a:t>
            </a:r>
          </a:p>
        </p:txBody>
      </p:sp>
      <p:sp>
        <p:nvSpPr>
          <p:cNvPr id="31748" name="TextBox 28">
            <a:extLst>
              <a:ext uri="{FF2B5EF4-FFF2-40B4-BE49-F238E27FC236}">
                <a16:creationId xmlns:a16="http://schemas.microsoft.com/office/drawing/2014/main" id="{8D5D79DC-FC59-7245-A41A-B0C3796CB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257800"/>
            <a:ext cx="8534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200" b="1" dirty="0">
                <a:solidFill>
                  <a:srgbClr val="FF0000"/>
                </a:solidFill>
                <a:cs typeface="Arial" panose="020B0604020202020204" pitchFamily="34" charset="0"/>
              </a:rPr>
              <a:t>Non sono il grafico di una funzione secondo la definizione di </a:t>
            </a:r>
            <a:r>
              <a:rPr lang="it-IT" altLang="it-IT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Bourbaki</a:t>
            </a:r>
            <a:r>
              <a:rPr lang="it-IT" altLang="it-IT" sz="2200" b="1" dirty="0">
                <a:solidFill>
                  <a:srgbClr val="FF0000"/>
                </a:solidFill>
                <a:cs typeface="Arial" panose="020B0604020202020204" pitchFamily="34" charset="0"/>
              </a:rPr>
              <a:t>,  …. ma secondo le precedenti definizioni di  </a:t>
            </a:r>
            <a:r>
              <a:rPr lang="it-IT" altLang="it-IT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Cauchy</a:t>
            </a:r>
            <a:r>
              <a:rPr lang="it-IT" altLang="it-IT" sz="2200" b="1" dirty="0">
                <a:solidFill>
                  <a:srgbClr val="FF0000"/>
                </a:solidFill>
                <a:cs typeface="Arial" panose="020B0604020202020204" pitchFamily="34" charset="0"/>
              </a:rPr>
              <a:t> e </a:t>
            </a:r>
            <a:r>
              <a:rPr lang="it-IT" altLang="it-IT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Weierstrass</a:t>
            </a:r>
            <a:r>
              <a:rPr lang="it-IT" altLang="it-IT" sz="2200" b="1" dirty="0">
                <a:solidFill>
                  <a:srgbClr val="FF0000"/>
                </a:solidFill>
                <a:cs typeface="Arial" panose="020B0604020202020204" pitchFamily="34" charset="0"/>
              </a:rPr>
              <a:t>?  </a:t>
            </a:r>
          </a:p>
        </p:txBody>
      </p:sp>
      <p:pic>
        <p:nvPicPr>
          <p:cNvPr id="31749" name="Picture 12" descr="Retta2.jpg">
            <a:extLst>
              <a:ext uri="{FF2B5EF4-FFF2-40B4-BE49-F238E27FC236}">
                <a16:creationId xmlns:a16="http://schemas.microsoft.com/office/drawing/2014/main" id="{78EF1A30-924C-EA48-85AC-917A8083F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23876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3" descr="cerchio.jpg">
            <a:extLst>
              <a:ext uri="{FF2B5EF4-FFF2-40B4-BE49-F238E27FC236}">
                <a16:creationId xmlns:a16="http://schemas.microsoft.com/office/drawing/2014/main" id="{FC057173-3EB3-494E-BD02-5DCF945AB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29718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Box 14">
            <a:extLst>
              <a:ext uri="{FF2B5EF4-FFF2-40B4-BE49-F238E27FC236}">
                <a16:creationId xmlns:a16="http://schemas.microsoft.com/office/drawing/2014/main" id="{CE8C2CD0-A36B-B345-B4A2-36AC7F663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4780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Retta parallela all’asse y</a:t>
            </a:r>
          </a:p>
        </p:txBody>
      </p:sp>
      <p:sp>
        <p:nvSpPr>
          <p:cNvPr id="31752" name="TextBox 15">
            <a:extLst>
              <a:ext uri="{FF2B5EF4-FFF2-40B4-BE49-F238E27FC236}">
                <a16:creationId xmlns:a16="http://schemas.microsoft.com/office/drawing/2014/main" id="{0414574D-5368-6942-AA3E-20891A75C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4478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Circonferenza</a:t>
            </a:r>
          </a:p>
        </p:txBody>
      </p:sp>
      <p:sp>
        <p:nvSpPr>
          <p:cNvPr id="31753" name="TextBox 17">
            <a:extLst>
              <a:ext uri="{FF2B5EF4-FFF2-40B4-BE49-F238E27FC236}">
                <a16:creationId xmlns:a16="http://schemas.microsoft.com/office/drawing/2014/main" id="{280A8483-84A2-4E47-9ABE-17BE039A4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800600"/>
            <a:ext cx="8458200" cy="5238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0090"/>
                </a:solidFill>
              </a:rPr>
              <a:t>Non è vero che ad una </a:t>
            </a:r>
            <a:r>
              <a:rPr lang="it-IT" altLang="it-IT" sz="2800" b="1" i="1" dirty="0">
                <a:solidFill>
                  <a:srgbClr val="000090"/>
                </a:solidFill>
              </a:rPr>
              <a:t>x</a:t>
            </a:r>
            <a:r>
              <a:rPr lang="it-IT" altLang="it-IT" sz="2800" b="1" dirty="0">
                <a:solidFill>
                  <a:srgbClr val="000090"/>
                </a:solidFill>
              </a:rPr>
              <a:t> corrisponde una sola </a:t>
            </a:r>
            <a:r>
              <a:rPr lang="it-IT" altLang="it-IT" sz="2800" b="1" i="1" dirty="0">
                <a:solidFill>
                  <a:srgbClr val="000090"/>
                </a:solidFill>
              </a:rPr>
              <a:t>y</a:t>
            </a:r>
          </a:p>
        </p:txBody>
      </p:sp>
      <p:sp>
        <p:nvSpPr>
          <p:cNvPr id="33802" name="Slide Number Placeholder 9">
            <a:extLst>
              <a:ext uri="{FF2B5EF4-FFF2-40B4-BE49-F238E27FC236}">
                <a16:creationId xmlns:a16="http://schemas.microsoft.com/office/drawing/2014/main" id="{75DE21A5-8634-4B47-BC15-7B139DCB4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1CC65D7-A9B2-C64F-9A11-7F743EB15B35}" type="slidenum">
              <a:rPr lang="it-IT" altLang="it-IT" sz="1400"/>
              <a:pPr eaLnBrk="1" hangingPunct="1"/>
              <a:t>15</a:t>
            </a:fld>
            <a:endParaRPr lang="it-IT" altLang="it-IT" sz="1400"/>
          </a:p>
        </p:txBody>
      </p:sp>
      <p:sp>
        <p:nvSpPr>
          <p:cNvPr id="33803" name="Footer Placeholder 10">
            <a:extLst>
              <a:ext uri="{FF2B5EF4-FFF2-40B4-BE49-F238E27FC236}">
                <a16:creationId xmlns:a16="http://schemas.microsoft.com/office/drawing/2014/main" id="{5692D45D-84EA-DE47-B42D-F354CC50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400"/>
              <a:t>Daniela Valenti, 2020</a:t>
            </a:r>
            <a:endParaRPr lang="it-IT" altLang="it-IT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401B390-CBAC-1A42-B444-FB2AF4B54C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77185" y="118612"/>
            <a:ext cx="5976664" cy="990600"/>
          </a:xfrm>
        </p:spPr>
        <p:txBody>
          <a:bodyPr/>
          <a:lstStyle/>
          <a:p>
            <a:pPr algn="l"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Incontriamo le funzioni</a:t>
            </a:r>
          </a:p>
        </p:txBody>
      </p:sp>
      <p:sp>
        <p:nvSpPr>
          <p:cNvPr id="19459" name="Footer Placeholder 4">
            <a:extLst>
              <a:ext uri="{FF2B5EF4-FFF2-40B4-BE49-F238E27FC236}">
                <a16:creationId xmlns:a16="http://schemas.microsoft.com/office/drawing/2014/main" id="{58DCFE89-BAE3-2C4B-B675-74C60317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305144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  <a:endParaRPr lang="it-IT" altLang="it-IT" sz="1200" i="1" dirty="0"/>
          </a:p>
        </p:txBody>
      </p:sp>
      <p:sp>
        <p:nvSpPr>
          <p:cNvPr id="19461" name="Slide Number Placeholder 4">
            <a:extLst>
              <a:ext uri="{FF2B5EF4-FFF2-40B4-BE49-F238E27FC236}">
                <a16:creationId xmlns:a16="http://schemas.microsoft.com/office/drawing/2014/main" id="{A46F8F6E-A2D2-0543-B03C-C3E7D4E3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3B301C0-3303-B242-911A-15F5576FC338}" type="slidenum">
              <a:rPr lang="it-IT" altLang="it-IT" sz="1400"/>
              <a:pPr eaLnBrk="1" hangingPunct="1"/>
              <a:t>2</a:t>
            </a:fld>
            <a:endParaRPr lang="it-IT" altLang="it-IT" sz="1400"/>
          </a:p>
        </p:txBody>
      </p:sp>
      <p:pic>
        <p:nvPicPr>
          <p:cNvPr id="3" name="1a.Funz1_Video.mp4">
            <a:hlinkClick r:id="" action="ppaction://media"/>
            <a:extLst>
              <a:ext uri="{FF2B5EF4-FFF2-40B4-BE49-F238E27FC236}">
                <a16:creationId xmlns:a16="http://schemas.microsoft.com/office/drawing/2014/main" id="{8197C346-B41A-8E41-89D1-2AAFB5118A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954543"/>
            <a:ext cx="633670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5377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DBB8B229-F0F1-1C44-8F08-1BC606B7AB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914400"/>
          </a:xfrm>
        </p:spPr>
        <p:txBody>
          <a:bodyPr/>
          <a:lstStyle/>
          <a:p>
            <a:pPr marL="1652588" indent="-1609725"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Attività. Leggi matematiche, curve e funzioni</a:t>
            </a:r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F2678510-1DFA-D94B-833C-A1430F18D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326747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200" i="1"/>
              <a:t>Daniela Valenti, 2020</a:t>
            </a:r>
            <a:endParaRPr lang="it-IT" altLang="it-IT" sz="1200" i="1" dirty="0"/>
          </a:p>
        </p:txBody>
      </p:sp>
      <p:sp>
        <p:nvSpPr>
          <p:cNvPr id="19460" name="TextBox 3">
            <a:extLst>
              <a:ext uri="{FF2B5EF4-FFF2-40B4-BE49-F238E27FC236}">
                <a16:creationId xmlns:a16="http://schemas.microsoft.com/office/drawing/2014/main" id="{03B5D99D-9413-CC47-A9AB-D9518E791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246" y="2204864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00FF"/>
                </a:solidFill>
                <a:cs typeface="Arial" panose="020B0604020202020204" pitchFamily="34" charset="0"/>
              </a:rPr>
              <a:t>Completa la scheda di lavoro per rivedere e completare quello che già sai.</a:t>
            </a:r>
          </a:p>
        </p:txBody>
      </p:sp>
      <p:sp>
        <p:nvSpPr>
          <p:cNvPr id="20486" name="Slide Number Placeholder 5">
            <a:extLst>
              <a:ext uri="{FF2B5EF4-FFF2-40B4-BE49-F238E27FC236}">
                <a16:creationId xmlns:a16="http://schemas.microsoft.com/office/drawing/2014/main" id="{DC3CF29C-A855-4E46-BA7B-E4BF6792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81510ED-C8C0-E641-8DF7-D29FBCFFBEE9}" type="slidenum">
              <a:rPr lang="it-IT" altLang="it-IT" sz="1400"/>
              <a:pPr eaLnBrk="1" hangingPunct="1"/>
              <a:t>3</a:t>
            </a:fld>
            <a:endParaRPr lang="it-IT" altLang="it-IT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7F3F76F-0B62-404B-968F-63F1A661BC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53265" y="449263"/>
            <a:ext cx="7659960" cy="9144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Due punti fondamentali del tuo lavoro</a:t>
            </a:r>
          </a:p>
        </p:txBody>
      </p:sp>
      <p:sp>
        <p:nvSpPr>
          <p:cNvPr id="21507" name="Footer Placeholder 4">
            <a:extLst>
              <a:ext uri="{FF2B5EF4-FFF2-40B4-BE49-F238E27FC236}">
                <a16:creationId xmlns:a16="http://schemas.microsoft.com/office/drawing/2014/main" id="{62A28DAB-96AA-CE48-927F-7C2E6FD3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ADBD8-B8ED-9048-8363-461B7266DDA9}"/>
              </a:ext>
            </a:extLst>
          </p:cNvPr>
          <p:cNvSpPr txBox="1"/>
          <p:nvPr/>
        </p:nvSpPr>
        <p:spPr>
          <a:xfrm>
            <a:off x="533400" y="1676400"/>
            <a:ext cx="8077200" cy="295465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it-IT" altLang="it-IT" sz="2800" b="1" dirty="0">
                <a:solidFill>
                  <a:srgbClr val="0000FF"/>
                </a:solidFill>
                <a:cs typeface="Arial" panose="020B0604020202020204" pitchFamily="34" charset="0"/>
              </a:rPr>
              <a:t>Il significato del termine ‘funzione’ in matematica è cambiato nel corso della storia.</a:t>
            </a:r>
          </a:p>
          <a:p>
            <a:pPr eaLnBrk="1" hangingPunct="1">
              <a:buFontTx/>
              <a:buAutoNum type="alphaUcPeriod"/>
            </a:pPr>
            <a:r>
              <a:rPr lang="it-IT" altLang="it-IT" sz="2800" b="1" dirty="0">
                <a:solidFill>
                  <a:srgbClr val="0000FF"/>
                </a:solidFill>
                <a:cs typeface="Arial" panose="020B0604020202020204" pitchFamily="34" charset="0"/>
              </a:rPr>
              <a:t>Il significato di ‘funzione’ più diffuso oggi nella comunità scientifica è ricco di conseguenze.</a:t>
            </a:r>
            <a:endParaRPr lang="it-IT" altLang="it-IT" sz="1800" b="1" dirty="0">
              <a:latin typeface="Arial Black" panose="020B0604020202020204" pitchFamily="34" charset="0"/>
            </a:endParaRPr>
          </a:p>
          <a:p>
            <a:pPr eaLnBrk="1" hangingPunct="1"/>
            <a:endParaRPr lang="it-IT" altLang="it-IT" sz="1800" dirty="0"/>
          </a:p>
        </p:txBody>
      </p:sp>
      <p:sp>
        <p:nvSpPr>
          <p:cNvPr id="20485" name="TextBox 5">
            <a:extLst>
              <a:ext uri="{FF2B5EF4-FFF2-40B4-BE49-F238E27FC236}">
                <a16:creationId xmlns:a16="http://schemas.microsoft.com/office/drawing/2014/main" id="{94A0BC73-F9D0-4249-8CC6-E9B5D4C47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713" y="4645140"/>
            <a:ext cx="69710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cs typeface="Arial" panose="020B0604020202020204" pitchFamily="34" charset="0"/>
              </a:rPr>
              <a:t>Rivediamo prima di tutto alcune tappe significative del lungo percorso storico</a:t>
            </a:r>
          </a:p>
        </p:txBody>
      </p:sp>
      <p:sp>
        <p:nvSpPr>
          <p:cNvPr id="21510" name="Slide Number Placeholder 5">
            <a:extLst>
              <a:ext uri="{FF2B5EF4-FFF2-40B4-BE49-F238E27FC236}">
                <a16:creationId xmlns:a16="http://schemas.microsoft.com/office/drawing/2014/main" id="{B5E2112E-67F8-F946-B351-9EC42710F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851AC00-0372-0742-9E52-9AA6E4051EE2}" type="slidenum">
              <a:rPr lang="it-IT" altLang="it-IT" sz="1400"/>
              <a:pPr eaLnBrk="1" hangingPunct="1"/>
              <a:t>4</a:t>
            </a:fld>
            <a:endParaRPr lang="it-IT" altLang="it-IT"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D7C9241-5D4E-184A-A22D-2497AD968B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6923112" cy="922338"/>
          </a:xfrm>
        </p:spPr>
        <p:txBody>
          <a:bodyPr/>
          <a:lstStyle/>
          <a:p>
            <a:pPr algn="l" eaLnBrk="1" hangingPunct="1"/>
            <a:r>
              <a:rPr lang="it-IT" altLang="it-IT" sz="32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A.</a:t>
            </a:r>
            <a:r>
              <a:rPr lang="it-IT" altLang="it-IT" sz="32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</a:t>
            </a:r>
            <a:r>
              <a:rPr lang="it-IT" altLang="it-IT" sz="32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concetto di funzione si evolve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0D73E6F7-2C65-9B4E-902C-990B1A758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48240"/>
            <a:ext cx="6096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20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dirty="0" err="1">
                <a:solidFill>
                  <a:srgbClr val="660066"/>
                </a:solidFill>
                <a:cs typeface="Arial" panose="020B0604020202020204" pitchFamily="34" charset="0"/>
              </a:rPr>
              <a:t>Fermat</a:t>
            </a:r>
            <a:r>
              <a:rPr lang="it-IT" altLang="it-IT" sz="2000" b="1" dirty="0">
                <a:solidFill>
                  <a:srgbClr val="660066"/>
                </a:solidFill>
                <a:cs typeface="Arial" panose="020B0604020202020204" pitchFamily="34" charset="0"/>
              </a:rPr>
              <a:t> (1637)</a:t>
            </a:r>
          </a:p>
          <a:p>
            <a:pPr eaLnBrk="1" hangingPunct="1"/>
            <a:r>
              <a:rPr lang="it-IT" altLang="it-IT" sz="2000" b="1" dirty="0">
                <a:cs typeface="Arial" panose="020B0604020202020204" pitchFamily="34" charset="0"/>
              </a:rPr>
              <a:t>«Ogni volta che due </a:t>
            </a:r>
            <a:r>
              <a:rPr lang="it-IT" altLang="it-IT" sz="2000" b="1" dirty="0">
                <a:solidFill>
                  <a:srgbClr val="D60093"/>
                </a:solidFill>
                <a:cs typeface="Arial" panose="020B0604020202020204" pitchFamily="34" charset="0"/>
              </a:rPr>
              <a:t>quantità incognite</a:t>
            </a:r>
            <a:r>
              <a:rPr lang="it-IT" altLang="it-IT" sz="2000" b="1" dirty="0">
                <a:cs typeface="Arial" panose="020B0604020202020204" pitchFamily="34" charset="0"/>
              </a:rPr>
              <a:t> sono legate da un’equazione, si ha una linea che può essere retta o curva»</a:t>
            </a: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CF289A00-657A-9C44-ABA4-526180C0D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66800"/>
            <a:ext cx="6248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3635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8000"/>
                </a:solidFill>
                <a:cs typeface="Arial" panose="020B0604020202020204" pitchFamily="34" charset="0"/>
              </a:rPr>
              <a:t>1. </a:t>
            </a:r>
            <a:r>
              <a:rPr lang="it-IT" altLang="it-IT" sz="2800" b="1" dirty="0" err="1">
                <a:solidFill>
                  <a:srgbClr val="008000"/>
                </a:solidFill>
                <a:cs typeface="Arial" panose="020B0604020202020204" pitchFamily="34" charset="0"/>
              </a:rPr>
              <a:t>Fermat</a:t>
            </a:r>
            <a:r>
              <a:rPr lang="it-IT" altLang="it-IT" sz="2800" b="1" dirty="0">
                <a:solidFill>
                  <a:srgbClr val="008000"/>
                </a:solidFill>
                <a:cs typeface="Arial" panose="020B0604020202020204" pitchFamily="34" charset="0"/>
              </a:rPr>
              <a:t> e Cartesio ‘inventano’ la geometria analitica</a:t>
            </a:r>
          </a:p>
        </p:txBody>
      </p:sp>
      <p:sp>
        <p:nvSpPr>
          <p:cNvPr id="17413" name="Text Box 5">
            <a:extLst>
              <a:ext uri="{FF2B5EF4-FFF2-40B4-BE49-F238E27FC236}">
                <a16:creationId xmlns:a16="http://schemas.microsoft.com/office/drawing/2014/main" id="{985B6158-724C-354B-8239-68EC04650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24" y="3360732"/>
            <a:ext cx="6248400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20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dirty="0">
                <a:solidFill>
                  <a:srgbClr val="660066"/>
                </a:solidFill>
                <a:cs typeface="Arial" panose="020B0604020202020204" pitchFamily="34" charset="0"/>
              </a:rPr>
              <a:t>Cartesio (1637)</a:t>
            </a:r>
          </a:p>
          <a:p>
            <a:pPr eaLnBrk="1" hangingPunct="1"/>
            <a:r>
              <a:rPr lang="it-IT" altLang="it-IT" sz="2000" b="1" dirty="0">
                <a:cs typeface="Arial" panose="020B0604020202020204" pitchFamily="34" charset="0"/>
              </a:rPr>
              <a:t>«Prendendo successivamente infinite diverse </a:t>
            </a:r>
            <a:r>
              <a:rPr lang="it-IT" altLang="it-IT" sz="2000" b="1" dirty="0">
                <a:solidFill>
                  <a:srgbClr val="D60093"/>
                </a:solidFill>
                <a:cs typeface="Arial" panose="020B0604020202020204" pitchFamily="34" charset="0"/>
              </a:rPr>
              <a:t>grandezze per la linea x,</a:t>
            </a:r>
            <a:r>
              <a:rPr lang="it-IT" altLang="it-IT" sz="2000" b="1" dirty="0">
                <a:cs typeface="Arial" panose="020B0604020202020204" pitchFamily="34" charset="0"/>
              </a:rPr>
              <a:t> se ne troveranno altrettante infinite per la linea y  e così si avrà un’infinità di diversi punti per mezzo dei quali si descrive la curva richiesta»</a:t>
            </a:r>
          </a:p>
          <a:p>
            <a:pPr eaLnBrk="1" hangingPunct="1"/>
            <a:endParaRPr lang="it-IT" altLang="it-IT" sz="1000" b="1" dirty="0"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2000" b="1" dirty="0">
                <a:solidFill>
                  <a:srgbClr val="FF0000"/>
                </a:solidFill>
                <a:cs typeface="Arial" panose="020B0604020202020204" pitchFamily="34" charset="0"/>
              </a:rPr>
              <a:t>Un’equazione in x e y stabilisce una dipendenza fra due quantità variabili</a:t>
            </a:r>
            <a:r>
              <a:rPr lang="it-IT" altLang="it-IT" sz="2000" i="1" dirty="0">
                <a:solidFill>
                  <a:srgbClr val="FF0000"/>
                </a:solidFill>
                <a:latin typeface="Arial Black" panose="020B0604020202020204" pitchFamily="34" charset="0"/>
              </a:rPr>
              <a:t>.</a:t>
            </a:r>
          </a:p>
        </p:txBody>
      </p:sp>
      <p:pic>
        <p:nvPicPr>
          <p:cNvPr id="6" name="Picture 8" descr="http://www2.polito.it/didattica/polymath/htmlS/Interventi/Articoli/Wiles/Img/image001.jpg">
            <a:extLst>
              <a:ext uri="{FF2B5EF4-FFF2-40B4-BE49-F238E27FC236}">
                <a16:creationId xmlns:a16="http://schemas.microsoft.com/office/drawing/2014/main" id="{312248CC-CF2F-2A46-BC8E-8B450136C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52600"/>
            <a:ext cx="165576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0581E1C-BE0E-1E46-A5ED-9D1983DAF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114800"/>
            <a:ext cx="1905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Slide Number Placeholder 7">
            <a:extLst>
              <a:ext uri="{FF2B5EF4-FFF2-40B4-BE49-F238E27FC236}">
                <a16:creationId xmlns:a16="http://schemas.microsoft.com/office/drawing/2014/main" id="{9245BE46-3C20-394C-98A9-CF2C08FA2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DC9FEAC-0760-B949-9AA0-61E5685879D0}" type="slidenum">
              <a:rPr lang="it-IT" altLang="it-IT" sz="1400"/>
              <a:pPr eaLnBrk="1" hangingPunct="1"/>
              <a:t>5</a:t>
            </a:fld>
            <a:endParaRPr lang="it-IT" altLang="it-IT" sz="1400"/>
          </a:p>
        </p:txBody>
      </p:sp>
      <p:sp>
        <p:nvSpPr>
          <p:cNvPr id="22537" name="Footer Placeholder 8">
            <a:extLst>
              <a:ext uri="{FF2B5EF4-FFF2-40B4-BE49-F238E27FC236}">
                <a16:creationId xmlns:a16="http://schemas.microsoft.com/office/drawing/2014/main" id="{C586CBA8-380B-3F41-9B27-B6CDD1194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313184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400" i="1"/>
              <a:t>Daniela Valenti, 2020</a:t>
            </a:r>
            <a:endParaRPr lang="it-IT" altLang="it-IT" sz="1400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FD0E9DA6-5637-0A47-8DE7-3C03A3EDC5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566" y="97592"/>
            <a:ext cx="6037759" cy="922338"/>
          </a:xfrm>
        </p:spPr>
        <p:txBody>
          <a:bodyPr/>
          <a:lstStyle/>
          <a:p>
            <a:pPr marL="541338" indent="-541338" algn="l" eaLnBrk="1" hangingPunct="1"/>
            <a:r>
              <a:rPr lang="it-IT" altLang="it-IT" sz="28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A.</a:t>
            </a:r>
            <a:r>
              <a:rPr lang="it-IT" altLang="it-IT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</a:t>
            </a:r>
            <a:r>
              <a:rPr lang="it-IT" altLang="it-IT" sz="28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concetto di funzione si evolve</a:t>
            </a: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A1AEE530-4FA9-8046-B698-245D14EBB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133002"/>
            <a:ext cx="314129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8000"/>
                </a:solidFill>
                <a:cs typeface="Arial" panose="020B0604020202020204" pitchFamily="34" charset="0"/>
              </a:rPr>
              <a:t>2. Newton e </a:t>
            </a:r>
            <a:r>
              <a:rPr lang="it-IT" altLang="it-IT" b="1" dirty="0" err="1">
                <a:solidFill>
                  <a:srgbClr val="008000"/>
                </a:solidFill>
                <a:cs typeface="Arial" panose="020B0604020202020204" pitchFamily="34" charset="0"/>
              </a:rPr>
              <a:t>Leibniz</a:t>
            </a:r>
            <a:endParaRPr lang="it-IT" altLang="it-IT" b="1" dirty="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FA6AC3A7-530A-8D44-8FF5-107FEC7F6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66" y="1896161"/>
            <a:ext cx="8351838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4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200" b="1" dirty="0">
                <a:solidFill>
                  <a:srgbClr val="660066"/>
                </a:solidFill>
                <a:cs typeface="Arial" panose="020B0604020202020204" pitchFamily="34" charset="0"/>
              </a:rPr>
              <a:t>Newton (1676)</a:t>
            </a:r>
          </a:p>
          <a:p>
            <a:pPr eaLnBrk="1" hangingPunct="1"/>
            <a:r>
              <a:rPr lang="it-IT" altLang="it-IT" sz="2200" b="1" dirty="0">
                <a:cs typeface="Arial" panose="020B0604020202020204" pitchFamily="34" charset="0"/>
              </a:rPr>
              <a:t>«Le curve sono descritte non dalla giustapposizione di parti, ma dal </a:t>
            </a:r>
            <a:r>
              <a:rPr lang="it-IT" altLang="it-IT" sz="2200" b="1" dirty="0">
                <a:solidFill>
                  <a:srgbClr val="D60093"/>
                </a:solidFill>
                <a:cs typeface="Arial" panose="020B0604020202020204" pitchFamily="34" charset="0"/>
              </a:rPr>
              <a:t>movimento continuo dei punti</a:t>
            </a:r>
            <a:r>
              <a:rPr lang="it-IT" altLang="it-IT" sz="2200" b="1" dirty="0">
                <a:cs typeface="Arial" panose="020B0604020202020204" pitchFamily="34" charset="0"/>
              </a:rPr>
              <a:t> … Questa genesi avviene spontaneamente e viene osservata tutti i giorni nel movimento continuo dei corpi».</a:t>
            </a:r>
          </a:p>
          <a:p>
            <a:pPr eaLnBrk="1" hangingPunct="1"/>
            <a:endParaRPr lang="it-IT" altLang="it-IT" sz="1000" b="1" dirty="0"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2200" b="1" dirty="0" err="1">
                <a:solidFill>
                  <a:srgbClr val="660066"/>
                </a:solidFill>
                <a:cs typeface="Arial" panose="020B0604020202020204" pitchFamily="34" charset="0"/>
              </a:rPr>
              <a:t>Leibniz</a:t>
            </a:r>
            <a:r>
              <a:rPr lang="it-IT" altLang="it-IT" sz="2200" b="1" dirty="0">
                <a:solidFill>
                  <a:srgbClr val="660066"/>
                </a:solidFill>
                <a:cs typeface="Arial" panose="020B0604020202020204" pitchFamily="34" charset="0"/>
              </a:rPr>
              <a:t> (1673)</a:t>
            </a:r>
          </a:p>
          <a:p>
            <a:pPr eaLnBrk="1" hangingPunct="1"/>
            <a:r>
              <a:rPr lang="it-IT" altLang="it-IT" sz="2200" b="1" dirty="0">
                <a:cs typeface="Arial" panose="020B0604020202020204" pitchFamily="34" charset="0"/>
              </a:rPr>
              <a:t>«Chiamo </a:t>
            </a:r>
            <a:r>
              <a:rPr lang="it-IT" altLang="it-IT" sz="2200" b="1" dirty="0">
                <a:solidFill>
                  <a:srgbClr val="D60093"/>
                </a:solidFill>
                <a:cs typeface="Arial" panose="020B0604020202020204" pitchFamily="34" charset="0"/>
              </a:rPr>
              <a:t>funzione</a:t>
            </a:r>
            <a:r>
              <a:rPr lang="it-IT" altLang="it-IT" sz="2200" b="1" dirty="0">
                <a:cs typeface="Arial" panose="020B0604020202020204" pitchFamily="34" charset="0"/>
              </a:rPr>
              <a:t> delle linee ottenute costruendo delle rette che corrispondono a un punto fisso e a dei punti di una curva data» </a:t>
            </a:r>
            <a:r>
              <a:rPr lang="it-IT" altLang="it-IT" sz="2200" b="1" dirty="0">
                <a:solidFill>
                  <a:srgbClr val="D60093"/>
                </a:solidFill>
                <a:cs typeface="Arial" panose="020B0604020202020204" pitchFamily="34" charset="0"/>
              </a:rPr>
              <a:t>??</a:t>
            </a:r>
          </a:p>
          <a:p>
            <a:pPr eaLnBrk="1" hangingPunct="1"/>
            <a:endParaRPr lang="it-IT" altLang="it-IT" sz="1000" b="1" dirty="0"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2200" b="1" dirty="0">
                <a:solidFill>
                  <a:srgbClr val="FF0000"/>
                </a:solidFill>
                <a:cs typeface="Arial" panose="020B0604020202020204" pitchFamily="34" charset="0"/>
              </a:rPr>
              <a:t>Compare per la prima volta il termine </a:t>
            </a:r>
            <a:r>
              <a:rPr lang="it-IT" altLang="it-IT" sz="2200" b="1" i="1" dirty="0">
                <a:solidFill>
                  <a:srgbClr val="FF0000"/>
                </a:solidFill>
                <a:cs typeface="Arial" panose="020B0604020202020204" pitchFamily="34" charset="0"/>
              </a:rPr>
              <a:t>«funzione», </a:t>
            </a:r>
            <a:r>
              <a:rPr lang="it-IT" altLang="it-IT" sz="2200" b="1" dirty="0">
                <a:solidFill>
                  <a:srgbClr val="FF0000"/>
                </a:solidFill>
                <a:cs typeface="Arial" panose="020B0604020202020204" pitchFamily="34" charset="0"/>
              </a:rPr>
              <a:t>forse legato al verbo latino “</a:t>
            </a:r>
            <a:r>
              <a:rPr lang="it-IT" altLang="it-IT" sz="2200" b="1" dirty="0" err="1">
                <a:solidFill>
                  <a:srgbClr val="FF0000"/>
                </a:solidFill>
                <a:cs typeface="Arial" panose="020B0604020202020204" pitchFamily="34" charset="0"/>
              </a:rPr>
              <a:t>fungor</a:t>
            </a:r>
            <a:r>
              <a:rPr lang="it-IT" altLang="it-IT" sz="2200" b="1" dirty="0">
                <a:solidFill>
                  <a:srgbClr val="FF0000"/>
                </a:solidFill>
                <a:cs typeface="Arial" panose="020B0604020202020204" pitchFamily="34" charset="0"/>
              </a:rPr>
              <a:t>” che significa “eseguire, adempiere un compito</a:t>
            </a:r>
            <a:r>
              <a:rPr lang="it-IT" altLang="it-IT" b="1" dirty="0">
                <a:solidFill>
                  <a:srgbClr val="FF0000"/>
                </a:solidFill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8439" name="Picture 7" descr="http://www.astronomi-kaf.se/images/Newton-Leibniz_eng.jpg">
            <a:extLst>
              <a:ext uri="{FF2B5EF4-FFF2-40B4-BE49-F238E27FC236}">
                <a16:creationId xmlns:a16="http://schemas.microsoft.com/office/drawing/2014/main" id="{46F0CCFF-EB2B-4845-9B8E-775266254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333375"/>
            <a:ext cx="2520975" cy="174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Slide Number Placeholder 5">
            <a:extLst>
              <a:ext uri="{FF2B5EF4-FFF2-40B4-BE49-F238E27FC236}">
                <a16:creationId xmlns:a16="http://schemas.microsoft.com/office/drawing/2014/main" id="{7069C6D7-7895-0A40-8F42-5D14E11EB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BF2E55-DA95-AE45-8BB7-306E052A2384}" type="slidenum">
              <a:rPr lang="it-IT" altLang="it-IT" sz="1400"/>
              <a:pPr eaLnBrk="1" hangingPunct="1"/>
              <a:t>6</a:t>
            </a:fld>
            <a:endParaRPr lang="it-IT" altLang="it-IT" sz="1400"/>
          </a:p>
        </p:txBody>
      </p:sp>
      <p:sp>
        <p:nvSpPr>
          <p:cNvPr id="23559" name="Footer Placeholder 6">
            <a:extLst>
              <a:ext uri="{FF2B5EF4-FFF2-40B4-BE49-F238E27FC236}">
                <a16:creationId xmlns:a16="http://schemas.microsoft.com/office/drawing/2014/main" id="{D1092887-06B3-0941-B27B-899D55023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3347864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400" i="1"/>
              <a:t>Daniela Valenti, 2020</a:t>
            </a:r>
            <a:endParaRPr lang="it-IT" altLang="it-IT" sz="1400"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D35F7F7A-67BA-FA47-9B6F-D52E3A65E7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31213" cy="922338"/>
          </a:xfrm>
        </p:spPr>
        <p:txBody>
          <a:bodyPr/>
          <a:lstStyle/>
          <a:p>
            <a:pPr marL="541338" indent="-541338" algn="l" eaLnBrk="1" hangingPunct="1"/>
            <a:r>
              <a:rPr lang="it-IT" altLang="it-IT" sz="32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A.</a:t>
            </a:r>
            <a:r>
              <a:rPr lang="it-IT" altLang="it-IT" sz="40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</a:t>
            </a:r>
            <a:r>
              <a:rPr lang="it-IT" altLang="it-IT" sz="32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concetto di funzione si evolve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8BB83029-D959-4A40-85B3-3521A8EE0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90600"/>
            <a:ext cx="4679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8000"/>
                </a:solidFill>
                <a:cs typeface="Arial" panose="020B0604020202020204" pitchFamily="34" charset="0"/>
              </a:rPr>
              <a:t>3. </a:t>
            </a:r>
            <a:r>
              <a:rPr lang="it-IT" altLang="it-IT" sz="2800" b="1" dirty="0" err="1">
                <a:solidFill>
                  <a:srgbClr val="008000"/>
                </a:solidFill>
                <a:cs typeface="Arial" panose="020B0604020202020204" pitchFamily="34" charset="0"/>
              </a:rPr>
              <a:t>Bernoulli</a:t>
            </a:r>
            <a:r>
              <a:rPr lang="it-IT" altLang="it-IT" sz="2800" b="1" dirty="0">
                <a:solidFill>
                  <a:srgbClr val="008000"/>
                </a:solidFill>
                <a:cs typeface="Arial" panose="020B0604020202020204" pitchFamily="34" charset="0"/>
              </a:rPr>
              <a:t> ed Eulero</a:t>
            </a: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15709E46-BAD6-5342-8AA1-079F2FB86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0"/>
            <a:ext cx="69850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4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 err="1">
                <a:solidFill>
                  <a:srgbClr val="660066"/>
                </a:solidFill>
                <a:cs typeface="Arial" panose="020B0604020202020204" pitchFamily="34" charset="0"/>
              </a:rPr>
              <a:t>Bernoulli</a:t>
            </a:r>
            <a:r>
              <a:rPr lang="it-IT" altLang="it-IT" b="1" dirty="0">
                <a:solidFill>
                  <a:srgbClr val="660066"/>
                </a:solidFill>
                <a:cs typeface="Arial" panose="020B0604020202020204" pitchFamily="34" charset="0"/>
              </a:rPr>
              <a:t> (1718)</a:t>
            </a:r>
          </a:p>
          <a:p>
            <a:pPr eaLnBrk="1" hangingPunct="1"/>
            <a:r>
              <a:rPr lang="it-IT" altLang="it-IT" b="1" dirty="0">
                <a:cs typeface="Arial" panose="020B0604020202020204" pitchFamily="34" charset="0"/>
              </a:rPr>
              <a:t>«Definizione: si chiama funzione di una grandezza variabile una quantità composta in un modo qualunque da questa grandezza variabile e da costanti»</a:t>
            </a:r>
          </a:p>
          <a:p>
            <a:pPr eaLnBrk="1" hangingPunct="1"/>
            <a:endParaRPr lang="it-IT" altLang="it-IT" sz="1000" b="1" dirty="0">
              <a:cs typeface="Arial" panose="020B0604020202020204" pitchFamily="34" charset="0"/>
            </a:endParaRPr>
          </a:p>
          <a:p>
            <a:pPr eaLnBrk="1" hangingPunct="1"/>
            <a:r>
              <a:rPr lang="it-IT" altLang="it-IT" b="1" dirty="0">
                <a:solidFill>
                  <a:srgbClr val="660066"/>
                </a:solidFill>
                <a:cs typeface="Arial" panose="020B0604020202020204" pitchFamily="34" charset="0"/>
              </a:rPr>
              <a:t>Eulero (1755)</a:t>
            </a:r>
          </a:p>
          <a:p>
            <a:pPr eaLnBrk="1" hangingPunct="1"/>
            <a:r>
              <a:rPr lang="it-IT" altLang="it-IT" b="1" dirty="0">
                <a:cs typeface="Arial" panose="020B0604020202020204" pitchFamily="34" charset="0"/>
              </a:rPr>
              <a:t>«Se delle quantità dipendono da altre in modo tale che dalle mutazioni di queste anche le prime subiscano delle variazioni, esse si usano chiamare funzioni di queste.»</a:t>
            </a:r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9543270E-D16C-9143-85DE-E5B49B876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149725"/>
            <a:ext cx="17081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http://matematica.unibocconi.it/betti/eulero/BernoulliDaniel.jpg">
            <a:extLst>
              <a:ext uri="{FF2B5EF4-FFF2-40B4-BE49-F238E27FC236}">
                <a16:creationId xmlns:a16="http://schemas.microsoft.com/office/drawing/2014/main" id="{6E804B54-2A69-7D48-BBA3-2112C778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1916113"/>
            <a:ext cx="172402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Slide Number Placeholder 6">
            <a:extLst>
              <a:ext uri="{FF2B5EF4-FFF2-40B4-BE49-F238E27FC236}">
                <a16:creationId xmlns:a16="http://schemas.microsoft.com/office/drawing/2014/main" id="{8C8FB604-B2E7-5F4B-BC14-AE73838EA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E18DC0A-5D4A-7244-A4FC-3AC2A970E2DA}" type="slidenum">
              <a:rPr lang="it-IT" altLang="it-IT" sz="1400"/>
              <a:pPr eaLnBrk="1" hangingPunct="1"/>
              <a:t>7</a:t>
            </a:fld>
            <a:endParaRPr lang="it-IT" altLang="it-IT" sz="1400"/>
          </a:p>
        </p:txBody>
      </p:sp>
      <p:sp>
        <p:nvSpPr>
          <p:cNvPr id="24584" name="Footer Placeholder 7">
            <a:extLst>
              <a:ext uri="{FF2B5EF4-FFF2-40B4-BE49-F238E27FC236}">
                <a16:creationId xmlns:a16="http://schemas.microsoft.com/office/drawing/2014/main" id="{66438001-CFE4-B746-8334-7C172D4F7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638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400" i="1"/>
              <a:t>Daniela Valenti, 2020</a:t>
            </a:r>
            <a:endParaRPr lang="it-IT" altLang="it-IT" sz="1400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61CFFFC-A4E3-8146-977D-E8D4CEA6B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5073650" cy="922338"/>
          </a:xfrm>
        </p:spPr>
        <p:txBody>
          <a:bodyPr/>
          <a:lstStyle/>
          <a:p>
            <a:pPr marL="412750" indent="-398463" algn="l" eaLnBrk="1" hangingPunct="1"/>
            <a:r>
              <a:rPr lang="it-IT" altLang="it-IT" sz="32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A.</a:t>
            </a:r>
            <a:r>
              <a:rPr lang="it-IT" altLang="it-IT" sz="32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</a:t>
            </a:r>
            <a:r>
              <a:rPr lang="it-IT" altLang="it-IT" sz="32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concetto di funzione si evolve</a:t>
            </a: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CEED8371-E7E0-0542-BB64-0329EE934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073" y="1315135"/>
            <a:ext cx="5083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8000"/>
                </a:solidFill>
                <a:cs typeface="Arial" panose="020B0604020202020204" pitchFamily="34" charset="0"/>
              </a:rPr>
              <a:t>4. </a:t>
            </a:r>
            <a:r>
              <a:rPr lang="it-IT" altLang="it-IT" sz="2800" b="1" dirty="0" err="1">
                <a:solidFill>
                  <a:srgbClr val="008000"/>
                </a:solidFill>
                <a:cs typeface="Arial" panose="020B0604020202020204" pitchFamily="34" charset="0"/>
              </a:rPr>
              <a:t>Cauchy</a:t>
            </a:r>
            <a:r>
              <a:rPr lang="it-IT" altLang="it-IT" sz="2800" b="1" dirty="0">
                <a:solidFill>
                  <a:srgbClr val="008000"/>
                </a:solidFill>
                <a:cs typeface="Arial" panose="020B0604020202020204" pitchFamily="34" charset="0"/>
              </a:rPr>
              <a:t> e </a:t>
            </a:r>
            <a:r>
              <a:rPr lang="it-IT" altLang="it-IT" sz="2800" b="1" dirty="0" err="1">
                <a:solidFill>
                  <a:srgbClr val="008000"/>
                </a:solidFill>
                <a:cs typeface="Arial" panose="020B0604020202020204" pitchFamily="34" charset="0"/>
              </a:rPr>
              <a:t>Weierstras</a:t>
            </a:r>
            <a:r>
              <a:rPr lang="it-IT" altLang="it-IT" sz="2800" dirty="0" err="1">
                <a:solidFill>
                  <a:srgbClr val="008000"/>
                </a:solidFill>
                <a:latin typeface="Arial Black" panose="020B0604020202020204" pitchFamily="34" charset="0"/>
              </a:rPr>
              <a:t>s</a:t>
            </a:r>
            <a:r>
              <a:rPr lang="it-IT" altLang="it-IT" sz="2800" dirty="0">
                <a:latin typeface="Arial Black" panose="020B0604020202020204" pitchFamily="34" charset="0"/>
              </a:rPr>
              <a:t> </a:t>
            </a: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2420306A-DB21-7A42-B04C-2C08B093C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015004"/>
            <a:ext cx="864235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 err="1">
                <a:solidFill>
                  <a:srgbClr val="660066"/>
                </a:solidFill>
                <a:cs typeface="Arial" panose="020B0604020202020204" pitchFamily="34" charset="0"/>
              </a:rPr>
              <a:t>Cauchy</a:t>
            </a:r>
            <a:r>
              <a:rPr lang="it-IT" altLang="it-IT" b="1" dirty="0">
                <a:solidFill>
                  <a:srgbClr val="660066"/>
                </a:solidFill>
                <a:cs typeface="Arial" panose="020B0604020202020204" pitchFamily="34" charset="0"/>
              </a:rPr>
              <a:t> (1857)</a:t>
            </a:r>
          </a:p>
          <a:p>
            <a:pPr eaLnBrk="1" hangingPunct="1"/>
            <a:r>
              <a:rPr lang="it-IT" altLang="it-IT" b="1" dirty="0">
                <a:cs typeface="Arial" panose="020B0604020202020204" pitchFamily="34" charset="0"/>
              </a:rPr>
              <a:t>«Due variabili reali o, in altri termini, due quantità algebriche variabili </a:t>
            </a:r>
            <a:r>
              <a:rPr lang="it-IT" altLang="it-IT" b="1" dirty="0" err="1">
                <a:cs typeface="Arial" panose="020B0604020202020204" pitchFamily="34" charset="0"/>
              </a:rPr>
              <a:t>diconsi</a:t>
            </a:r>
            <a:r>
              <a:rPr lang="it-IT" altLang="it-IT" b="1" dirty="0">
                <a:cs typeface="Arial" panose="020B0604020202020204" pitchFamily="34" charset="0"/>
              </a:rPr>
              <a:t> funzioni una dell’altra quando </a:t>
            </a:r>
            <a:r>
              <a:rPr lang="it-IT" altLang="it-IT" b="1" dirty="0">
                <a:solidFill>
                  <a:srgbClr val="D60093"/>
                </a:solidFill>
                <a:cs typeface="Arial" panose="020B0604020202020204" pitchFamily="34" charset="0"/>
              </a:rPr>
              <a:t>variano simultaneamente in modo che il valore dell’una determini il valore dell’altra</a:t>
            </a:r>
            <a:r>
              <a:rPr lang="it-IT" altLang="it-IT" b="1" dirty="0">
                <a:cs typeface="Arial" panose="020B0604020202020204" pitchFamily="34" charset="0"/>
              </a:rPr>
              <a:t>».</a:t>
            </a:r>
          </a:p>
          <a:p>
            <a:pPr eaLnBrk="1" hangingPunct="1"/>
            <a:endParaRPr lang="it-IT" altLang="it-IT" sz="800" b="1" dirty="0">
              <a:cs typeface="Arial" panose="020B0604020202020204" pitchFamily="34" charset="0"/>
            </a:endParaRPr>
          </a:p>
          <a:p>
            <a:pPr eaLnBrk="1" hangingPunct="1"/>
            <a:r>
              <a:rPr lang="it-IT" altLang="it-IT" b="1" dirty="0" err="1">
                <a:solidFill>
                  <a:srgbClr val="660066"/>
                </a:solidFill>
                <a:cs typeface="Arial" panose="020B0604020202020204" pitchFamily="34" charset="0"/>
              </a:rPr>
              <a:t>Weierstrass</a:t>
            </a:r>
            <a:r>
              <a:rPr lang="it-IT" altLang="it-IT" b="1" dirty="0">
                <a:solidFill>
                  <a:srgbClr val="660066"/>
                </a:solidFill>
                <a:cs typeface="Arial" panose="020B0604020202020204" pitchFamily="34" charset="0"/>
              </a:rPr>
              <a:t> (1878)</a:t>
            </a:r>
          </a:p>
          <a:p>
            <a:pPr eaLnBrk="1" hangingPunct="1"/>
            <a:r>
              <a:rPr lang="it-IT" altLang="it-IT" b="1" dirty="0">
                <a:cs typeface="Arial" panose="020B0604020202020204" pitchFamily="34" charset="0"/>
              </a:rPr>
              <a:t>«Se una quantità variabile reale, che diremo y, è legata ad un’altra quantità variabile reale x, in guisa che, ad un certo valore di x, corrispondano, entro certi limiti, </a:t>
            </a:r>
            <a:r>
              <a:rPr lang="it-IT" altLang="it-IT" b="1" dirty="0">
                <a:solidFill>
                  <a:srgbClr val="D60093"/>
                </a:solidFill>
                <a:cs typeface="Arial" panose="020B0604020202020204" pitchFamily="34" charset="0"/>
              </a:rPr>
              <a:t>uno o più valori</a:t>
            </a:r>
            <a:r>
              <a:rPr lang="it-IT" altLang="it-IT" b="1" dirty="0">
                <a:cs typeface="Arial" panose="020B0604020202020204" pitchFamily="34" charset="0"/>
              </a:rPr>
              <a:t> determinati per y, si dirà che y è funzione di x nel senso più generale del vocabolo e si scriverà </a:t>
            </a:r>
            <a:r>
              <a:rPr lang="it-IT" altLang="it-IT" b="1" dirty="0">
                <a:solidFill>
                  <a:srgbClr val="D60093"/>
                </a:solidFill>
                <a:cs typeface="Arial" panose="020B0604020202020204" pitchFamily="34" charset="0"/>
              </a:rPr>
              <a:t>y=</a:t>
            </a:r>
            <a:r>
              <a:rPr lang="it-IT" altLang="it-IT" b="1" dirty="0" err="1">
                <a:solidFill>
                  <a:srgbClr val="D60093"/>
                </a:solidFill>
                <a:cs typeface="Arial" panose="020B0604020202020204" pitchFamily="34" charset="0"/>
              </a:rPr>
              <a:t>f</a:t>
            </a:r>
            <a:r>
              <a:rPr lang="it-IT" altLang="it-IT" b="1" dirty="0">
                <a:solidFill>
                  <a:srgbClr val="D60093"/>
                </a:solidFill>
                <a:cs typeface="Arial" panose="020B0604020202020204" pitchFamily="34" charset="0"/>
              </a:rPr>
              <a:t>(x)</a:t>
            </a:r>
            <a:r>
              <a:rPr lang="it-IT" altLang="it-IT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altLang="it-IT" b="1" dirty="0"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20487" name="Picture 7" descr="http://www.dmi.units.it/~mitidier/page6/page25/files/page25_1.jpeg">
            <a:extLst>
              <a:ext uri="{FF2B5EF4-FFF2-40B4-BE49-F238E27FC236}">
                <a16:creationId xmlns:a16="http://schemas.microsoft.com/office/drawing/2014/main" id="{60747C03-160C-F146-A172-43669D236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"/>
            <a:ext cx="15621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http://matematica.unibocconi.it/infinito/weierstrass.jpg">
            <a:extLst>
              <a:ext uri="{FF2B5EF4-FFF2-40B4-BE49-F238E27FC236}">
                <a16:creationId xmlns:a16="http://schemas.microsoft.com/office/drawing/2014/main" id="{586EE809-29C8-544A-B15E-A21499B1A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Slide Number Placeholder 6">
            <a:extLst>
              <a:ext uri="{FF2B5EF4-FFF2-40B4-BE49-F238E27FC236}">
                <a16:creationId xmlns:a16="http://schemas.microsoft.com/office/drawing/2014/main" id="{9DE28938-B39A-974B-8C5B-C701046B8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06CBBFD-83B7-A544-95DB-F32E015E7A04}" type="slidenum">
              <a:rPr lang="it-IT" altLang="it-IT" sz="1400"/>
              <a:pPr eaLnBrk="1" hangingPunct="1"/>
              <a:t>8</a:t>
            </a:fld>
            <a:endParaRPr lang="it-IT" altLang="it-IT" sz="1400"/>
          </a:p>
        </p:txBody>
      </p:sp>
      <p:sp>
        <p:nvSpPr>
          <p:cNvPr id="25608" name="Footer Placeholder 7">
            <a:extLst>
              <a:ext uri="{FF2B5EF4-FFF2-40B4-BE49-F238E27FC236}">
                <a16:creationId xmlns:a16="http://schemas.microsoft.com/office/drawing/2014/main" id="{1B96443F-A193-4E40-B0BE-036C93B5F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275856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400" i="1"/>
              <a:t>Daniela Valenti, 2020</a:t>
            </a:r>
            <a:endParaRPr lang="it-IT" altLang="it-IT" sz="1400"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3D46A86F-4CFD-D548-84DE-DACE62965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543800" cy="922338"/>
          </a:xfrm>
        </p:spPr>
        <p:txBody>
          <a:bodyPr/>
          <a:lstStyle/>
          <a:p>
            <a:pPr marL="541338" indent="-541338" algn="l" eaLnBrk="1" hangingPunct="1"/>
            <a:r>
              <a:rPr lang="it-IT" altLang="it-IT" sz="32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A.</a:t>
            </a:r>
            <a:r>
              <a:rPr lang="it-IT" altLang="it-IT" sz="32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</a:t>
            </a:r>
            <a:r>
              <a:rPr lang="it-IT" altLang="it-IT" sz="3200" b="1" dirty="0">
                <a:solidFill>
                  <a:srgbClr val="D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concetto di funzione si evolve</a:t>
            </a: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B450D32B-7DB5-5045-9D97-D31487419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1792288"/>
            <a:ext cx="671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50C8EC70-66DA-9B41-96A4-FF5FF3DB7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703184"/>
            <a:ext cx="5419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8000"/>
                </a:solidFill>
                <a:cs typeface="Arial" panose="020B0604020202020204" pitchFamily="34" charset="0"/>
              </a:rPr>
              <a:t>5. Il gruppo </a:t>
            </a:r>
            <a:r>
              <a:rPr lang="it-IT" altLang="it-IT" sz="2800" b="1" dirty="0" err="1">
                <a:solidFill>
                  <a:srgbClr val="008000"/>
                </a:solidFill>
                <a:cs typeface="Arial" panose="020B0604020202020204" pitchFamily="34" charset="0"/>
              </a:rPr>
              <a:t>Bourbaki</a:t>
            </a:r>
            <a:r>
              <a:rPr lang="it-IT" altLang="it-IT" sz="28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DD5C9CF0-AE48-F64A-AEFC-0D87DAA1D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6477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20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 err="1">
                <a:solidFill>
                  <a:srgbClr val="660066"/>
                </a:solidFill>
                <a:cs typeface="Arial" panose="020B0604020202020204" pitchFamily="34" charset="0"/>
              </a:rPr>
              <a:t>Dieudonné</a:t>
            </a:r>
            <a:r>
              <a:rPr lang="it-IT" altLang="it-IT" b="1" dirty="0">
                <a:solidFill>
                  <a:srgbClr val="660066"/>
                </a:solidFill>
                <a:cs typeface="Arial" panose="020B0604020202020204" pitchFamily="34" charset="0"/>
              </a:rPr>
              <a:t> (1969)</a:t>
            </a:r>
          </a:p>
          <a:p>
            <a:pPr eaLnBrk="1" hangingPunct="1"/>
            <a:r>
              <a:rPr lang="it-IT" altLang="it-IT" b="1" dirty="0">
                <a:cs typeface="Arial" panose="020B0604020202020204" pitchFamily="34" charset="0"/>
              </a:rPr>
              <a:t>«Siano E ed </a:t>
            </a:r>
            <a:r>
              <a:rPr lang="it-IT" altLang="it-IT" b="1" dirty="0" err="1">
                <a:cs typeface="Arial" panose="020B0604020202020204" pitchFamily="34" charset="0"/>
              </a:rPr>
              <a:t>F</a:t>
            </a:r>
            <a:r>
              <a:rPr lang="it-IT" altLang="it-IT" b="1" dirty="0">
                <a:cs typeface="Arial" panose="020B0604020202020204" pitchFamily="34" charset="0"/>
              </a:rPr>
              <a:t> due insiemi, distinti o no. Una relazione fra una variabile x di E e una variabile y di </a:t>
            </a:r>
            <a:r>
              <a:rPr lang="it-IT" altLang="it-IT" b="1" dirty="0" err="1">
                <a:cs typeface="Arial" panose="020B0604020202020204" pitchFamily="34" charset="0"/>
              </a:rPr>
              <a:t>F</a:t>
            </a:r>
            <a:r>
              <a:rPr lang="it-IT" altLang="it-IT" b="1" dirty="0">
                <a:cs typeface="Arial" panose="020B0604020202020204" pitchFamily="34" charset="0"/>
              </a:rPr>
              <a:t> è detta relazione funzionale di E verso </a:t>
            </a:r>
            <a:r>
              <a:rPr lang="it-IT" altLang="it-IT" b="1" dirty="0" err="1">
                <a:cs typeface="Arial" panose="020B0604020202020204" pitchFamily="34" charset="0"/>
              </a:rPr>
              <a:t>F</a:t>
            </a:r>
            <a:r>
              <a:rPr lang="it-IT" altLang="it-IT" b="1" dirty="0">
                <a:cs typeface="Arial" panose="020B0604020202020204" pitchFamily="34" charset="0"/>
              </a:rPr>
              <a:t>, se, qualunque sia x in E, esiste un elemento y di </a:t>
            </a:r>
            <a:r>
              <a:rPr lang="it-IT" altLang="it-IT" b="1" dirty="0" err="1">
                <a:cs typeface="Arial" panose="020B0604020202020204" pitchFamily="34" charset="0"/>
              </a:rPr>
              <a:t>F</a:t>
            </a:r>
            <a:r>
              <a:rPr lang="it-IT" altLang="it-IT" b="1" dirty="0">
                <a:cs typeface="Arial" panose="020B0604020202020204" pitchFamily="34" charset="0"/>
              </a:rPr>
              <a:t>, e </a:t>
            </a:r>
            <a:r>
              <a:rPr lang="it-IT" altLang="it-IT" b="1" dirty="0">
                <a:solidFill>
                  <a:srgbClr val="D60093"/>
                </a:solidFill>
                <a:cs typeface="Arial" panose="020B0604020202020204" pitchFamily="34" charset="0"/>
              </a:rPr>
              <a:t>uno solo,</a:t>
            </a:r>
            <a:r>
              <a:rPr lang="it-IT" altLang="it-IT" b="1" dirty="0">
                <a:cs typeface="Arial" panose="020B0604020202020204" pitchFamily="34" charset="0"/>
              </a:rPr>
              <a:t> che stia nella relazione considerata con x…»</a:t>
            </a: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9FDEE45E-96AC-744E-8F47-19D8EAC54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39" y="4644300"/>
            <a:ext cx="8748713" cy="1579563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i="1">
                <a:solidFill>
                  <a:srgbClr val="003300"/>
                </a:solidFill>
                <a:latin typeface="Comic Sans MS" panose="030F0902030302020204" pitchFamily="66" charset="0"/>
              </a:rPr>
              <a:t>Obiettivo della ricerca:</a:t>
            </a:r>
            <a:r>
              <a:rPr lang="it-IT" altLang="it-IT" sz="3200" b="1">
                <a:solidFill>
                  <a:srgbClr val="003300"/>
                </a:solidFill>
                <a:latin typeface="Comic Sans MS" panose="030F0902030302020204" pitchFamily="66" charset="0"/>
              </a:rPr>
              <a:t> risistemare tutta la matematica basandola su un unico fondamento, la teoria degli insiemi.</a:t>
            </a:r>
          </a:p>
        </p:txBody>
      </p:sp>
      <p:pic>
        <p:nvPicPr>
          <p:cNvPr id="21512" name="Picture 8" descr="http://matematica.unibocconi.it/odifreddi/bourbaki.jpg">
            <a:extLst>
              <a:ext uri="{FF2B5EF4-FFF2-40B4-BE49-F238E27FC236}">
                <a16:creationId xmlns:a16="http://schemas.microsoft.com/office/drawing/2014/main" id="{A63663A5-A3DA-0F41-83AD-4E2FA9A25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980" y="1066801"/>
            <a:ext cx="2332457" cy="290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Slide Number Placeholder 7">
            <a:extLst>
              <a:ext uri="{FF2B5EF4-FFF2-40B4-BE49-F238E27FC236}">
                <a16:creationId xmlns:a16="http://schemas.microsoft.com/office/drawing/2014/main" id="{C76CBE40-3810-4045-A9DA-409CE66A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8DEE3A3-193B-AF49-8574-961F9AAE819E}" type="slidenum">
              <a:rPr lang="it-IT" altLang="it-IT" sz="1400"/>
              <a:pPr eaLnBrk="1" hangingPunct="1"/>
              <a:t>9</a:t>
            </a:fld>
            <a:endParaRPr lang="it-IT" altLang="it-IT" sz="1400"/>
          </a:p>
        </p:txBody>
      </p:sp>
      <p:sp>
        <p:nvSpPr>
          <p:cNvPr id="26633" name="Footer Placeholder 8">
            <a:extLst>
              <a:ext uri="{FF2B5EF4-FFF2-40B4-BE49-F238E27FC236}">
                <a16:creationId xmlns:a16="http://schemas.microsoft.com/office/drawing/2014/main" id="{B1D7521C-F0A0-5044-80E3-B226A92C3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707904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400" i="1"/>
              <a:t>Daniela Valenti, 2020</a:t>
            </a:r>
            <a:endParaRPr lang="it-IT" altLang="it-IT" sz="1400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1935</TotalTime>
  <Words>977</Words>
  <Application>Microsoft Macintosh PowerPoint</Application>
  <PresentationFormat>Presentazione su schermo (4:3)</PresentationFormat>
  <Paragraphs>121</Paragraphs>
  <Slides>15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ＭＳ Ｐゴシック</vt:lpstr>
      <vt:lpstr>Arial</vt:lpstr>
      <vt:lpstr>Arial Black</vt:lpstr>
      <vt:lpstr>Calibri</vt:lpstr>
      <vt:lpstr>Comic Sans MS</vt:lpstr>
      <vt:lpstr>Struttura predefinita</vt:lpstr>
      <vt:lpstr>Leggi matematiche, curve e funzioni</vt:lpstr>
      <vt:lpstr>Incontriamo le funzioni</vt:lpstr>
      <vt:lpstr>Attività. Leggi matematiche, curve e funzioni</vt:lpstr>
      <vt:lpstr>Due punti fondamentali del tuo lavoro</vt:lpstr>
      <vt:lpstr>A. Il concetto di funzione si evolve</vt:lpstr>
      <vt:lpstr>A. Il concetto di funzione si evolve</vt:lpstr>
      <vt:lpstr>A. Il concetto di funzione si evolve</vt:lpstr>
      <vt:lpstr>A. Il concetto di funzione si evolve</vt:lpstr>
      <vt:lpstr>A. Il concetto di funzione si evolve</vt:lpstr>
      <vt:lpstr>A. Il concetto di funzione si evolve</vt:lpstr>
      <vt:lpstr>A. Il concetto di funzione si evolve</vt:lpstr>
      <vt:lpstr>B. Geometria analitica e linguaggio delle funzioni</vt:lpstr>
      <vt:lpstr>B. Geometria analitica e linguaggio delle funzioni</vt:lpstr>
      <vt:lpstr>B. Geometria analitica e linguaggio delle funzioni</vt:lpstr>
      <vt:lpstr>B. Geometria analitica e linguaggio delle funzioni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Grafici e funzioni al biennio superiore</dc:title>
  <dc:creator>Io</dc:creator>
  <cp:lastModifiedBy>Microsoft Office User</cp:lastModifiedBy>
  <cp:revision>244</cp:revision>
  <dcterms:created xsi:type="dcterms:W3CDTF">2012-04-08T11:44:13Z</dcterms:created>
  <dcterms:modified xsi:type="dcterms:W3CDTF">2020-09-24T13:32:09Z</dcterms:modified>
</cp:coreProperties>
</file>